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5" r:id="rId20"/>
    <p:sldId id="271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2" autoAdjust="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A75D4-D391-44FC-B528-A4F376DEB301}" type="datetimeFigureOut">
              <a:rPr lang="ko-KR" altLang="en-US" smtClean="0"/>
              <a:t>2012-11-22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1676E-D80F-4BE5-8E75-0B754105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오른쪽 그림</a:t>
            </a:r>
            <a:endParaRPr lang="en-US" altLang="ko-KR" dirty="0" smtClean="0"/>
          </a:p>
          <a:p>
            <a:pPr marL="228600" indent="-228600">
              <a:buAutoNum type="alphaLcParenBoth"/>
            </a:pPr>
            <a:r>
              <a:rPr lang="ko-KR" altLang="en-US" baseline="0" dirty="0" smtClean="0"/>
              <a:t>한번이라도 추천을 받은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popularity</a:t>
            </a:r>
            <a:r>
              <a:rPr lang="ko-KR" altLang="en-US" baseline="0" dirty="0" smtClean="0"/>
              <a:t>가 더 높다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실선</a:t>
            </a:r>
            <a:r>
              <a:rPr lang="en-US" altLang="ko-KR" baseline="0" dirty="0" smtClean="0"/>
              <a:t>(w/) vs. </a:t>
            </a:r>
            <a:r>
              <a:rPr lang="ko-KR" altLang="en-US" baseline="0" dirty="0" smtClean="0"/>
              <a:t>점선</a:t>
            </a:r>
            <a:r>
              <a:rPr lang="en-US" altLang="ko-KR" baseline="0" dirty="0" smtClean="0"/>
              <a:t>(w/o))</a:t>
            </a:r>
          </a:p>
          <a:p>
            <a:pPr marL="228600" indent="-228600">
              <a:buAutoNum type="alphaLcParenBoth"/>
            </a:pPr>
            <a:r>
              <a:rPr lang="ko-KR" altLang="en-US" baseline="0" dirty="0" smtClean="0"/>
              <a:t>누구에게 추천을 </a:t>
            </a:r>
            <a:r>
              <a:rPr lang="ko-KR" altLang="en-US" baseline="0" dirty="0" err="1" smtClean="0"/>
              <a:t>받느냐도</a:t>
            </a:r>
            <a:r>
              <a:rPr lang="ko-KR" altLang="en-US" baseline="0" dirty="0" smtClean="0"/>
              <a:t> 중요한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676E-D80F-4BE5-8E75-0B754105AD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2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r>
              <a:rPr lang="en-US" altLang="ko-KR" baseline="0" dirty="0" smtClean="0"/>
              <a:t> c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item quality, shared interests, etc. </a:t>
            </a:r>
          </a:p>
          <a:p>
            <a:r>
              <a:rPr lang="ko-KR" altLang="en-US" baseline="0" dirty="0" smtClean="0"/>
              <a:t>최초 모델에서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hidden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variable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unobservable</a:t>
            </a:r>
            <a:r>
              <a:rPr lang="ko-KR" altLang="en-US" baseline="0" dirty="0" smtClean="0"/>
              <a:t>하기 때문에 모델 평가를 위해 </a:t>
            </a:r>
            <a:r>
              <a:rPr lang="en-US" altLang="ko-KR" baseline="0" dirty="0" smtClean="0"/>
              <a:t>r’</a:t>
            </a:r>
            <a:r>
              <a:rPr lang="ko-KR" altLang="en-US" baseline="0" dirty="0" smtClean="0"/>
              <a:t>을 도입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676E-D80F-4BE5-8E75-0B754105AD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4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T-test: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집단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간에 평균의 차이가 있는가를 검증</a:t>
            </a:r>
            <a:endParaRPr lang="en-US" altLang="ko-KR" dirty="0" smtClean="0"/>
          </a:p>
          <a:p>
            <a:r>
              <a:rPr lang="ko-KR" altLang="en-US" dirty="0" err="1" smtClean="0"/>
              <a:t>스미르노프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연속변수의 정규분포 여부 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676E-D80F-4BE5-8E75-0B754105AD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3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Expected</a:t>
            </a:r>
            <a:r>
              <a:rPr lang="en-US" altLang="ko-KR" baseline="0" dirty="0" smtClean="0"/>
              <a:t> value -&gt; probabilistic matrix factorization algorithm</a:t>
            </a:r>
            <a:r>
              <a:rPr lang="ko-KR" altLang="en-US" baseline="0" dirty="0" smtClean="0"/>
              <a:t>을 이용해서 </a:t>
            </a:r>
            <a:r>
              <a:rPr lang="ko-KR" altLang="en-US" baseline="0" dirty="0" err="1" smtClean="0"/>
              <a:t>트레이닝하여</a:t>
            </a:r>
            <a:r>
              <a:rPr lang="ko-KR" altLang="en-US" baseline="0" dirty="0" smtClean="0"/>
              <a:t> 얻음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676E-D80F-4BE5-8E75-0B754105AD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8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76C7EC88-A1C3-4D90-ABB2-EB3CE93E3C5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6C7EC88-A1C3-4D90-ABB2-EB3CE93E3C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Exploring Social Influence via Posterior Effect of Word-of-Mouth Recommendations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Junming</a:t>
            </a:r>
            <a:r>
              <a:rPr lang="en-US" altLang="ko-KR" dirty="0" smtClean="0"/>
              <a:t> Huang, </a:t>
            </a:r>
            <a:r>
              <a:rPr lang="en-US" altLang="ko-KR" dirty="0" err="1" smtClean="0"/>
              <a:t>Xue-Qi</a:t>
            </a:r>
            <a:r>
              <a:rPr lang="en-US" altLang="ko-KR" dirty="0" smtClean="0"/>
              <a:t> Cheng, </a:t>
            </a:r>
            <a:r>
              <a:rPr lang="en-US" altLang="ko-KR" dirty="0" err="1" smtClean="0"/>
              <a:t>Hua</a:t>
            </a:r>
            <a:r>
              <a:rPr lang="en-US" altLang="ko-KR" dirty="0" smtClean="0"/>
              <a:t>-Wei </a:t>
            </a:r>
            <a:r>
              <a:rPr lang="en-US" altLang="ko-KR" dirty="0" err="1" smtClean="0"/>
              <a:t>Shen</a:t>
            </a:r>
            <a:r>
              <a:rPr lang="en-US" altLang="ko-KR" dirty="0" smtClean="0"/>
              <a:t>, Tao Zhou, </a:t>
            </a:r>
            <a:r>
              <a:rPr lang="en-US" altLang="ko-KR" dirty="0" err="1" smtClean="0"/>
              <a:t>Xiaolong</a:t>
            </a:r>
            <a:r>
              <a:rPr lang="en-US" altLang="ko-KR" dirty="0" smtClean="0"/>
              <a:t> Jin</a:t>
            </a:r>
          </a:p>
          <a:p>
            <a:r>
              <a:rPr lang="en-US" altLang="ko-KR" dirty="0" smtClean="0"/>
              <a:t>WSDM 2012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22 November 2012 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Posterior Evaluation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47876"/>
            <a:ext cx="3312368" cy="159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75" y="3437557"/>
            <a:ext cx="3351802" cy="276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11560" y="2624224"/>
            <a:ext cx="2926679" cy="2244936"/>
            <a:chOff x="611560" y="1805714"/>
            <a:chExt cx="2926679" cy="2244936"/>
          </a:xfrm>
        </p:grpSpPr>
        <p:pic>
          <p:nvPicPr>
            <p:cNvPr id="4103" name="Picture 7" descr="http://bimage.interpark.com/goods_image/2/1/7/9/207282179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805714"/>
              <a:ext cx="727256" cy="107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1560" y="3789040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C000"/>
                  </a:solidFill>
                </a:rPr>
                <a:t>★★★★★</a:t>
              </a:r>
              <a:endParaRPr lang="ko-KR" altLang="en-US" sz="1100" dirty="0">
                <a:solidFill>
                  <a:srgbClr val="FFC000"/>
                </a:solidFill>
              </a:endParaRPr>
            </a:p>
          </p:txBody>
        </p:sp>
        <p:pic>
          <p:nvPicPr>
            <p:cNvPr id="4104" name="Picture 8" descr="C:\Users\Hyewon Lim\AppData\Local\Microsoft\Windows\Temporary Internet Files\Content.IE5\QPG50XDO\MC900432610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40" y="2996952"/>
              <a:ext cx="786908" cy="78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Hyewon Lim\AppData\Local\Microsoft\Windows\Temporary Internet Files\Content.IE5\P7X2RSKM\MC900432609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996952"/>
              <a:ext cx="786908" cy="78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648252" y="3789040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C000"/>
                  </a:solidFill>
                </a:rPr>
                <a:t>★★★★☆</a:t>
              </a:r>
              <a:endParaRPr lang="ko-KR" altLang="en-US" sz="1100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1501547" y="3390406"/>
              <a:ext cx="114670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107" name="Picture 11" descr="https://encrypted-tbn1.gstatic.com/images?q=tbn:ANd9GcSiK4b0fKH5o42k4I6n9uirI5q1qoMYNnLEUkRF1H5E2cYMXNt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929" y="2996952"/>
              <a:ext cx="357692" cy="33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475656" y="3398803"/>
              <a:ext cx="11256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Recommendation</a:t>
              </a:r>
              <a:endParaRPr lang="ko-KR" alt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Statistical hypothesis test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Test the independence between p(</a:t>
            </a:r>
            <a:r>
              <a:rPr lang="en-US" altLang="ko-KR" dirty="0" err="1" smtClean="0"/>
              <a:t>m’|r</a:t>
            </a:r>
            <a:r>
              <a:rPr lang="en-US" altLang="ko-KR" dirty="0" smtClean="0"/>
              <a:t>’) and p(</a:t>
            </a:r>
            <a:r>
              <a:rPr lang="en-US" altLang="ko-KR" dirty="0" err="1" smtClean="0"/>
              <a:t>r|r</a:t>
            </a:r>
            <a:r>
              <a:rPr lang="en-US" altLang="ko-KR" dirty="0" smtClean="0"/>
              <a:t>’)</a:t>
            </a:r>
          </a:p>
          <a:p>
            <a:pPr lvl="2"/>
            <a:r>
              <a:rPr lang="en-US" altLang="ko-KR" dirty="0" smtClean="0"/>
              <a:t>Whether p(</a:t>
            </a:r>
            <a:r>
              <a:rPr lang="en-US" altLang="ko-KR" dirty="0" err="1" smtClean="0"/>
              <a:t>r|m</a:t>
            </a:r>
            <a:r>
              <a:rPr lang="en-US" altLang="ko-KR" dirty="0" smtClean="0"/>
              <a:t>’ = 0, r’) is identical to p(</a:t>
            </a:r>
            <a:r>
              <a:rPr lang="en-US" altLang="ko-KR" dirty="0" err="1" smtClean="0"/>
              <a:t>r|m</a:t>
            </a:r>
            <a:r>
              <a:rPr lang="en-US" altLang="ko-KR" dirty="0" smtClean="0"/>
              <a:t>’= 1, r’) for any given r’</a:t>
            </a:r>
          </a:p>
          <a:p>
            <a:pPr lvl="1"/>
            <a:r>
              <a:rPr lang="en-US" altLang="ko-KR" i="1" dirty="0" smtClean="0"/>
              <a:t>t</a:t>
            </a:r>
            <a:r>
              <a:rPr lang="en-US" altLang="ko-KR" dirty="0" smtClean="0"/>
              <a:t>-test and </a:t>
            </a:r>
            <a:r>
              <a:rPr lang="en-US" altLang="ko-KR" dirty="0" err="1" smtClean="0"/>
              <a:t>Kolmogorov</a:t>
            </a:r>
            <a:r>
              <a:rPr lang="en-US" altLang="ko-KR" dirty="0" smtClean="0"/>
              <a:t>-Smirnov test</a:t>
            </a:r>
          </a:p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11560" y="1700808"/>
            <a:ext cx="8108662" cy="2016224"/>
            <a:chOff x="611560" y="1700808"/>
            <a:chExt cx="8108662" cy="201622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11560" y="1700808"/>
              <a:ext cx="1440160" cy="201622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&lt;m’, r, r’&gt;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&lt;m’, r, r’&gt;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&lt;m’, r, r’&gt;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67944" y="1988840"/>
              <a:ext cx="2376264" cy="1440160"/>
              <a:chOff x="3131840" y="2204864"/>
              <a:chExt cx="2376264" cy="144016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3131840" y="2204864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067944" y="2204864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67209" y="2699628"/>
                <a:ext cx="332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r’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2339752" y="2708920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23578" y="2339588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partitioning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76256" y="2289646"/>
              <a:ext cx="18439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tx2"/>
                  </a:solidFill>
                </a:rPr>
                <a:t>r</a:t>
              </a:r>
              <a:r>
                <a:rPr lang="en-US" altLang="ko-KR" i="1" dirty="0" smtClean="0">
                  <a:solidFill>
                    <a:schemeClr val="tx2"/>
                  </a:solidFill>
                </a:rPr>
                <a:t>’</a:t>
              </a:r>
            </a:p>
            <a:p>
              <a:pPr>
                <a:buFontTx/>
                <a:buChar char="-"/>
              </a:pPr>
              <a:r>
                <a:rPr lang="en-US" altLang="ko-KR" i="1" dirty="0" smtClean="0">
                  <a:solidFill>
                    <a:schemeClr val="tx2"/>
                  </a:solidFill>
                </a:rPr>
                <a:t> Equal-interval</a:t>
              </a:r>
            </a:p>
            <a:p>
              <a:pPr>
                <a:buFontTx/>
                <a:buChar char="-"/>
              </a:pPr>
              <a:r>
                <a:rPr lang="en-US" altLang="ko-KR" i="1" dirty="0" smtClean="0">
                  <a:solidFill>
                    <a:schemeClr val="tx2"/>
                  </a:solidFill>
                </a:rPr>
                <a:t> Equal-frequency</a:t>
              </a:r>
              <a:endParaRPr lang="ko-KR" altLang="en-US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hypothesis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exists no statistically significant difference between p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r|m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’ = 1, r’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and p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r|m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’ = 0, r’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for any given r’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Alternative hypothesis: two samples are significantly different</a:t>
            </a:r>
          </a:p>
          <a:p>
            <a:pPr lvl="2"/>
            <a:r>
              <a:rPr lang="en-US" altLang="ko-KR" dirty="0" smtClean="0"/>
              <a:t>Disproves the conditional independence and supports the influential model 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Results of statistical hypothesis tests</a:t>
            </a:r>
          </a:p>
          <a:p>
            <a:pPr lvl="1"/>
            <a:r>
              <a:rPr lang="en-US" altLang="ko-KR" dirty="0" err="1" smtClean="0"/>
              <a:t>Douban</a:t>
            </a:r>
            <a:r>
              <a:rPr lang="en-US" altLang="ko-KR" dirty="0" smtClean="0"/>
              <a:t>: 186,054 data points with m’=1 &amp; 2,278,023 with m’=0</a:t>
            </a:r>
          </a:p>
          <a:p>
            <a:pPr lvl="1"/>
            <a:r>
              <a:rPr lang="en-US" altLang="ko-KR" dirty="0" err="1" smtClean="0"/>
              <a:t>Goodreads</a:t>
            </a:r>
            <a:r>
              <a:rPr lang="en-US" altLang="ko-KR" dirty="0" smtClean="0"/>
              <a:t>: 6,759,850 with m’=1 &amp; 2,899,793 with m’=0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 of statistical hypothesis tests (cont.)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Almost all partitions consistently reject the null hypothesis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en-US" altLang="ko-KR" dirty="0" smtClean="0"/>
              <a:t>  strongly supporting the influential model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2897" y="5817458"/>
            <a:ext cx="5794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 smtClean="0">
                <a:solidFill>
                  <a:srgbClr val="FF0000"/>
                </a:solidFill>
              </a:rPr>
              <a:t>The posterior evaluation of a user directly depends on </a:t>
            </a:r>
          </a:p>
          <a:p>
            <a:pPr algn="ctr"/>
            <a:r>
              <a:rPr lang="en-US" altLang="ko-KR" sz="2000" i="1" dirty="0" smtClean="0">
                <a:solidFill>
                  <a:srgbClr val="FF0000"/>
                </a:solidFill>
              </a:rPr>
              <a:t>whether or not a friend has previously recommended</a:t>
            </a:r>
            <a:endParaRPr lang="ko-KR" altLang="en-US" sz="2000" i="1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06944" y="1699492"/>
            <a:ext cx="4588293" cy="3097660"/>
            <a:chOff x="2806944" y="1728818"/>
            <a:chExt cx="4588293" cy="309766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944" y="1988840"/>
              <a:ext cx="3530112" cy="283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372200" y="2462699"/>
              <a:ext cx="10230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Equal-frequency</a:t>
              </a:r>
              <a:endParaRPr lang="ko-KR" alt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2200" y="3902859"/>
              <a:ext cx="9076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Equal-interval</a:t>
              </a:r>
              <a:endParaRPr lang="ko-KR" alt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1728818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Douban</a:t>
              </a:r>
              <a:endParaRPr lang="ko-KR" alt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2832" y="1728818"/>
              <a:ext cx="747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Goodreads</a:t>
              </a:r>
              <a:endParaRPr lang="ko-KR" alt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Preliminary Study</a:t>
            </a:r>
          </a:p>
          <a:p>
            <a:r>
              <a:rPr lang="en-US" altLang="ko-KR" dirty="0" smtClean="0"/>
              <a:t>Posterior Evaluation Models</a:t>
            </a:r>
          </a:p>
          <a:p>
            <a:r>
              <a:rPr lang="en-US" altLang="ko-KR" dirty="0" smtClean="0"/>
              <a:t>Model Verification</a:t>
            </a:r>
          </a:p>
          <a:p>
            <a:r>
              <a:rPr lang="en-US" altLang="ko-KR" b="1" dirty="0" smtClean="0"/>
              <a:t>Identifying Influence Friends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9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Identifying Influential Friends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762" y="1052736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Social influence measurement</a:t>
            </a:r>
          </a:p>
          <a:p>
            <a:pPr lvl="1"/>
            <a:r>
              <a:rPr lang="en-US" altLang="ko-KR" dirty="0" smtClean="0"/>
              <a:t>Raise </a:t>
            </a:r>
            <a:r>
              <a:rPr lang="en-US" altLang="ko-KR" dirty="0" smtClean="0"/>
              <a:t>in posterior evaluation caused </a:t>
            </a:r>
            <a:r>
              <a:rPr lang="en-US" altLang="ko-KR" dirty="0" smtClean="0"/>
              <a:t>by WOM recommendation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i="1" dirty="0" smtClean="0"/>
              <a:t>Social influence </a:t>
            </a:r>
            <a:r>
              <a:rPr lang="en-US" altLang="ko-KR" dirty="0" smtClean="0"/>
              <a:t>of </a:t>
            </a:r>
            <a:r>
              <a:rPr lang="en-US" altLang="ko-KR" i="1" dirty="0" smtClean="0"/>
              <a:t>u</a:t>
            </a:r>
            <a:r>
              <a:rPr lang="en-US" altLang="ko-KR" dirty="0" smtClean="0"/>
              <a:t> on </a:t>
            </a:r>
            <a:r>
              <a:rPr lang="en-US" altLang="ko-KR" i="1" dirty="0" smtClean="0"/>
              <a:t>v</a:t>
            </a:r>
            <a:endParaRPr lang="en-US" altLang="ko-KR" dirty="0" smtClean="0"/>
          </a:p>
          <a:p>
            <a:pPr lvl="1"/>
            <a:endParaRPr lang="en-US" altLang="ko-KR" i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Influence among two friends often acts in an </a:t>
            </a:r>
            <a:r>
              <a:rPr lang="en-US" altLang="ko-KR" b="1" i="1" dirty="0" smtClean="0"/>
              <a:t>one-way</a:t>
            </a:r>
            <a:r>
              <a:rPr lang="en-US" altLang="ko-KR" dirty="0" smtClean="0"/>
              <a:t> manner</a:t>
            </a:r>
          </a:p>
          <a:p>
            <a:pPr lvl="1"/>
            <a:r>
              <a:rPr lang="en-US" altLang="ko-KR" dirty="0" smtClean="0"/>
              <a:t>In 83% </a:t>
            </a:r>
            <a:r>
              <a:rPr lang="en-US" altLang="ko-KR" dirty="0" err="1" smtClean="0"/>
              <a:t>Douban</a:t>
            </a:r>
            <a:r>
              <a:rPr lang="en-US" altLang="ko-KR" dirty="0" smtClean="0"/>
              <a:t> pairs and 77% </a:t>
            </a:r>
            <a:r>
              <a:rPr lang="en-US" altLang="ko-KR" dirty="0" err="1" smtClean="0"/>
              <a:t>Goodreads</a:t>
            </a:r>
            <a:r>
              <a:rPr lang="en-US" altLang="ko-KR" dirty="0" smtClean="0"/>
              <a:t> pairs,</a:t>
            </a:r>
            <a:br>
              <a:rPr lang="en-US" altLang="ko-KR" dirty="0" smtClean="0"/>
            </a:br>
            <a:r>
              <a:rPr lang="en-US" altLang="ko-KR" dirty="0" smtClean="0"/>
              <a:t>there exists an individual whose social influence</a:t>
            </a:r>
            <a:br>
              <a:rPr lang="en-US" altLang="ko-KR" dirty="0" smtClean="0"/>
            </a:br>
            <a:r>
              <a:rPr lang="en-US" altLang="ko-KR" dirty="0" smtClean="0"/>
              <a:t>on the other is at least as twice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18" y="1934716"/>
            <a:ext cx="1390564" cy="3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2362058"/>
            <a:ext cx="1296144" cy="24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17" y="3380859"/>
            <a:ext cx="1384066" cy="51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69160"/>
            <a:ext cx="1552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804248" y="5589240"/>
            <a:ext cx="1080120" cy="144016"/>
            <a:chOff x="6804248" y="5589240"/>
            <a:chExt cx="1080120" cy="144016"/>
          </a:xfrm>
        </p:grpSpPr>
        <p:sp>
          <p:nvSpPr>
            <p:cNvPr id="6" name="타원 5"/>
            <p:cNvSpPr/>
            <p:nvPr/>
          </p:nvSpPr>
          <p:spPr>
            <a:xfrm>
              <a:off x="6804248" y="558924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i="1" dirty="0" smtClean="0"/>
                <a:t>u</a:t>
              </a:r>
              <a:endParaRPr lang="ko-KR" altLang="en-US" sz="1050" i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740352" y="558924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i="1" dirty="0" smtClean="0"/>
                <a:t>v</a:t>
              </a:r>
              <a:endParaRPr lang="ko-KR" altLang="en-US" sz="1050" i="1" dirty="0"/>
            </a:p>
          </p:txBody>
        </p:sp>
        <p:cxnSp>
          <p:nvCxnSpPr>
            <p:cNvPr id="8" name="직선 화살표 연결선 7"/>
            <p:cNvCxnSpPr>
              <a:stCxn id="6" idx="6"/>
              <a:endCxn id="11" idx="2"/>
            </p:cNvCxnSpPr>
            <p:nvPr/>
          </p:nvCxnSpPr>
          <p:spPr>
            <a:xfrm>
              <a:off x="6948264" y="5661248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804248" y="5877272"/>
            <a:ext cx="1080120" cy="144016"/>
            <a:chOff x="6804248" y="5589240"/>
            <a:chExt cx="1080120" cy="144016"/>
          </a:xfrm>
        </p:grpSpPr>
        <p:sp>
          <p:nvSpPr>
            <p:cNvPr id="20" name="타원 19"/>
            <p:cNvSpPr/>
            <p:nvPr/>
          </p:nvSpPr>
          <p:spPr>
            <a:xfrm>
              <a:off x="6804248" y="558924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i="1" dirty="0" smtClean="0"/>
                <a:t>u</a:t>
              </a:r>
              <a:endParaRPr lang="ko-KR" altLang="en-US" sz="1050" i="1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7740352" y="558924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i="1" dirty="0" smtClean="0"/>
                <a:t>v</a:t>
              </a:r>
              <a:endParaRPr lang="ko-KR" altLang="en-US" sz="1050" i="1" dirty="0"/>
            </a:p>
          </p:txBody>
        </p:sp>
        <p:cxnSp>
          <p:nvCxnSpPr>
            <p:cNvPr id="22" name="직선 화살표 연결선 21"/>
            <p:cNvCxnSpPr>
              <a:stCxn id="20" idx="6"/>
              <a:endCxn id="21" idx="2"/>
            </p:cNvCxnSpPr>
            <p:nvPr/>
          </p:nvCxnSpPr>
          <p:spPr>
            <a:xfrm>
              <a:off x="6948264" y="5661248"/>
              <a:ext cx="792088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Identifying Influential Friends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factors</a:t>
            </a:r>
          </a:p>
          <a:p>
            <a:pPr lvl="1"/>
            <a:r>
              <a:rPr lang="en-US" altLang="ko-KR" dirty="0" smtClean="0"/>
              <a:t>Social positions of users in the friendship network</a:t>
            </a:r>
          </a:p>
          <a:p>
            <a:pPr lvl="2"/>
            <a:r>
              <a:rPr lang="en-US" altLang="ko-KR" dirty="0" smtClean="0"/>
              <a:t>Out-degree, </a:t>
            </a:r>
            <a:r>
              <a:rPr lang="en-US" altLang="ko-KR" dirty="0" err="1" smtClean="0"/>
              <a:t>PageRank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LeaderRank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Their personal characteristics independent on other individuals</a:t>
            </a:r>
          </a:p>
          <a:p>
            <a:pPr lvl="2"/>
            <a:r>
              <a:rPr lang="en-US" altLang="ko-KR" dirty="0" smtClean="0"/>
              <a:t>Collection size, collection frequency, and sensitivity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Examine the influential-side-to-influenced-side ratio</a:t>
            </a:r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600400" cy="279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4334907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Out-degree</a:t>
            </a:r>
            <a:endParaRPr lang="ko-KR" altLang="en-US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577506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 </a:t>
            </a:r>
            <a:endParaRPr lang="ko-KR" altLang="en-US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5085184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err="1" smtClean="0"/>
              <a:t>Douban</a:t>
            </a:r>
            <a:endParaRPr lang="ko-KR" altLang="en-US" sz="1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192832" y="508518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err="1" smtClean="0"/>
              <a:t>Goodreads</a:t>
            </a:r>
            <a:endParaRPr lang="ko-KR" altLang="en-US" sz="1000" b="1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Identifying Influential Friends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Accuracy in predicting the influential side</a:t>
            </a:r>
          </a:p>
          <a:p>
            <a:pPr lvl="1"/>
            <a:r>
              <a:rPr lang="en-US" altLang="ko-KR" dirty="0" smtClean="0"/>
              <a:t>Gap between u and v as                              &gt; threshold </a:t>
            </a:r>
            <a:r>
              <a:rPr lang="el-GR" altLang="ko-KR" dirty="0" smtClean="0"/>
              <a:t>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Accuracy vs. cover rate of prediction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64412"/>
            <a:ext cx="1440158" cy="28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3066"/>
            <a:ext cx="3456384" cy="15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19228"/>
            <a:ext cx="4032448" cy="165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47864" y="6279123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 smtClean="0"/>
              <a:t>Douban</a:t>
            </a:r>
            <a:endParaRPr lang="ko-KR" alt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62791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 smtClean="0"/>
              <a:t>Goodreads</a:t>
            </a:r>
            <a:endParaRPr lang="ko-KR" altLang="en-US" sz="1000" i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Identifying Influential Friends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Combine two features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15" y="4933617"/>
            <a:ext cx="7239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 smtClean="0"/>
              <a:t>It is necessary to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combine </a:t>
            </a:r>
            <a:r>
              <a:rPr lang="en-US" altLang="ko-KR" sz="2000" i="1" dirty="0" smtClean="0"/>
              <a:t>the social position of individuals and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their personal characteristics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 when identifying the influential friends</a:t>
            </a:r>
            <a:br>
              <a:rPr lang="en-US" altLang="ko-KR" sz="2000" i="1" dirty="0" smtClean="0">
                <a:solidFill>
                  <a:srgbClr val="FF0000"/>
                </a:solidFill>
              </a:rPr>
            </a:br>
            <a:r>
              <a:rPr lang="en-US" altLang="ko-KR" sz="2000" i="1" dirty="0" smtClean="0">
                <a:solidFill>
                  <a:srgbClr val="FF0000"/>
                </a:solidFill>
              </a:rPr>
              <a:t>for social recommendations</a:t>
            </a:r>
            <a:endParaRPr lang="ko-KR" altLang="en-US" sz="2000" i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81161"/>
            <a:ext cx="3456384" cy="31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2617216"/>
            <a:ext cx="4032448" cy="162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94489" y="4293096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 smtClean="0"/>
              <a:t>Douban</a:t>
            </a:r>
            <a:endParaRPr lang="ko-KR" alt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4429" y="4293096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 smtClean="0"/>
              <a:t>Goodreads</a:t>
            </a:r>
            <a:endParaRPr lang="ko-KR" altLang="en-US" sz="1000" i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Preliminary Study</a:t>
            </a:r>
          </a:p>
          <a:p>
            <a:r>
              <a:rPr lang="en-US" altLang="ko-KR" dirty="0" smtClean="0"/>
              <a:t>Posterior Evaluation Models</a:t>
            </a:r>
          </a:p>
          <a:p>
            <a:r>
              <a:rPr lang="en-US" altLang="ko-KR" dirty="0" smtClean="0"/>
              <a:t>Model Verification</a:t>
            </a:r>
          </a:p>
          <a:p>
            <a:r>
              <a:rPr lang="en-US" altLang="ko-KR" dirty="0" smtClean="0"/>
              <a:t>Identifying Influence Friends</a:t>
            </a:r>
          </a:p>
          <a:p>
            <a:r>
              <a:rPr lang="en-US" altLang="ko-KR" b="1" dirty="0" smtClean="0"/>
              <a:t>Conclusions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Preliminary Study</a:t>
            </a:r>
          </a:p>
          <a:p>
            <a:r>
              <a:rPr lang="en-US" altLang="ko-KR" dirty="0" smtClean="0"/>
              <a:t>Posterior Evaluation Models</a:t>
            </a:r>
          </a:p>
          <a:p>
            <a:r>
              <a:rPr lang="en-US" altLang="ko-KR" dirty="0" smtClean="0"/>
              <a:t>Model Verification</a:t>
            </a:r>
          </a:p>
          <a:p>
            <a:r>
              <a:rPr lang="en-US" altLang="ko-KR" dirty="0" smtClean="0"/>
              <a:t>Identifying Influence Friends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</a:p>
          <a:p>
            <a:pPr lvl="1"/>
            <a:r>
              <a:rPr lang="en-US" altLang="ko-KR" dirty="0"/>
              <a:t>Studies the relationship between WOM recommendations and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users</a:t>
            </a:r>
            <a:r>
              <a:rPr lang="en-US" altLang="ko-KR" dirty="0"/>
              <a:t>’ posterior evaluation</a:t>
            </a:r>
          </a:p>
          <a:p>
            <a:pPr lvl="1"/>
            <a:r>
              <a:rPr lang="en-US" altLang="ko-KR" dirty="0"/>
              <a:t>Prove that WOM recommendations can significantly prompt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users</a:t>
            </a:r>
            <a:r>
              <a:rPr lang="en-US" altLang="ko-KR" dirty="0"/>
              <a:t>’ posterior evaluation</a:t>
            </a:r>
          </a:p>
          <a:p>
            <a:pPr lvl="1"/>
            <a:r>
              <a:rPr lang="en-US" altLang="ko-KR" dirty="0"/>
              <a:t>Propose a framework to quantitatively measure individuals’ social influence</a:t>
            </a:r>
          </a:p>
          <a:p>
            <a:pPr lvl="1"/>
            <a:r>
              <a:rPr lang="en-US" altLang="ko-KR" dirty="0"/>
              <a:t>Develop a method for identifying influential friends with strong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social </a:t>
            </a:r>
            <a:r>
              <a:rPr lang="en-US" altLang="ko-KR" dirty="0"/>
              <a:t>influence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How social influence propagates in SNs</a:t>
            </a:r>
          </a:p>
          <a:p>
            <a:pPr lvl="1"/>
            <a:r>
              <a:rPr lang="en-US" altLang="ko-KR" dirty="0" smtClean="0"/>
              <a:t>How multiple WOM recommendations accumulate</a:t>
            </a:r>
          </a:p>
          <a:p>
            <a:pPr lvl="1"/>
            <a:r>
              <a:rPr lang="en-US" altLang="ko-KR" dirty="0" smtClean="0"/>
              <a:t>Whether or not social influence changes across different topics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9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new research perspective</a:t>
            </a:r>
          </a:p>
          <a:p>
            <a:endParaRPr lang="en-US" altLang="ko-KR" dirty="0"/>
          </a:p>
          <a:p>
            <a:r>
              <a:rPr lang="en-US" altLang="ko-KR" dirty="0" smtClean="0"/>
              <a:t>Low accuracy rate in </a:t>
            </a:r>
            <a:r>
              <a:rPr lang="en-US" altLang="ko-KR" dirty="0"/>
              <a:t>predicting the influential side</a:t>
            </a:r>
          </a:p>
          <a:p>
            <a:r>
              <a:rPr lang="en-US" altLang="ko-KR" dirty="0" smtClean="0"/>
              <a:t>Why can they not observe the rating with recommendation?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2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Integration of SNS and online sharing communities</a:t>
            </a:r>
          </a:p>
          <a:p>
            <a:pPr lvl="1"/>
            <a:r>
              <a:rPr lang="en-US" altLang="ko-KR" dirty="0" smtClean="0"/>
              <a:t>Rate books, music and movies</a:t>
            </a:r>
          </a:p>
          <a:p>
            <a:pPr lvl="1"/>
            <a:r>
              <a:rPr lang="en-US" altLang="ko-KR" dirty="0" smtClean="0"/>
              <a:t>Share their ratings and reviews with friends or followers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Phenomenon that users recommend favorites to others</a:t>
            </a:r>
          </a:p>
          <a:p>
            <a:pPr lvl="1"/>
            <a:r>
              <a:rPr lang="en-US" altLang="ko-KR" dirty="0" smtClean="0"/>
              <a:t>An important role in shaping users’ behaviors and their collections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Word-of-mouth recommendations</a:t>
            </a:r>
          </a:p>
          <a:p>
            <a:pPr lvl="1"/>
            <a:r>
              <a:rPr lang="en-US" altLang="ko-KR" dirty="0" smtClean="0"/>
              <a:t>A key to designing a successful marketing strategy in online sharing communities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557271" y="2119995"/>
            <a:ext cx="5823041" cy="3600400"/>
            <a:chOff x="1381399" y="1556792"/>
            <a:chExt cx="5823041" cy="3600400"/>
          </a:xfrm>
        </p:grpSpPr>
        <p:sp>
          <p:nvSpPr>
            <p:cNvPr id="4" name="직사각형 3"/>
            <p:cNvSpPr/>
            <p:nvPr/>
          </p:nvSpPr>
          <p:spPr>
            <a:xfrm>
              <a:off x="1587816" y="3573016"/>
              <a:ext cx="2088232" cy="93610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Prior expectation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16208" y="3573016"/>
              <a:ext cx="2088232" cy="93610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Posterior effect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7864" y="1556792"/>
              <a:ext cx="2088232" cy="93610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Word-of-mouth</a:t>
              </a:r>
            </a:p>
            <a:p>
              <a:pPr algn="ctr"/>
              <a:r>
                <a:rPr lang="en-US" altLang="ko-KR" dirty="0" smtClean="0"/>
                <a:t>recommendation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6" idx="2"/>
              <a:endCxn id="4" idx="0"/>
            </p:cNvCxnSpPr>
            <p:nvPr/>
          </p:nvCxnSpPr>
          <p:spPr>
            <a:xfrm flipH="1">
              <a:off x="2631932" y="2492896"/>
              <a:ext cx="1760048" cy="108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5" idx="0"/>
            </p:cNvCxnSpPr>
            <p:nvPr/>
          </p:nvCxnSpPr>
          <p:spPr>
            <a:xfrm>
              <a:off x="4391980" y="2492896"/>
              <a:ext cx="1768344" cy="108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http://t3.gstatic.com/images?q=tbn:ANd9GcQYVoZTqNODW8Qc77DDvhebKvs3mc4RK8_KBqTqtMfB4kJY9Ij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1399" y="2744698"/>
              <a:ext cx="764578" cy="480902"/>
            </a:xfrm>
            <a:prstGeom prst="rect">
              <a:avLst/>
            </a:prstGeom>
            <a:noFill/>
          </p:spPr>
        </p:pic>
        <p:pic>
          <p:nvPicPr>
            <p:cNvPr id="1030" name="Picture 6" descr="http://cfile3.uf.tistory.com/image/116180435011F7563D65E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3273" y="2685314"/>
              <a:ext cx="849532" cy="599670"/>
            </a:xfrm>
            <a:prstGeom prst="rect">
              <a:avLst/>
            </a:prstGeom>
            <a:noFill/>
          </p:spPr>
        </p:pic>
        <p:pic>
          <p:nvPicPr>
            <p:cNvPr id="1036" name="Picture 12" descr="http://keventertainment.files.wordpress.com/2011/08/5star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64232" y="4596832"/>
              <a:ext cx="1524184" cy="560360"/>
            </a:xfrm>
            <a:prstGeom prst="rect">
              <a:avLst/>
            </a:prstGeom>
            <a:noFill/>
          </p:spPr>
        </p:pic>
      </p:grpSp>
      <p:sp>
        <p:nvSpPr>
          <p:cNvPr id="7" name="타원형 설명선 6"/>
          <p:cNvSpPr/>
          <p:nvPr/>
        </p:nvSpPr>
        <p:spPr>
          <a:xfrm>
            <a:off x="1870163" y="2360683"/>
            <a:ext cx="866828" cy="480450"/>
          </a:xfrm>
          <a:prstGeom prst="wedgeEllipseCallout">
            <a:avLst>
              <a:gd name="adj1" fmla="val 37680"/>
              <a:gd name="adj2" fmla="val 65474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 have it.</a:t>
            </a:r>
            <a:endParaRPr lang="ko-KR" altLang="en-US" sz="1050" dirty="0"/>
          </a:p>
        </p:txBody>
      </p:sp>
      <p:pic>
        <p:nvPicPr>
          <p:cNvPr id="9" name="Picture 2" descr="C:\Users\Hyewon Lim\AppData\Local\Microsoft\Windows\Temporary Internet Files\Content.IE5\QPG50XDO\MC9004326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75" y="2753655"/>
            <a:ext cx="554246" cy="55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Posterior effect of WOM recommendations</a:t>
            </a:r>
          </a:p>
          <a:p>
            <a:pPr lvl="1"/>
            <a:r>
              <a:rPr lang="en-US" altLang="ko-KR" dirty="0" smtClean="0"/>
              <a:t>Estimate user satisfaction</a:t>
            </a:r>
          </a:p>
          <a:p>
            <a:pPr lvl="1"/>
            <a:r>
              <a:rPr lang="en-US" altLang="ko-KR" dirty="0" smtClean="0"/>
              <a:t>Satisfaction is strongly related to user loyalty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Does it depends only on how a product matches users’ need?</a:t>
            </a:r>
          </a:p>
          <a:p>
            <a:pPr lvl="1"/>
            <a:r>
              <a:rPr lang="en-US" altLang="ko-KR" dirty="0" smtClean="0"/>
              <a:t>Is it unlikely related to whether or not a friend has recommended it before?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Preliminary Study</a:t>
            </a:r>
          </a:p>
          <a:p>
            <a:r>
              <a:rPr lang="en-US" altLang="ko-KR" dirty="0" smtClean="0"/>
              <a:t>Posterior Evaluation Models</a:t>
            </a:r>
          </a:p>
          <a:p>
            <a:r>
              <a:rPr lang="en-US" altLang="ko-KR" dirty="0" smtClean="0"/>
              <a:t>Model Verification</a:t>
            </a:r>
          </a:p>
          <a:p>
            <a:r>
              <a:rPr lang="en-US" altLang="ko-KR" dirty="0" smtClean="0"/>
              <a:t>Identifying Influence Friends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9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collection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Higher ratings on items with recommendations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1658552"/>
            <a:ext cx="4176462" cy="105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8" y="4601370"/>
            <a:ext cx="3429644" cy="93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44216"/>
            <a:ext cx="4136530" cy="20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Higher ratings on items with recommendations (cont.)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8574" y="5805264"/>
            <a:ext cx="654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FF0000"/>
                </a:solidFill>
              </a:rPr>
              <a:t>A word-of-mouth recommendation is correlated to </a:t>
            </a:r>
          </a:p>
          <a:p>
            <a:pPr algn="ctr"/>
            <a:r>
              <a:rPr lang="en-US" altLang="ko-KR" sz="2400" i="1" dirty="0" smtClean="0">
                <a:solidFill>
                  <a:srgbClr val="FF0000"/>
                </a:solidFill>
              </a:rPr>
              <a:t>a raise in user posterior evaluation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91998"/>
            <a:ext cx="2232670" cy="421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38" y="1591998"/>
            <a:ext cx="2520654" cy="421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Preliminary Study</a:t>
            </a:r>
          </a:p>
          <a:p>
            <a:r>
              <a:rPr lang="en-US" altLang="ko-KR" b="1" dirty="0" smtClean="0"/>
              <a:t>Posterior Evaluation Models</a:t>
            </a:r>
          </a:p>
          <a:p>
            <a:r>
              <a:rPr lang="en-US" altLang="ko-KR" b="1" dirty="0" smtClean="0"/>
              <a:t>Model Verification</a:t>
            </a:r>
          </a:p>
          <a:p>
            <a:r>
              <a:rPr lang="en-US" altLang="ko-KR" dirty="0" smtClean="0"/>
              <a:t>Identifying Influence Friends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EC88-A1C3-4D90-ABB2-EB3CE93E3C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Maximizing the Spread of Influence through a Social Network</Template>
  <TotalTime>270</TotalTime>
  <Words>641</Words>
  <Application>Microsoft Office PowerPoint</Application>
  <PresentationFormat>화면 슬라이드 쇼(4:3)</PresentationFormat>
  <Paragraphs>222</Paragraphs>
  <Slides>21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SNU IDB Lab.</vt:lpstr>
      <vt:lpstr>Exploring Social Influence via Posterior Effect of Word-of-Mouth Recommendations</vt:lpstr>
      <vt:lpstr>Outline </vt:lpstr>
      <vt:lpstr>Introduction</vt:lpstr>
      <vt:lpstr>Introduction</vt:lpstr>
      <vt:lpstr>Introduction</vt:lpstr>
      <vt:lpstr>Outline </vt:lpstr>
      <vt:lpstr>Preliminary Study</vt:lpstr>
      <vt:lpstr>Preliminary Study</vt:lpstr>
      <vt:lpstr>Outline </vt:lpstr>
      <vt:lpstr>Posterior Evaluation Models</vt:lpstr>
      <vt:lpstr>Model Verification</vt:lpstr>
      <vt:lpstr>Model Verification</vt:lpstr>
      <vt:lpstr>Model Verification</vt:lpstr>
      <vt:lpstr>Outline </vt:lpstr>
      <vt:lpstr>Identifying Influential Friends</vt:lpstr>
      <vt:lpstr>Identifying Influential Friends</vt:lpstr>
      <vt:lpstr>Identifying Influential Friends</vt:lpstr>
      <vt:lpstr>Identifying Influential Friends</vt:lpstr>
      <vt:lpstr>Outline </vt:lpstr>
      <vt:lpstr>Conclusions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Social Influence via Posterior Effect of Word-of-Mouth Recommendations</dc:title>
  <dc:creator>Hyewon Lim</dc:creator>
  <cp:lastModifiedBy>IDB</cp:lastModifiedBy>
  <cp:revision>23</cp:revision>
  <dcterms:created xsi:type="dcterms:W3CDTF">2012-11-21T15:11:38Z</dcterms:created>
  <dcterms:modified xsi:type="dcterms:W3CDTF">2012-11-22T04:55:40Z</dcterms:modified>
</cp:coreProperties>
</file>