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6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8" r:id="rId6"/>
    <p:sldId id="266" r:id="rId7"/>
    <p:sldId id="267" r:id="rId8"/>
    <p:sldId id="259" r:id="rId9"/>
    <p:sldId id="268" r:id="rId10"/>
    <p:sldId id="269" r:id="rId11"/>
    <p:sldId id="260" r:id="rId12"/>
    <p:sldId id="272" r:id="rId13"/>
    <p:sldId id="270" r:id="rId14"/>
    <p:sldId id="271" r:id="rId15"/>
    <p:sldId id="261" r:id="rId16"/>
    <p:sldId id="273" r:id="rId17"/>
    <p:sldId id="274" r:id="rId18"/>
    <p:sldId id="275" r:id="rId19"/>
    <p:sldId id="26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78138" autoAdjust="0"/>
  </p:normalViewPr>
  <p:slideViewPr>
    <p:cSldViewPr>
      <p:cViewPr varScale="1">
        <p:scale>
          <a:sx n="73" d="100"/>
          <a:sy n="73" d="100"/>
        </p:scale>
        <p:origin x="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3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4A88-1974-45A2-B493-8631EC9636A0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FC160-770E-428B-B8C5-A7C01282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70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613F-C9E4-4727-A868-F31EBBBADD05}" type="datetimeFigureOut">
              <a:rPr lang="ko-KR" altLang="en-US" smtClean="0"/>
              <a:pPr/>
              <a:t>2015-01-22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DCE88-9138-4C9B-B121-B0D2385EE0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490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4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7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2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7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2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17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7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4211960" y="64440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2FEDA36-4124-43EA-9AF4-6FE68DF5B020}" type="slidenum">
              <a:rPr lang="ko-KR" altLang="en-US" sz="1400" smtClean="0">
                <a:latin typeface="Calibri" panose="020F0502020204030204" pitchFamily="34" charset="0"/>
              </a:rPr>
              <a:pPr algn="ctr"/>
              <a:t>‹#›</a:t>
            </a:fld>
            <a:r>
              <a:rPr lang="en-US" altLang="ko-KR" sz="1400" dirty="0" smtClean="0">
                <a:latin typeface="Calibri" panose="020F0502020204030204" pitchFamily="34" charset="0"/>
                <a:ea typeface="Cambria Math" panose="02040503050406030204" pitchFamily="18" charset="0"/>
              </a:rPr>
              <a:t>/</a:t>
            </a:r>
            <a:r>
              <a:rPr lang="en-US" altLang="ko-KR" sz="1400" dirty="0" smtClean="0">
                <a:latin typeface="Calibri" panose="020F0502020204030204" pitchFamily="34" charset="0"/>
                <a:ea typeface="Cambria Math" panose="02040503050406030204" pitchFamily="18" charset="0"/>
              </a:rPr>
              <a:t>17</a:t>
            </a:r>
            <a:endParaRPr lang="ko-KR" altLang="en-US" sz="1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E0CF53-9586-4FCA-940F-063757048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Storing and Querying Tree-Structured Records in </a:t>
            </a:r>
            <a:r>
              <a:rPr lang="en-US" altLang="ko-KR" sz="4000" dirty="0" err="1" smtClean="0"/>
              <a:t>Dremel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600" i="1" dirty="0" err="1" smtClean="0"/>
              <a:t>Foto</a:t>
            </a:r>
            <a:r>
              <a:rPr lang="en-US" altLang="ko-KR" sz="2600" i="1" dirty="0" smtClean="0"/>
              <a:t> N. </a:t>
            </a:r>
            <a:r>
              <a:rPr lang="en-US" altLang="ko-KR" sz="2600" i="1" dirty="0" err="1" smtClean="0"/>
              <a:t>Afrati</a:t>
            </a:r>
            <a:r>
              <a:rPr lang="en-US" altLang="ko-KR" sz="2600" i="1" dirty="0" smtClean="0"/>
              <a:t>^, Dan </a:t>
            </a:r>
            <a:r>
              <a:rPr lang="en-US" altLang="ko-KR" sz="2600" i="1" dirty="0" err="1" smtClean="0"/>
              <a:t>Delorey</a:t>
            </a:r>
            <a:r>
              <a:rPr lang="en-US" altLang="ko-KR" sz="2600" i="1" dirty="0" smtClean="0"/>
              <a:t>*, </a:t>
            </a:r>
            <a:r>
              <a:rPr lang="en-US" altLang="ko-KR" sz="2600" i="1" dirty="0" err="1" smtClean="0"/>
              <a:t>Mosha</a:t>
            </a:r>
            <a:r>
              <a:rPr lang="en-US" altLang="ko-KR" sz="2600" i="1" dirty="0" smtClean="0"/>
              <a:t> </a:t>
            </a:r>
            <a:r>
              <a:rPr lang="en-US" altLang="ko-KR" sz="2600" i="1" dirty="0" err="1" smtClean="0"/>
              <a:t>Pasumansky</a:t>
            </a:r>
            <a:r>
              <a:rPr lang="en-US" altLang="ko-KR" sz="2600" i="1" dirty="0" smtClean="0"/>
              <a:t>*, Jeffrey D. Ullman+</a:t>
            </a:r>
            <a:endParaRPr lang="en-US" altLang="ko-KR" sz="2600" i="1" dirty="0" smtClean="0"/>
          </a:p>
          <a:p>
            <a:r>
              <a:rPr lang="en-US" altLang="ko-KR" sz="2600" i="1" dirty="0" smtClean="0"/>
              <a:t>*Google</a:t>
            </a:r>
            <a:r>
              <a:rPr lang="en-US" altLang="ko-KR" sz="2600" i="1" dirty="0" smtClean="0"/>
              <a:t>, Inc</a:t>
            </a:r>
            <a:r>
              <a:rPr lang="en-US" altLang="ko-KR" sz="2600" i="1" dirty="0" smtClean="0"/>
              <a:t>. +Stanford University ^National Technical University of Athens</a:t>
            </a:r>
            <a:endParaRPr lang="en-US" altLang="ko-KR" sz="2600" i="1" baseline="30000" dirty="0" smtClean="0"/>
          </a:p>
          <a:p>
            <a:r>
              <a:rPr lang="en-US" altLang="ko-KR" sz="2600" dirty="0" smtClean="0"/>
              <a:t>VLDB </a:t>
            </a:r>
            <a:r>
              <a:rPr lang="en-US" altLang="ko-KR" sz="2600" dirty="0" smtClean="0"/>
              <a:t>2014</a:t>
            </a:r>
            <a:endParaRPr lang="en-US" altLang="ko-KR" sz="2300" dirty="0" smtClean="0"/>
          </a:p>
          <a:p>
            <a:pPr algn="r"/>
            <a:r>
              <a:rPr lang="en-US" altLang="ko-KR" sz="2600" dirty="0" smtClean="0"/>
              <a:t>January </a:t>
            </a:r>
            <a:r>
              <a:rPr lang="en-US" altLang="ko-KR" sz="2600" dirty="0" smtClean="0"/>
              <a:t>23, </a:t>
            </a:r>
            <a:r>
              <a:rPr lang="en-US" altLang="ko-KR" sz="2600" dirty="0" smtClean="0"/>
              <a:t>2015</a:t>
            </a:r>
          </a:p>
          <a:p>
            <a:pPr algn="r"/>
            <a:r>
              <a:rPr lang="en-US" altLang="ko-KR" sz="2600" dirty="0" err="1" smtClean="0"/>
              <a:t>Heymo</a:t>
            </a:r>
            <a:r>
              <a:rPr lang="en-US" altLang="ko-KR" sz="2600" dirty="0" smtClean="0"/>
              <a:t> Kou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071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R</a:t>
            </a:r>
            <a:r>
              <a:rPr lang="en-US" altLang="ko-KR" dirty="0" smtClean="0"/>
              <a:t> = {Name, Email, {Campaign}}</a:t>
            </a:r>
          </a:p>
          <a:p>
            <a:r>
              <a:rPr lang="en-US" altLang="ko-KR" dirty="0" smtClean="0"/>
              <a:t>Flatten(</a:t>
            </a:r>
            <a:r>
              <a:rPr lang="en-US" altLang="ko-KR" b="1" dirty="0" smtClean="0"/>
              <a:t>R</a:t>
            </a:r>
            <a:r>
              <a:rPr lang="en-US" altLang="ko-KR" dirty="0" smtClean="0"/>
              <a:t>) = {Name, Email, CID, Budget, Bid, Word, Fee, Date}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7" y="1063277"/>
            <a:ext cx="8237626" cy="31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Querying Tree-Structured </a:t>
            </a:r>
            <a:r>
              <a:rPr lang="en-US" altLang="ko-KR" sz="2200" dirty="0" smtClean="0"/>
              <a:t>Data</a:t>
            </a:r>
            <a:br>
              <a:rPr lang="en-US" altLang="ko-KR" sz="2200" dirty="0" smtClean="0"/>
            </a:br>
            <a:r>
              <a:rPr lang="en-US" altLang="ko-KR" dirty="0" smtClean="0"/>
              <a:t>Flattening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Flattening nested relation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i="1" dirty="0" err="1" smtClean="0"/>
              <a:t>NEST</a:t>
            </a:r>
            <a:r>
              <a:rPr lang="en-US" altLang="ko-KR" baseline="-25000" dirty="0" err="1" smtClean="0"/>
              <a:t>Attribute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FLATTEN</a:t>
            </a:r>
            <a:r>
              <a:rPr lang="en-US" altLang="ko-KR" baseline="-25000" dirty="0" err="1" smtClean="0"/>
              <a:t>Attribute</a:t>
            </a:r>
            <a:r>
              <a:rPr lang="en-US" altLang="ko-KR" dirty="0" smtClean="0"/>
              <a:t>(Relation)) ≠ Relation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88" y="1556792"/>
            <a:ext cx="4599564" cy="41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Querying Tree-Structured Data</a:t>
            </a:r>
            <a:br>
              <a:rPr lang="en-US" altLang="ko-KR" sz="2200" dirty="0"/>
            </a:br>
            <a:r>
              <a:rPr lang="en-US" altLang="ko-KR" dirty="0"/>
              <a:t>Flattening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3633"/>
          <a:stretch/>
        </p:blipFill>
        <p:spPr>
          <a:xfrm>
            <a:off x="5176740" y="2024744"/>
            <a:ext cx="3648653" cy="1620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99" y="4077072"/>
            <a:ext cx="3694742" cy="1405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4" y="1063277"/>
            <a:ext cx="4055630" cy="5462067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>
            <a:off x="4244432" y="2042896"/>
            <a:ext cx="1296144" cy="611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Queries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 – Conjunction of comparisons AƟB</a:t>
            </a:r>
          </a:p>
          <a:p>
            <a:pPr lvl="1"/>
            <a:r>
              <a:rPr lang="en-US" altLang="ko-KR" dirty="0" smtClean="0"/>
              <a:t>A : any attribute</a:t>
            </a:r>
          </a:p>
          <a:p>
            <a:pPr lvl="1"/>
            <a:r>
              <a:rPr lang="en-US" altLang="ko-KR" dirty="0" smtClean="0"/>
              <a:t>B : an attribute or a constant value</a:t>
            </a:r>
          </a:p>
          <a:p>
            <a:pPr lvl="1"/>
            <a:r>
              <a:rPr lang="en-US" altLang="ko-KR" dirty="0" smtClean="0"/>
              <a:t>Ɵ : any comparison of two values which results Boolean</a:t>
            </a:r>
          </a:p>
          <a:p>
            <a:pPr lvl="2"/>
            <a:r>
              <a:rPr lang="en-US" altLang="ko-KR" dirty="0" smtClean="0"/>
              <a:t>{=, ≠, ≤, &lt;, ≥, &gt;}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Ordinary SQL may be used to flattened relation</a:t>
            </a:r>
          </a:p>
          <a:p>
            <a:r>
              <a:rPr lang="en-US" altLang="ko-KR" dirty="0" smtClean="0"/>
              <a:t>However, 2 problems 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8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Filter Queries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 problems applying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Flattening expand great amount of space needed to hold tuple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Flattening a relation and then applying filter</a:t>
            </a:r>
          </a:p>
          <a:p>
            <a:pPr lvl="1"/>
            <a:r>
              <a:rPr lang="en-US" altLang="ko-KR" dirty="0" smtClean="0"/>
              <a:t>No way to prune unnecessary nodes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Purpose of this paper is to resolve problems by</a:t>
            </a:r>
          </a:p>
          <a:p>
            <a:r>
              <a:rPr lang="en-US" altLang="ko-KR" dirty="0" smtClean="0"/>
              <a:t>Investigating when the result of filtering a flattened relation is equal to flattening a filtered(pruned) relation</a:t>
            </a:r>
          </a:p>
          <a:p>
            <a:r>
              <a:rPr lang="en-US" altLang="ko-KR" dirty="0" smtClean="0"/>
              <a:t>Giving an algorithm to perform the filtering on the tree itself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Filter Queries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Reduced and full flattening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07" y="1118125"/>
            <a:ext cx="1438275" cy="1466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75" y="1165750"/>
            <a:ext cx="4286250" cy="137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691199"/>
            <a:ext cx="4608512" cy="3680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4" y="3212976"/>
            <a:ext cx="4343400" cy="371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406" y="4069410"/>
            <a:ext cx="2276475" cy="1581150"/>
          </a:xfrm>
          <a:prstGeom prst="rect">
            <a:avLst/>
          </a:prstGeom>
        </p:spPr>
      </p:pic>
      <p:sp>
        <p:nvSpPr>
          <p:cNvPr id="11" name="곱셈 기호 10"/>
          <p:cNvSpPr/>
          <p:nvPr/>
        </p:nvSpPr>
        <p:spPr>
          <a:xfrm>
            <a:off x="396385" y="3060727"/>
            <a:ext cx="3598515" cy="3598515"/>
          </a:xfrm>
          <a:prstGeom prst="mathMultiply">
            <a:avLst>
              <a:gd name="adj1" fmla="val 115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25" y="2893888"/>
            <a:ext cx="3648075" cy="1009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279" y="4570143"/>
            <a:ext cx="2752725" cy="6953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19279" y="4531347"/>
            <a:ext cx="2752725" cy="3864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graphs, </a:t>
            </a:r>
            <a:r>
              <a:rPr lang="en-US" altLang="ko-KR" dirty="0"/>
              <a:t>n</a:t>
            </a:r>
            <a:r>
              <a:rPr lang="en-US" altLang="ko-KR" dirty="0" smtClean="0"/>
              <a:t>o environment, Google Style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05836"/>
            <a:ext cx="6048672" cy="43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Dremel</a:t>
            </a:r>
            <a:r>
              <a:rPr lang="en-US" altLang="ko-KR" dirty="0" smtClean="0"/>
              <a:t> is used in </a:t>
            </a:r>
            <a:r>
              <a:rPr lang="en-US" altLang="ko-KR" dirty="0" err="1" smtClean="0"/>
              <a:t>BigQuery</a:t>
            </a:r>
            <a:endParaRPr lang="en-US" altLang="ko-KR" dirty="0" smtClean="0"/>
          </a:p>
          <a:p>
            <a:r>
              <a:rPr lang="en-US" altLang="ko-KR" dirty="0" smtClean="0"/>
              <a:t>Columnar storage is not enough for Google’s service</a:t>
            </a:r>
          </a:p>
          <a:p>
            <a:r>
              <a:rPr lang="en-US" altLang="ko-KR" dirty="0" smtClean="0"/>
              <a:t>Tree-structured model for reducing redundancy</a:t>
            </a:r>
          </a:p>
          <a:p>
            <a:r>
              <a:rPr lang="en-US" altLang="ko-KR" dirty="0" smtClean="0"/>
              <a:t>Evaluating and Processing Query is tougher</a:t>
            </a:r>
          </a:p>
          <a:p>
            <a:r>
              <a:rPr lang="en-US" altLang="ko-KR" dirty="0" smtClean="0"/>
              <a:t>Still, outperforms the ordinary </a:t>
            </a:r>
            <a:r>
              <a:rPr lang="en-US" altLang="ko-KR" smtClean="0"/>
              <a:t>columnar storage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74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en-US" altLang="ko-KR" dirty="0" smtClean="0"/>
          </a:p>
          <a:p>
            <a:r>
              <a:rPr lang="en-US" altLang="ko-KR" dirty="0" smtClean="0"/>
              <a:t>Trees as Data and as Data Types</a:t>
            </a:r>
          </a:p>
          <a:p>
            <a:r>
              <a:rPr lang="en-US" altLang="ko-KR" dirty="0" smtClean="0"/>
              <a:t>Querying Tree-Structured Data</a:t>
            </a:r>
          </a:p>
          <a:p>
            <a:r>
              <a:rPr lang="en-US" altLang="ko-KR" dirty="0" smtClean="0"/>
              <a:t>Filter Queries</a:t>
            </a:r>
          </a:p>
          <a:p>
            <a:r>
              <a:rPr lang="en-US" altLang="ko-KR" dirty="0" smtClean="0"/>
              <a:t>The Dominance Relation</a:t>
            </a:r>
          </a:p>
          <a:p>
            <a:r>
              <a:rPr lang="en-US" altLang="ko-KR" dirty="0" smtClean="0"/>
              <a:t>Semi-flattening and Repetition Context</a:t>
            </a:r>
          </a:p>
          <a:p>
            <a:r>
              <a:rPr lang="en-US" altLang="ko-KR" dirty="0" smtClean="0"/>
              <a:t>Efficient Data Storage and Retrieval</a:t>
            </a:r>
          </a:p>
          <a:p>
            <a:r>
              <a:rPr lang="en-US" altLang="ko-KR" dirty="0" smtClean="0"/>
              <a:t>Conclusion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05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dirty="0" err="1" smtClean="0"/>
              <a:t>Dremel</a:t>
            </a:r>
            <a:r>
              <a:rPr lang="en-US" altLang="ko-KR" dirty="0" smtClean="0"/>
              <a:t> [</a:t>
            </a:r>
            <a:r>
              <a:rPr lang="en-US" altLang="ko-KR" dirty="0" err="1" smtClean="0"/>
              <a:t>Melnik</a:t>
            </a:r>
            <a:r>
              <a:rPr lang="en-US" altLang="ko-KR" dirty="0"/>
              <a:t> </a:t>
            </a:r>
            <a:r>
              <a:rPr lang="en-US" altLang="ko-KR" dirty="0" smtClean="0"/>
              <a:t>et al., VLDB ‘10]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Distributed system for interactively querying large datasets</a:t>
            </a:r>
          </a:p>
          <a:p>
            <a:r>
              <a:rPr lang="en-US" altLang="ko-KR" dirty="0" smtClean="0"/>
              <a:t>Developed at Google</a:t>
            </a:r>
          </a:p>
          <a:p>
            <a:r>
              <a:rPr lang="en-US" altLang="ko-KR" dirty="0" smtClean="0"/>
              <a:t>Column-Store Oriented</a:t>
            </a:r>
          </a:p>
          <a:p>
            <a:r>
              <a:rPr lang="en-US" altLang="ko-KR" dirty="0" smtClean="0"/>
              <a:t>Google </a:t>
            </a:r>
            <a:r>
              <a:rPr lang="en-US" altLang="ko-KR" dirty="0" err="1" smtClean="0"/>
              <a:t>BigQuery</a:t>
            </a:r>
            <a:r>
              <a:rPr lang="en-US" altLang="ko-KR" dirty="0" smtClean="0"/>
              <a:t> is powered by </a:t>
            </a:r>
            <a:r>
              <a:rPr lang="en-US" altLang="ko-KR" dirty="0" err="1" smtClean="0"/>
              <a:t>Dremel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Data is stored as </a:t>
            </a:r>
            <a:r>
              <a:rPr lang="en-US" altLang="ko-KR" b="1" dirty="0" smtClean="0"/>
              <a:t>nested relations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628800"/>
            <a:ext cx="2219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Nested Relations 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Remember 1NF?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Nested Relations are non-first-normal-form relations</a:t>
            </a:r>
          </a:p>
          <a:p>
            <a:r>
              <a:rPr lang="en-US" altLang="ko-KR" dirty="0" smtClean="0"/>
              <a:t>Simply, a cell may have more than one value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91680" y="1628800"/>
            <a:ext cx="525658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000" b="1" dirty="0"/>
              <a:t>1NF requires that all attributes have atomic (indivisible) domains.</a:t>
            </a:r>
          </a:p>
          <a:p>
            <a:pPr algn="ctr"/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07366"/>
              </p:ext>
            </p:extLst>
          </p:nvPr>
        </p:nvGraphicFramePr>
        <p:xfrm>
          <a:off x="1331640" y="4293096"/>
          <a:ext cx="1872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96460"/>
              </p:ext>
            </p:extLst>
          </p:nvPr>
        </p:nvGraphicFramePr>
        <p:xfrm>
          <a:off x="5724128" y="4293096"/>
          <a:ext cx="1872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58772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1NF relation</a:t>
            </a:r>
            <a:endParaRPr lang="ko-KR" alt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58772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Non 1NF relation</a:t>
            </a:r>
            <a:endParaRPr lang="ko-KR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6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Introduction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Nested Relations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1NF &amp; 4NF &amp; Nested Relation comparison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19080"/>
              </p:ext>
            </p:extLst>
          </p:nvPr>
        </p:nvGraphicFramePr>
        <p:xfrm>
          <a:off x="1475656" y="1844824"/>
          <a:ext cx="62646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941040"/>
                <a:gridCol w="1497360"/>
                <a:gridCol w="145496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Pub-name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Pub-branch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Keyword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Smith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McGraw-Hill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 York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Parsing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McGraw-Hill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 York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Parsing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Compilers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Smith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McGraw-Hill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New York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Analysis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Compilers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McGraw-Hill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New York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Analysis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Oxford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London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Internet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Oxford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London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Internet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Oxford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London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Oxford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London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5896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1NF version</a:t>
            </a:r>
            <a:endParaRPr lang="ko-KR" altLang="en-US" dirty="0" smtClean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4</a:t>
            </a:r>
            <a:r>
              <a:rPr lang="en-US" altLang="ko-KR" dirty="0" smtClean="0">
                <a:latin typeface="Calibri" panose="020F0502020204030204" pitchFamily="34" charset="0"/>
              </a:rPr>
              <a:t>NF version</a:t>
            </a:r>
            <a:endParaRPr lang="ko-KR" altLang="en-US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83843"/>
              </p:ext>
            </p:extLst>
          </p:nvPr>
        </p:nvGraphicFramePr>
        <p:xfrm>
          <a:off x="1175535" y="1844824"/>
          <a:ext cx="24482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Smith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Compilers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Frick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89967"/>
              </p:ext>
            </p:extLst>
          </p:nvPr>
        </p:nvGraphicFramePr>
        <p:xfrm>
          <a:off x="5148064" y="1844824"/>
          <a:ext cx="24482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Keyword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Parsing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Analysis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Internet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48546"/>
              </p:ext>
            </p:extLst>
          </p:nvPr>
        </p:nvGraphicFramePr>
        <p:xfrm>
          <a:off x="2123728" y="3933056"/>
          <a:ext cx="44644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/>
                <a:gridCol w="1488165"/>
                <a:gridCol w="14881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Pub-name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Pub-branch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McGraw-Hill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 York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Oxford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London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321"/>
              </p:ext>
            </p:extLst>
          </p:nvPr>
        </p:nvGraphicFramePr>
        <p:xfrm>
          <a:off x="611560" y="2996952"/>
          <a:ext cx="792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911"/>
                <a:gridCol w="1772214"/>
                <a:gridCol w="2736531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Author-set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Publisher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Keyword-set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(name,</a:t>
                      </a:r>
                      <a:r>
                        <a:rPr lang="en-US" altLang="ko-KR" baseline="0" dirty="0" smtClean="0"/>
                        <a:t> branch)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{Smith, Jones}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(McGraw-Hill, New York)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{Parsing,</a:t>
                      </a:r>
                      <a:r>
                        <a:rPr lang="en-US" altLang="ko-KR" baseline="0" dirty="0" smtClean="0"/>
                        <a:t> Analysis}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{Jones, Frick}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(Oxford, London)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{Internet, Web}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35896" y="47251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Non 1NF version</a:t>
            </a:r>
            <a:endParaRPr lang="ko-KR" altLang="en-US" dirty="0" smtClean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1277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</a:rPr>
              <a:t>Space </a:t>
            </a:r>
            <a:r>
              <a:rPr lang="en-US" altLang="ko-KR" sz="2400" dirty="0" smtClean="0">
                <a:latin typeface="Calibri" panose="020F0502020204030204" pitchFamily="34" charset="0"/>
              </a:rPr>
              <a:t>efficient </a:t>
            </a:r>
            <a:r>
              <a:rPr lang="en-US" altLang="ko-KR" sz="2400" dirty="0">
                <a:latin typeface="Calibri" panose="020F0502020204030204" pitchFamily="34" charset="0"/>
              </a:rPr>
              <a:t>than 1NF</a:t>
            </a:r>
          </a:p>
          <a:p>
            <a:r>
              <a:rPr lang="en-US" altLang="ko-KR" sz="2400" dirty="0" smtClean="0">
                <a:latin typeface="Calibri" panose="020F0502020204030204" pitchFamily="34" charset="0"/>
              </a:rPr>
              <a:t>Lesser </a:t>
            </a:r>
            <a:r>
              <a:rPr lang="en-US" altLang="ko-KR" sz="2400" dirty="0">
                <a:latin typeface="Calibri" panose="020F0502020204030204" pitchFamily="34" charset="0"/>
              </a:rPr>
              <a:t>join than 4NF</a:t>
            </a:r>
          </a:p>
          <a:p>
            <a:endParaRPr lang="en-US" altLang="ko-KR" sz="2400" dirty="0">
              <a:latin typeface="Calibri" panose="020F0502020204030204" pitchFamily="34" charset="0"/>
            </a:endParaRPr>
          </a:p>
          <a:p>
            <a:r>
              <a:rPr lang="en-US" altLang="ko-KR" sz="2400" dirty="0">
                <a:latin typeface="Calibri" panose="020F0502020204030204" pitchFamily="34" charset="0"/>
              </a:rPr>
              <a:t>Querying and storing data gets lot more </a:t>
            </a:r>
            <a:r>
              <a:rPr lang="en-US" altLang="ko-KR" sz="2400" dirty="0" smtClean="0">
                <a:latin typeface="Calibri" panose="020F0502020204030204" pitchFamily="34" charset="0"/>
              </a:rPr>
              <a:t>complicated</a:t>
            </a: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5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Trees as Data and as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tuple type</a:t>
            </a:r>
          </a:p>
          <a:p>
            <a:pPr lvl="1"/>
            <a:r>
              <a:rPr lang="en-US" altLang="ko-KR" dirty="0" smtClean="0"/>
              <a:t>a list of attribute names and a type for each attribute</a:t>
            </a:r>
          </a:p>
          <a:p>
            <a:r>
              <a:rPr lang="en-US" altLang="ko-KR" dirty="0" smtClean="0"/>
              <a:t>type of an attribute</a:t>
            </a:r>
          </a:p>
          <a:p>
            <a:pPr lvl="1"/>
            <a:r>
              <a:rPr lang="en-US" altLang="ko-KR" dirty="0" smtClean="0"/>
              <a:t>Basic type – integer, real number, string, etc.</a:t>
            </a:r>
          </a:p>
          <a:p>
            <a:pPr lvl="1"/>
            <a:r>
              <a:rPr lang="en-US" altLang="ko-KR" dirty="0" smtClean="0"/>
              <a:t>Tuple type</a:t>
            </a:r>
          </a:p>
          <a:p>
            <a:pPr lvl="2"/>
            <a:r>
              <a:rPr lang="en-US" altLang="ko-KR" dirty="0" smtClean="0"/>
              <a:t>Required – 1 occurrence</a:t>
            </a:r>
          </a:p>
          <a:p>
            <a:pPr lvl="2"/>
            <a:r>
              <a:rPr lang="en-US" altLang="ko-KR" dirty="0" smtClean="0"/>
              <a:t>Optional – 0 or 1 occurrence</a:t>
            </a:r>
          </a:p>
          <a:p>
            <a:pPr lvl="2"/>
            <a:r>
              <a:rPr lang="en-US" altLang="ko-KR" dirty="0" smtClean="0"/>
              <a:t>Repeated – 0 or 1, or more occurrence</a:t>
            </a:r>
          </a:p>
          <a:p>
            <a:pPr lvl="2"/>
            <a:r>
              <a:rPr lang="en-US" altLang="ko-KR" dirty="0" smtClean="0"/>
              <a:t>Required and repeated – 1 or more occurrence</a:t>
            </a:r>
          </a:p>
          <a:p>
            <a:r>
              <a:rPr lang="en-US" altLang="ko-KR" dirty="0" smtClean="0"/>
              <a:t>Relation type (schema)</a:t>
            </a:r>
          </a:p>
          <a:p>
            <a:pPr lvl="1"/>
            <a:r>
              <a:rPr lang="en-US" altLang="ko-KR" dirty="0" smtClean="0"/>
              <a:t>Repeated tuple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Trees as Data and as Data </a:t>
            </a:r>
            <a:r>
              <a:rPr lang="en-US" altLang="ko-KR" sz="2200" dirty="0" smtClean="0"/>
              <a:t>Types</a:t>
            </a:r>
            <a:br>
              <a:rPr lang="en-US" altLang="ko-KR" sz="2200" dirty="0" smtClean="0"/>
            </a:br>
            <a:r>
              <a:rPr lang="en-US" altLang="ko-KR" dirty="0" smtClean="0"/>
              <a:t>Representing Schemas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Denote as</a:t>
            </a:r>
          </a:p>
          <a:p>
            <a:pPr marL="0" indent="0">
              <a:buNone/>
            </a:pPr>
            <a:r>
              <a:rPr lang="en-US" altLang="ko-KR" dirty="0" smtClean="0"/>
              <a:t>		T = { 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: 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….. , A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Repeated type : T</a:t>
            </a:r>
            <a:r>
              <a:rPr lang="en-US" altLang="ko-KR" baseline="30000" dirty="0" smtClean="0"/>
              <a:t>*</a:t>
            </a:r>
            <a:endParaRPr lang="en-US" altLang="ko-KR" dirty="0" smtClean="0"/>
          </a:p>
          <a:p>
            <a:r>
              <a:rPr lang="en-US" altLang="ko-KR" dirty="0" smtClean="0"/>
              <a:t>Optional type : T?</a:t>
            </a:r>
          </a:p>
          <a:p>
            <a:r>
              <a:rPr lang="en-US" altLang="ko-KR" dirty="0" smtClean="0"/>
              <a:t>One or more occurrences : T</a:t>
            </a:r>
            <a:r>
              <a:rPr lang="en-US" altLang="ko-KR" baseline="30000" dirty="0" smtClean="0"/>
              <a:t>+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819949"/>
            <a:ext cx="59340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Trees as Data and as Data Types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Instances of a 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example data for the same schema below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9" y="1556792"/>
            <a:ext cx="8083502" cy="27413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3" y="4365104"/>
            <a:ext cx="5184574" cy="19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Querying Tree-Structured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languages in </a:t>
            </a:r>
            <a:r>
              <a:rPr lang="en-US" altLang="ko-KR" dirty="0" err="1" smtClean="0"/>
              <a:t>Dremel</a:t>
            </a:r>
            <a:endParaRPr lang="en-US" altLang="ko-KR" dirty="0" smtClean="0"/>
          </a:p>
          <a:p>
            <a:r>
              <a:rPr lang="en-US" altLang="ko-KR" dirty="0" smtClean="0"/>
              <a:t>Fundamentally navigation languages on trees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Flattening (</a:t>
            </a:r>
            <a:r>
              <a:rPr lang="en-US" altLang="ko-KR" dirty="0" err="1" smtClean="0"/>
              <a:t>Unnesting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Ordinary SQL cannot be applied</a:t>
            </a:r>
          </a:p>
          <a:p>
            <a:pPr lvl="1"/>
            <a:r>
              <a:rPr lang="en-US" altLang="ko-KR" dirty="0" smtClean="0"/>
              <a:t>Tree should be flatten in order to apply 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clique &amp; centrality</Template>
  <TotalTime>5084</TotalTime>
  <Words>629</Words>
  <Application>Microsoft Office PowerPoint</Application>
  <PresentationFormat>화면 슬라이드 쇼(4:3)</PresentationFormat>
  <Paragraphs>224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Wingdings</vt:lpstr>
      <vt:lpstr>SNU IDB Lab.</vt:lpstr>
      <vt:lpstr>Office 테마</vt:lpstr>
      <vt:lpstr>1_SNU IDB Lab.</vt:lpstr>
      <vt:lpstr>Storing and Querying Tree-Structured Records in Dremel</vt:lpstr>
      <vt:lpstr>Outline</vt:lpstr>
      <vt:lpstr>Introduction Dremel [Melnik et al., VLDB ‘10]</vt:lpstr>
      <vt:lpstr>Introduction Nested Relations [1/3]</vt:lpstr>
      <vt:lpstr>Introduction Nested Relations [2/3]</vt:lpstr>
      <vt:lpstr>Trees as Data and as Data Types</vt:lpstr>
      <vt:lpstr>Trees as Data and as Data Types Representing Schemas</vt:lpstr>
      <vt:lpstr>Trees as Data and as Data Types Instances of a Schema</vt:lpstr>
      <vt:lpstr>Querying Tree-Structured Data</vt:lpstr>
      <vt:lpstr>Flatten</vt:lpstr>
      <vt:lpstr>Querying Tree-Structured Data Flattening [1/2]</vt:lpstr>
      <vt:lpstr>Querying Tree-Structured Data Flattening [2/2]</vt:lpstr>
      <vt:lpstr>Filter Queries</vt:lpstr>
      <vt:lpstr>Filter Queries 2 problems applying SQL</vt:lpstr>
      <vt:lpstr>Filter Queries Reduced and full flattening</vt:lpstr>
      <vt:lpstr>Experiments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and Querying Tree-Structured Records in Dremel</dc:title>
  <dc:subject>A fast and space-efficient data placement structure in MapReduce-based warehouse systems</dc:subject>
  <dc:creator>Heymo Kou</dc:creator>
  <cp:keywords>Column-oriented database;Tree-Structured REcords</cp:keywords>
  <cp:lastModifiedBy>구해모</cp:lastModifiedBy>
  <cp:revision>298</cp:revision>
  <dcterms:created xsi:type="dcterms:W3CDTF">2013-12-17T05:19:42Z</dcterms:created>
  <dcterms:modified xsi:type="dcterms:W3CDTF">2015-01-23T03:41:56Z</dcterms:modified>
</cp:coreProperties>
</file>