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0" r:id="rId2"/>
    <p:sldId id="284" r:id="rId3"/>
    <p:sldId id="282" r:id="rId4"/>
    <p:sldId id="278" r:id="rId5"/>
    <p:sldId id="283" r:id="rId6"/>
    <p:sldId id="285" r:id="rId7"/>
    <p:sldId id="286" r:id="rId8"/>
    <p:sldId id="287" r:id="rId9"/>
    <p:sldId id="288" r:id="rId10"/>
    <p:sldId id="289" r:id="rId11"/>
    <p:sldId id="275" r:id="rId12"/>
    <p:sldId id="290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FF95C-F0AF-4C86-B175-3942D0E21F6D}" type="datetimeFigureOut">
              <a:rPr lang="en-US" smtClean="0"/>
              <a:t>12/29/2016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7F162-3297-4853-8A9D-E9C6F1E7B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85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3CC7C-0B3D-4778-9E75-62FE18655101}" type="datetimeFigureOut">
              <a:rPr lang="en-US" smtClean="0"/>
              <a:t>12/29/2016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54955-D0C1-4635-AF54-97E7409858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27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F566-1D29-47E1-A7E2-D54F18CB1C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F566-1D29-47E1-A7E2-D54F18CB1C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1" y="1323975"/>
            <a:ext cx="8302213" cy="5249668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1" y="95251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9" y="6506388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174878" y="6553514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/16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39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7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8F566-1D29-47E1-A7E2-D54F18CB1C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0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Data mining for credit card fraud: A comparative study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n-US" altLang="ko-KR" dirty="0"/>
              <a:t>Siddhartha </a:t>
            </a:r>
            <a:r>
              <a:rPr lang="en-US" altLang="ko-KR" dirty="0" smtClean="0"/>
              <a:t>Bhattacharyya et al.</a:t>
            </a:r>
          </a:p>
          <a:p>
            <a:r>
              <a:rPr lang="en-US" altLang="ko-KR" i="1" dirty="0"/>
              <a:t>Decision Support </a:t>
            </a:r>
            <a:r>
              <a:rPr lang="en-US" altLang="ko-KR" i="1" dirty="0" smtClean="0"/>
              <a:t>Systems, 2011</a:t>
            </a:r>
          </a:p>
          <a:p>
            <a:endParaRPr lang="en-US" altLang="ko-KR" i="1" dirty="0"/>
          </a:p>
          <a:p>
            <a:r>
              <a:rPr lang="en-US" altLang="ko-KR" dirty="0" smtClean="0"/>
              <a:t>2016. 12. 28</a:t>
            </a:r>
          </a:p>
          <a:p>
            <a:r>
              <a:rPr lang="ko-KR" altLang="en-US" dirty="0" smtClean="0"/>
              <a:t>임유빈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9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Model Description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770" y="1323975"/>
            <a:ext cx="588947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8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UCSD-FICO data mining contest 2009</a:t>
            </a:r>
          </a:p>
          <a:p>
            <a:r>
              <a:rPr lang="en-US" sz="2000" dirty="0" smtClean="0"/>
              <a:t>Real </a:t>
            </a:r>
            <a:r>
              <a:rPr lang="en-US" sz="2000" dirty="0"/>
              <a:t>dataset of </a:t>
            </a:r>
            <a:r>
              <a:rPr lang="en-US" sz="2000" dirty="0" smtClean="0"/>
              <a:t>e-commerce transactions</a:t>
            </a:r>
          </a:p>
          <a:p>
            <a:r>
              <a:rPr lang="en-US" sz="2000" dirty="0" smtClean="0"/>
              <a:t>Training data: 100,000 credit card transactions of 73,729 customers for 98 days with 2654 frauds</a:t>
            </a:r>
          </a:p>
          <a:p>
            <a:r>
              <a:rPr lang="en-US" sz="2000" dirty="0" smtClean="0"/>
              <a:t>Test data: 50,000 transactions with no label</a:t>
            </a:r>
          </a:p>
          <a:p>
            <a:r>
              <a:rPr lang="en-US" sz="2000" dirty="0" smtClean="0"/>
              <a:t>Every field is anonymized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94" y="3759200"/>
            <a:ext cx="6067425" cy="76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03" y="4556821"/>
            <a:ext cx="4886325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028" y="4556821"/>
            <a:ext cx="24193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 smtClean="0"/>
              <a:t>Intel Core i5 processor with 4GB RAM</a:t>
            </a:r>
          </a:p>
          <a:p>
            <a:r>
              <a:rPr lang="en-US" altLang="ko-KR" sz="2000" dirty="0" smtClean="0"/>
              <a:t>MATLAB R2013a</a:t>
            </a:r>
          </a:p>
          <a:p>
            <a:r>
              <a:rPr lang="en-US" altLang="ko-KR" sz="2000" dirty="0" smtClean="0"/>
              <a:t>Data preprocessing</a:t>
            </a:r>
          </a:p>
          <a:p>
            <a:pPr lvl="1"/>
            <a:r>
              <a:rPr lang="en-US" altLang="ko-KR" sz="1600" dirty="0"/>
              <a:t>Remove csutAttr2, total, hour2, state1 as there are duplicate </a:t>
            </a:r>
            <a:r>
              <a:rPr lang="en-US" altLang="ko-KR" sz="1600" dirty="0" smtClean="0"/>
              <a:t>columns</a:t>
            </a:r>
          </a:p>
          <a:p>
            <a:pPr lvl="1"/>
            <a:r>
              <a:rPr lang="en-US" altLang="ko-KR" sz="1600" dirty="0" smtClean="0"/>
              <a:t>Final dataset contains 16 fields</a:t>
            </a:r>
          </a:p>
          <a:p>
            <a:r>
              <a:rPr lang="en-US" altLang="ko-KR" sz="1800" dirty="0" smtClean="0"/>
              <a:t>Dataset creation</a:t>
            </a:r>
          </a:p>
          <a:p>
            <a:pPr lvl="1">
              <a:buFont typeface="+mj-lt"/>
              <a:buAutoNum type="arabicPeriod"/>
            </a:pPr>
            <a:r>
              <a:rPr lang="en-US" altLang="ko-KR" sz="1600" dirty="0" smtClean="0"/>
              <a:t>Remove customers who have only one transaction – 40,918 transactions remain</a:t>
            </a:r>
          </a:p>
          <a:p>
            <a:pPr lvl="1">
              <a:buFont typeface="+mj-lt"/>
              <a:buAutoNum type="arabicPeriod"/>
            </a:pPr>
            <a:r>
              <a:rPr lang="en-US" altLang="ko-KR" sz="1600" dirty="0" smtClean="0"/>
              <a:t>Divide into two subset. training set: 21,000, test set: 19,918</a:t>
            </a:r>
          </a:p>
          <a:p>
            <a:pPr lvl="1">
              <a:buFont typeface="+mj-lt"/>
              <a:buAutoNum type="arabicPeriod"/>
            </a:pPr>
            <a:r>
              <a:rPr lang="en-US" altLang="ko-KR" sz="1600" dirty="0" smtClean="0"/>
              <a:t>Remove customers who have only one transaction from the training set as it’s hard to find pattern with single transaction – 19,165 transactions remain in training set</a:t>
            </a:r>
          </a:p>
          <a:p>
            <a:pPr lvl="1">
              <a:buFont typeface="+mj-lt"/>
              <a:buAutoNum type="arabicPeriod"/>
            </a:pPr>
            <a:r>
              <a:rPr lang="en-US" altLang="ko-KR" sz="1600" dirty="0" smtClean="0"/>
              <a:t>Randomly select different number of people as a group</a:t>
            </a:r>
            <a:endParaRPr lang="en-US" altLang="ko-KR" sz="1600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 Setup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32" y="4800600"/>
            <a:ext cx="7296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2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807" y="1492543"/>
            <a:ext cx="3276600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807" y="3794711"/>
            <a:ext cx="3333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3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Examine the performance 3 data mining techniques on credit card fraud </a:t>
                </a:r>
                <a:br>
                  <a:rPr lang="en-US" sz="2000" dirty="0" smtClean="0"/>
                </a:br>
                <a:r>
                  <a:rPr lang="en-US" sz="2000" dirty="0" smtClean="0"/>
                  <a:t>detection</a:t>
                </a:r>
              </a:p>
              <a:p>
                <a:pPr lvl="1"/>
                <a:r>
                  <a:rPr lang="en-US" sz="1600" dirty="0" smtClean="0"/>
                  <a:t>SVM, random forest, logistic regression</a:t>
                </a:r>
              </a:p>
              <a:p>
                <a:pPr lvl="1"/>
                <a:r>
                  <a:rPr lang="en-US" sz="1600" dirty="0" smtClean="0"/>
                  <a:t>with general parameters to avoid overfitting</a:t>
                </a:r>
              </a:p>
              <a:p>
                <a:r>
                  <a:rPr lang="en-US" sz="2000" dirty="0" smtClean="0"/>
                  <a:t>Random forest</a:t>
                </a:r>
              </a:p>
              <a:p>
                <a:pPr lvl="1"/>
                <a:r>
                  <a:rPr lang="en-US" sz="1600" dirty="0" smtClean="0"/>
                  <a:t>Ensemble method of decision tree</a:t>
                </a:r>
              </a:p>
              <a:p>
                <a:pPr lvl="1"/>
                <a:r>
                  <a:rPr lang="en-US" altLang="ko-KR" sz="1600" dirty="0"/>
                  <a:t>Given a training data set of N cases described by B attributes</a:t>
                </a:r>
                <a:r>
                  <a:rPr lang="en-US" altLang="ko-KR" sz="1600" dirty="0" smtClean="0"/>
                  <a:t>, for each tree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ko-KR" sz="1400" dirty="0" smtClean="0"/>
                  <a:t>Obtain </a:t>
                </a:r>
                <a:r>
                  <a:rPr lang="en-US" altLang="ko-KR" sz="1400" dirty="0"/>
                  <a:t>a bootstrap sample of N cases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ko-KR" sz="1400" dirty="0"/>
                  <a:t>At each node, randomly select a subset of </a:t>
                </a:r>
                <a:r>
                  <a:rPr lang="en-US" altLang="ko-KR" sz="1400" dirty="0" smtClean="0"/>
                  <a:t>b&lt;B attributes. Determine </a:t>
                </a:r>
                <a:r>
                  <a:rPr lang="en-US" altLang="ko-KR" sz="1400" dirty="0"/>
                  <a:t>the best split at the node from this reduced set of </a:t>
                </a:r>
                <a:r>
                  <a:rPr lang="en-US" altLang="ko-KR" sz="1400" dirty="0" smtClean="0"/>
                  <a:t>b attributes</a:t>
                </a:r>
                <a:endParaRPr lang="en-US" altLang="ko-KR" sz="1400" dirty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ko-KR" sz="1400" dirty="0"/>
                  <a:t>Grow the full tree without </a:t>
                </a:r>
                <a:r>
                  <a:rPr lang="en-US" altLang="ko-KR" sz="1400" dirty="0" smtClean="0"/>
                  <a:t>pruning</a:t>
                </a:r>
                <a:endParaRPr lang="en-US" sz="1600" dirty="0" smtClean="0"/>
              </a:p>
              <a:p>
                <a:pPr lvl="1"/>
                <a:r>
                  <a:rPr lang="en-US" sz="1600" dirty="0" smtClean="0"/>
                  <a:t>Predict new cases by aggregating outputs from individual trees, majority vote</a:t>
                </a:r>
              </a:p>
              <a:p>
                <a:pPr lvl="1"/>
                <a:r>
                  <a:rPr lang="en-US" sz="1600" dirty="0" smtClean="0"/>
                  <a:t>2 adjustable parameters</a:t>
                </a:r>
              </a:p>
              <a:p>
                <a:pPr lvl="2"/>
                <a:r>
                  <a:rPr lang="en-US" sz="1400" dirty="0" smtClean="0"/>
                  <a:t>Number of trees, T = 200</a:t>
                </a:r>
              </a:p>
              <a:p>
                <a:pPr lvl="2"/>
                <a:r>
                  <a:rPr lang="en-US" sz="1400" dirty="0" smtClean="0"/>
                  <a:t>Attribute subset size, b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rad>
                  </m:oMath>
                </a14:m>
                <a:endParaRPr lang="en-US" sz="1400" dirty="0" smtClean="0"/>
              </a:p>
              <a:p>
                <a:pPr lvl="1"/>
                <a:r>
                  <a:rPr lang="en-US" altLang="ko-KR" sz="1600" dirty="0" smtClean="0"/>
                  <a:t>Robust to overfitting and noise in data</a:t>
                </a:r>
              </a:p>
              <a:p>
                <a:pPr lvl="1"/>
                <a:r>
                  <a:rPr lang="en-US" altLang="ko-KR" sz="1600" dirty="0" smtClean="0"/>
                  <a:t>Attribute </a:t>
                </a:r>
                <a:r>
                  <a:rPr lang="en-US" altLang="ko-KR" sz="1600" dirty="0"/>
                  <a:t>selection based on Gini index here</a:t>
                </a:r>
                <a:endParaRPr lang="en-US" sz="16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661" t="-1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Real credit card transactions from an international credit card operation</a:t>
            </a:r>
          </a:p>
          <a:p>
            <a:r>
              <a:rPr lang="en-US" sz="2000" dirty="0" smtClean="0"/>
              <a:t>50m credit card transactions on 1m credit cards from </a:t>
            </a:r>
            <a:r>
              <a:rPr lang="en-US" altLang="ko-KR" sz="2000" dirty="0" smtClean="0"/>
              <a:t>Jan </a:t>
            </a:r>
            <a:r>
              <a:rPr lang="en-US" altLang="ko-KR" sz="2000" dirty="0"/>
              <a:t>2006 ~ Jan </a:t>
            </a:r>
            <a:r>
              <a:rPr lang="en-US" altLang="ko-KR" sz="2000" dirty="0" smtClean="0"/>
              <a:t>2007</a:t>
            </a:r>
            <a:endParaRPr lang="en-US" sz="2000" dirty="0" smtClean="0"/>
          </a:p>
          <a:p>
            <a:r>
              <a:rPr lang="en-US" sz="2000" dirty="0" smtClean="0"/>
              <a:t>2420 known frauds </a:t>
            </a:r>
            <a:r>
              <a:rPr lang="en-US" altLang="ko-KR" sz="2000" dirty="0" smtClean="0"/>
              <a:t>on</a:t>
            </a:r>
            <a:r>
              <a:rPr lang="ko-KR" altLang="en-US" sz="2000" dirty="0" smtClean="0"/>
              <a:t> </a:t>
            </a:r>
            <a:r>
              <a:rPr lang="en-US" sz="2000" dirty="0" smtClean="0"/>
              <a:t>506 credit cards</a:t>
            </a:r>
            <a:endParaRPr 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0018"/>
            <a:ext cx="4945757" cy="3603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757" y="2970018"/>
            <a:ext cx="4140000" cy="21681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845" y="5405665"/>
            <a:ext cx="1233882" cy="68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495" y="5405665"/>
            <a:ext cx="31813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7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Derived attribute</a:t>
            </a:r>
          </a:p>
          <a:p>
            <a:pPr lvl="1"/>
            <a:r>
              <a:rPr lang="en-US" sz="1600" dirty="0" smtClean="0"/>
              <a:t>Consider historical context of consumer behaviors</a:t>
            </a:r>
            <a:endParaRPr 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1" y="2264931"/>
            <a:ext cx="4197332" cy="3367755"/>
          </a:xfrm>
          <a:prstGeom prst="rect">
            <a:avLst/>
          </a:prstGeom>
        </p:spPr>
      </p:pic>
      <p:pic>
        <p:nvPicPr>
          <p:cNvPr id="5" name="Content Placeholder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04" y="2663273"/>
            <a:ext cx="4662040" cy="257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 smtClean="0"/>
              <a:t>Need to sample training &amp; test data</a:t>
            </a:r>
          </a:p>
          <a:p>
            <a:pPr lvl="1"/>
            <a:r>
              <a:rPr lang="en-US" altLang="ko-KR" sz="1600" dirty="0" smtClean="0"/>
              <a:t>Highly imbalanced data</a:t>
            </a:r>
          </a:p>
          <a:p>
            <a:pPr lvl="1"/>
            <a:r>
              <a:rPr lang="en-US" altLang="ko-KR" sz="1600" dirty="0" smtClean="0"/>
              <a:t>Create 4 datasets with varying proportions of fraud cases with random </a:t>
            </a:r>
            <a:r>
              <a:rPr lang="en-US" altLang="ko-KR" sz="1600" dirty="0" err="1" smtClean="0"/>
              <a:t>undersampling</a:t>
            </a: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86" y="5262782"/>
            <a:ext cx="5657850" cy="1543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1" y="2290234"/>
            <a:ext cx="4140000" cy="21681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254" y="4527335"/>
            <a:ext cx="1233882" cy="68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904" y="4527335"/>
            <a:ext cx="3181350" cy="68580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929865" y="3218653"/>
            <a:ext cx="0" cy="36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4779" y="3172055"/>
            <a:ext cx="16177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Divide into 2 subset</a:t>
            </a:r>
          </a:p>
          <a:p>
            <a:r>
              <a:rPr lang="en-US" altLang="ko-KR" sz="1200" dirty="0" smtClean="0"/>
              <a:t>each for training &amp; test</a:t>
            </a:r>
            <a:endParaRPr lang="ko-KR" altLang="en-US" sz="1200" dirty="0"/>
          </a:p>
        </p:txBody>
      </p:sp>
      <p:cxnSp>
        <p:nvCxnSpPr>
          <p:cNvPr id="12" name="직선 연결선 11"/>
          <p:cNvCxnSpPr>
            <a:stCxn id="10" idx="3"/>
          </p:cNvCxnSpPr>
          <p:nvPr/>
        </p:nvCxnSpPr>
        <p:spPr>
          <a:xfrm flipV="1">
            <a:off x="2512530" y="3398653"/>
            <a:ext cx="1243924" cy="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56712" y="3101996"/>
            <a:ext cx="16674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Sample legitimate</a:t>
            </a:r>
          </a:p>
          <a:p>
            <a:r>
              <a:rPr lang="en-US" altLang="ko-KR" sz="1200" dirty="0" smtClean="0"/>
              <a:t>transactions for datasets</a:t>
            </a:r>
            <a:endParaRPr lang="ko-KR" altLang="en-US" sz="1200" dirty="0"/>
          </a:p>
        </p:txBody>
      </p:sp>
      <p:cxnSp>
        <p:nvCxnSpPr>
          <p:cNvPr id="15" name="직선 연결선 14"/>
          <p:cNvCxnSpPr>
            <a:stCxn id="13" idx="1"/>
          </p:cNvCxnSpPr>
          <p:nvPr/>
        </p:nvCxnSpPr>
        <p:spPr>
          <a:xfrm flipH="1">
            <a:off x="5545254" y="3332829"/>
            <a:ext cx="1511458" cy="41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1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82999" y="5084721"/>
            <a:ext cx="8302213" cy="1480835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1050" b="1" dirty="0" smtClean="0"/>
              <a:t>Accuracy: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(TP+TN)/(</a:t>
            </a:r>
            <a:r>
              <a:rPr lang="en-US" altLang="ko-KR" sz="1050" dirty="0" smtClean="0"/>
              <a:t>TP+FP+TN+FN)		  </a:t>
            </a:r>
            <a:r>
              <a:rPr lang="en-US" altLang="ko-KR" sz="1050" b="1" dirty="0" smtClean="0"/>
              <a:t>Sensitivity </a:t>
            </a:r>
            <a:r>
              <a:rPr lang="en-US" altLang="ko-KR" sz="1050" b="1" dirty="0"/>
              <a:t>(or recall</a:t>
            </a:r>
            <a:r>
              <a:rPr lang="en-US" altLang="ko-KR" sz="1050" b="1" dirty="0" smtClean="0"/>
              <a:t>):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TP/(TP+FN) </a:t>
            </a:r>
            <a:endParaRPr lang="en-US" altLang="ko-KR" sz="1050" dirty="0" smtClean="0"/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1050" dirty="0"/>
              <a:t>	</a:t>
            </a:r>
            <a:r>
              <a:rPr lang="en-US" altLang="ko-KR" sz="1050" dirty="0" smtClean="0"/>
              <a:t>			  gives </a:t>
            </a:r>
            <a:r>
              <a:rPr lang="en-US" altLang="ko-KR" sz="1050" dirty="0"/>
              <a:t>the accuracy on the </a:t>
            </a:r>
            <a:r>
              <a:rPr lang="en-US" altLang="ko-KR" sz="1050" dirty="0" smtClean="0"/>
              <a:t>fraud cases.</a:t>
            </a:r>
            <a:endParaRPr lang="en-US" altLang="ko-KR" sz="105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1050" b="1" dirty="0" smtClean="0"/>
              <a:t>Specificity: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TN/(FP+TN) </a:t>
            </a:r>
            <a:r>
              <a:rPr lang="en-US" altLang="ko-KR" sz="1050" dirty="0" smtClean="0"/>
              <a:t>			  </a:t>
            </a:r>
            <a:r>
              <a:rPr lang="en-US" altLang="ko-KR" sz="1050" b="1" dirty="0" smtClean="0"/>
              <a:t>Precision</a:t>
            </a:r>
            <a:r>
              <a:rPr lang="en-US" altLang="ko-KR" sz="1050" b="1" dirty="0"/>
              <a:t>:</a:t>
            </a:r>
            <a:r>
              <a:rPr lang="en-US" altLang="ko-KR" sz="1050" dirty="0"/>
              <a:t> TP/(TP+FP) </a:t>
            </a:r>
            <a:endParaRPr lang="en-US" altLang="ko-KR" sz="1050" dirty="0" smtClean="0"/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1050" dirty="0" smtClean="0"/>
              <a:t>gives </a:t>
            </a:r>
            <a:r>
              <a:rPr lang="en-US" altLang="ko-KR" sz="1050" dirty="0"/>
              <a:t>the accuracy on the non-fraud </a:t>
            </a:r>
            <a:r>
              <a:rPr lang="en-US" altLang="ko-KR" sz="1050" dirty="0" smtClean="0"/>
              <a:t>cases.		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 gives </a:t>
            </a:r>
            <a:r>
              <a:rPr lang="en-US" altLang="ko-KR" sz="1050" dirty="0"/>
              <a:t>the accuracy on cases predicted as fraud</a:t>
            </a:r>
            <a:r>
              <a:rPr lang="en-US" altLang="ko-KR" sz="1050" dirty="0" smtClean="0"/>
              <a:t>.</a:t>
            </a:r>
            <a:endParaRPr lang="en-US" altLang="ko-KR" sz="1050" dirty="0"/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1050" b="1" dirty="0" smtClean="0"/>
              <a:t>F-measure:</a:t>
            </a:r>
            <a:r>
              <a:rPr lang="en-US" altLang="ko-KR" sz="1050" dirty="0" smtClean="0"/>
              <a:t> (2*Precision*Recall)/(</a:t>
            </a:r>
            <a:r>
              <a:rPr lang="en-US" altLang="ko-KR" sz="1050" dirty="0" err="1"/>
              <a:t>Precision+Recall</a:t>
            </a:r>
            <a:r>
              <a:rPr lang="en-US" altLang="ko-KR" sz="1050" dirty="0" smtClean="0"/>
              <a:t>)	  </a:t>
            </a:r>
            <a:r>
              <a:rPr lang="en-US" altLang="ko-KR" sz="1050" b="1" dirty="0" smtClean="0"/>
              <a:t>G-mean: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(</a:t>
            </a:r>
            <a:r>
              <a:rPr lang="en-US" altLang="ko-KR" sz="1050" dirty="0" smtClean="0"/>
              <a:t>Sensitivity * Specificity)</a:t>
            </a:r>
            <a:r>
              <a:rPr lang="en-US" altLang="ko-KR" sz="1050" baseline="30000" dirty="0" smtClean="0"/>
              <a:t>0.5</a:t>
            </a:r>
            <a:r>
              <a:rPr lang="en-US" altLang="ko-KR" sz="1050" dirty="0" smtClean="0"/>
              <a:t> </a:t>
            </a:r>
            <a:endParaRPr lang="en-US" altLang="ko-KR" sz="1050" b="1" dirty="0" smtClean="0"/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1050" b="1" dirty="0" err="1" smtClean="0"/>
              <a:t>wtdAcc</a:t>
            </a:r>
            <a:r>
              <a:rPr lang="en-US" altLang="ko-KR" sz="1050" b="1" dirty="0" smtClean="0"/>
              <a:t>: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w </a:t>
            </a:r>
            <a:r>
              <a:rPr lang="en-US" altLang="ko-KR" sz="1050" dirty="0" smtClean="0"/>
              <a:t>* Sensitivity</a:t>
            </a:r>
            <a:r>
              <a:rPr lang="en-US" altLang="ko-KR" sz="1050" dirty="0"/>
              <a:t>+(1−w) </a:t>
            </a:r>
            <a:r>
              <a:rPr lang="en-US" altLang="ko-KR" sz="1050" dirty="0" smtClean="0"/>
              <a:t>* Specificity		  </a:t>
            </a:r>
            <a:r>
              <a:rPr lang="en-US" altLang="ko-KR" sz="1050" b="1" dirty="0" smtClean="0"/>
              <a:t>cutoff value</a:t>
            </a:r>
            <a:r>
              <a:rPr lang="en-US" altLang="ko-KR" sz="1050" dirty="0" smtClean="0"/>
              <a:t>: 0.5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ko-KR" sz="1050" dirty="0" smtClean="0"/>
              <a:t>we </a:t>
            </a:r>
            <a:r>
              <a:rPr lang="en-US" altLang="ko-KR" sz="1050" dirty="0"/>
              <a:t>use w=0.7 </a:t>
            </a:r>
            <a:r>
              <a:rPr lang="en-US" altLang="ko-KR" sz="1050" dirty="0" smtClean="0"/>
              <a:t>to indicate </a:t>
            </a:r>
            <a:r>
              <a:rPr lang="en-US" altLang="ko-KR" sz="1050" dirty="0"/>
              <a:t>higher weights for accuracy on the fraud cases.</a:t>
            </a:r>
            <a:endParaRPr lang="ko-KR" altLang="en-US" sz="105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13" y="1124722"/>
            <a:ext cx="850978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4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Performance with respect to the proportion of frauds captured at different data depth</a:t>
            </a:r>
          </a:p>
          <a:p>
            <a:pPr lvl="1"/>
            <a:r>
              <a:rPr lang="en-US" altLang="ko-KR" sz="1600" dirty="0" smtClean="0"/>
              <a:t>Sorted by model score in descending order</a:t>
            </a:r>
          </a:p>
          <a:p>
            <a:r>
              <a:rPr lang="en-US" altLang="ko-KR" sz="2000" dirty="0" smtClean="0"/>
              <a:t>K = total number of fraud in test set = 1183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40" y="2590140"/>
            <a:ext cx="5040000" cy="15339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440" y="3948809"/>
            <a:ext cx="5040000" cy="1530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440" y="5398153"/>
            <a:ext cx="5040000" cy="15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5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 smtClean="0"/>
              <a:t>FraudMiner</a:t>
            </a:r>
            <a:r>
              <a:rPr lang="en-US" altLang="ko-KR" sz="3200" dirty="0" smtClean="0"/>
              <a:t>: </a:t>
            </a:r>
            <a:br>
              <a:rPr lang="en-US" altLang="ko-KR" sz="3200" dirty="0" smtClean="0"/>
            </a:br>
            <a:r>
              <a:rPr lang="en-US" altLang="ko-KR" sz="3200" dirty="0" smtClean="0"/>
              <a:t>A </a:t>
            </a:r>
            <a:r>
              <a:rPr lang="en-US" altLang="ko-KR" sz="3200" dirty="0"/>
              <a:t>Novel Credit Card Fraud Detection </a:t>
            </a:r>
            <a:r>
              <a:rPr lang="en-US" altLang="ko-KR" sz="3200" dirty="0" smtClean="0"/>
              <a:t>Model Based </a:t>
            </a:r>
            <a:r>
              <a:rPr lang="en-US" altLang="ko-KR" sz="3200" dirty="0"/>
              <a:t>on Frequent </a:t>
            </a:r>
            <a:r>
              <a:rPr lang="en-US" altLang="ko-KR" sz="3200" dirty="0" err="1"/>
              <a:t>Itemset</a:t>
            </a:r>
            <a:r>
              <a:rPr lang="en-US" altLang="ko-KR" sz="3200" dirty="0"/>
              <a:t> Mining</a:t>
            </a:r>
            <a:endParaRPr lang="ko-KR" altLang="en-US" sz="32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K. R. </a:t>
            </a:r>
            <a:r>
              <a:rPr lang="en-US" altLang="ko-KR" dirty="0" err="1" smtClean="0"/>
              <a:t>Seeja</a:t>
            </a:r>
            <a:r>
              <a:rPr lang="en-US" altLang="ko-KR" dirty="0" smtClean="0"/>
              <a:t>, Masoumeh </a:t>
            </a:r>
            <a:r>
              <a:rPr lang="en-US" altLang="ko-KR" dirty="0" err="1"/>
              <a:t>Zareapoor</a:t>
            </a:r>
            <a:endParaRPr lang="en-US" altLang="ko-KR" dirty="0"/>
          </a:p>
          <a:p>
            <a:r>
              <a:rPr lang="en-US" altLang="ko-KR" i="1" dirty="0" smtClean="0"/>
              <a:t>The </a:t>
            </a:r>
            <a:r>
              <a:rPr lang="en-US" altLang="ko-KR" i="1" dirty="0"/>
              <a:t>Scientific World </a:t>
            </a:r>
            <a:r>
              <a:rPr lang="en-US" altLang="ko-KR" i="1" dirty="0" smtClean="0"/>
              <a:t>Journal, 2014</a:t>
            </a:r>
            <a:endParaRPr lang="en-US" altLang="ko-KR" i="1" dirty="0"/>
          </a:p>
          <a:p>
            <a:endParaRPr lang="en-US" altLang="ko-KR" i="1" dirty="0"/>
          </a:p>
          <a:p>
            <a:r>
              <a:rPr lang="en-US" altLang="ko-KR" dirty="0"/>
              <a:t>2016. 12. 28</a:t>
            </a:r>
          </a:p>
          <a:p>
            <a:r>
              <a:rPr lang="ko-KR" altLang="en-US" dirty="0" smtClean="0"/>
              <a:t>임유빈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07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Classify fraud from anonymous credit card transaction datasets using </a:t>
            </a:r>
            <a:br>
              <a:rPr lang="en-US" sz="2000" dirty="0" smtClean="0"/>
            </a:br>
            <a:r>
              <a:rPr lang="en-US" sz="2000" b="1" dirty="0" smtClean="0"/>
              <a:t>frequent </a:t>
            </a:r>
            <a:r>
              <a:rPr lang="en-US" sz="2000" b="1" dirty="0" err="1" smtClean="0"/>
              <a:t>itemset</a:t>
            </a:r>
            <a:r>
              <a:rPr lang="en-US" sz="2000" b="1" dirty="0" smtClean="0"/>
              <a:t> mining</a:t>
            </a:r>
          </a:p>
          <a:p>
            <a:r>
              <a:rPr lang="en-US" sz="2000" dirty="0" smtClean="0"/>
              <a:t>Compare the performance with other techniques</a:t>
            </a:r>
          </a:p>
          <a:p>
            <a:pPr lvl="1"/>
            <a:r>
              <a:rPr lang="en-US" sz="1600" dirty="0" smtClean="0"/>
              <a:t>SVM, K-NN, Naïve Bayes, Random Forest</a:t>
            </a:r>
          </a:p>
          <a:p>
            <a:r>
              <a:rPr lang="en-US" sz="2000" dirty="0" err="1" smtClean="0"/>
              <a:t>FraudMiner</a:t>
            </a:r>
            <a:endParaRPr lang="en-US" sz="2000" dirty="0" smtClean="0"/>
          </a:p>
          <a:p>
            <a:pPr lvl="1"/>
            <a:r>
              <a:rPr lang="en-US" sz="1600" dirty="0" smtClean="0"/>
              <a:t>Create legal pattern and fraud pattern of each customer by using frequent </a:t>
            </a:r>
            <a:r>
              <a:rPr lang="en-US" sz="1600" dirty="0" err="1" smtClean="0"/>
              <a:t>itemset</a:t>
            </a:r>
            <a:r>
              <a:rPr lang="en-US" sz="1600" dirty="0" smtClean="0"/>
              <a:t> mining</a:t>
            </a:r>
          </a:p>
          <a:p>
            <a:pPr lvl="1"/>
            <a:r>
              <a:rPr lang="en-US" sz="1600" dirty="0" smtClean="0"/>
              <a:t>Matching algorithm detects which pattern the new case matches more</a:t>
            </a:r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Training – pattern database construction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 smtClean="0"/>
              <a:t>Apply A priori algorithm to set of legal and fraud transactions, respectively, for each customer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 smtClean="0"/>
              <a:t>Store the largest frequent </a:t>
            </a:r>
            <a:r>
              <a:rPr lang="en-US" sz="1400" dirty="0" err="1" smtClean="0"/>
              <a:t>itemset</a:t>
            </a:r>
            <a:endParaRPr lang="en-US" sz="1400" dirty="0" smtClean="0"/>
          </a:p>
          <a:p>
            <a:pPr lvl="1">
              <a:buFont typeface="+mj-lt"/>
              <a:buAutoNum type="arabicPeriod"/>
            </a:pPr>
            <a:r>
              <a:rPr lang="en-US" sz="1600" dirty="0" smtClean="0"/>
              <a:t>Testing – matching algorithm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 smtClean="0"/>
              <a:t>Count number of attributes in new transaction matching with that of legal(fraud) pattern of corresponding customer. Let it be </a:t>
            </a:r>
            <a:r>
              <a:rPr lang="en-US" sz="1400" b="1" i="1" dirty="0" err="1" smtClean="0"/>
              <a:t>lc</a:t>
            </a:r>
            <a:r>
              <a:rPr lang="en-US" sz="1400" dirty="0" smtClean="0"/>
              <a:t>(</a:t>
            </a:r>
            <a:r>
              <a:rPr lang="en-US" sz="1400" b="1" i="1" dirty="0" smtClean="0"/>
              <a:t>fc</a:t>
            </a:r>
            <a:r>
              <a:rPr lang="en-US" sz="1400" dirty="0" smtClean="0"/>
              <a:t>)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 smtClean="0"/>
              <a:t>If </a:t>
            </a:r>
            <a:r>
              <a:rPr lang="en-US" sz="1400" b="1" i="1" dirty="0" smtClean="0"/>
              <a:t>fc</a:t>
            </a:r>
            <a:r>
              <a:rPr lang="en-US" sz="1400" dirty="0" smtClean="0"/>
              <a:t>(</a:t>
            </a:r>
            <a:r>
              <a:rPr lang="en-US" sz="1400" b="1" i="1" dirty="0" err="1" smtClean="0"/>
              <a:t>lc</a:t>
            </a:r>
            <a:r>
              <a:rPr lang="en-US" sz="1400" dirty="0" smtClean="0"/>
              <a:t>) = 0 and </a:t>
            </a:r>
            <a:r>
              <a:rPr lang="en-US" sz="1400" b="1" i="1" dirty="0" err="1" smtClean="0"/>
              <a:t>lc</a:t>
            </a:r>
            <a:r>
              <a:rPr lang="en-US" sz="1400" dirty="0" smtClean="0"/>
              <a:t>(</a:t>
            </a:r>
            <a:r>
              <a:rPr lang="en-US" sz="1400" b="1" i="1" dirty="0" smtClean="0"/>
              <a:t>fc</a:t>
            </a:r>
            <a:r>
              <a:rPr lang="en-US" sz="1400" dirty="0" smtClean="0"/>
              <a:t>) is larger than threshold, new transaction is legal(fraud)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 smtClean="0"/>
              <a:t>If </a:t>
            </a:r>
            <a:r>
              <a:rPr lang="en-US" sz="1400" b="1" i="1" dirty="0" smtClean="0"/>
              <a:t>fc</a:t>
            </a:r>
            <a:r>
              <a:rPr lang="en-US" sz="1400" dirty="0" smtClean="0"/>
              <a:t>, </a:t>
            </a:r>
            <a:r>
              <a:rPr lang="en-US" sz="1400" b="1" i="1" dirty="0" err="1" smtClean="0"/>
              <a:t>lc</a:t>
            </a:r>
            <a:r>
              <a:rPr lang="en-US" sz="1400" dirty="0" smtClean="0"/>
              <a:t> &gt; 0 and </a:t>
            </a:r>
            <a:r>
              <a:rPr lang="en-US" sz="1400" b="1" i="1" dirty="0" smtClean="0"/>
              <a:t>fc</a:t>
            </a:r>
            <a:r>
              <a:rPr lang="en-US" sz="1400" dirty="0" smtClean="0"/>
              <a:t> &gt;= </a:t>
            </a:r>
            <a:r>
              <a:rPr lang="en-US" sz="1400" b="1" i="1" dirty="0" err="1" smtClean="0"/>
              <a:t>lc</a:t>
            </a:r>
            <a:r>
              <a:rPr lang="en-US" sz="1400" dirty="0" smtClean="0"/>
              <a:t>, new transaction is fraud, else legal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" id="{7E776922-000D-44FE-AF0C-B0EA27A481A4}" vid="{78E2F6A4-C2FE-42C1-9F34-5934F07580F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</Template>
  <TotalTime>1283</TotalTime>
  <Words>324</Words>
  <Application>Microsoft Office PowerPoint</Application>
  <PresentationFormat>화면 슬라이드 쇼(4:3)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</vt:lpstr>
      <vt:lpstr>Cambria Math</vt:lpstr>
      <vt:lpstr>Times New Roman</vt:lpstr>
      <vt:lpstr>Wingdings</vt:lpstr>
      <vt:lpstr>IDB</vt:lpstr>
      <vt:lpstr>Data mining for credit card fraud: A comparative study</vt:lpstr>
      <vt:lpstr>Introduction</vt:lpstr>
      <vt:lpstr>Dataset</vt:lpstr>
      <vt:lpstr>Dataset</vt:lpstr>
      <vt:lpstr>Dataset</vt:lpstr>
      <vt:lpstr>Results</vt:lpstr>
      <vt:lpstr>Results</vt:lpstr>
      <vt:lpstr>FraudMiner:  A Novel Credit Card Fraud Detection Model Based on Frequent Itemset Mining</vt:lpstr>
      <vt:lpstr>Introduction</vt:lpstr>
      <vt:lpstr>Model Description</vt:lpstr>
      <vt:lpstr>Dataset</vt:lpstr>
      <vt:lpstr>Experiment Setup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System: A Survey</dc:title>
  <dc:creator>YB</dc:creator>
  <cp:lastModifiedBy>YB</cp:lastModifiedBy>
  <cp:revision>63</cp:revision>
  <dcterms:created xsi:type="dcterms:W3CDTF">2016-11-24T07:01:00Z</dcterms:created>
  <dcterms:modified xsi:type="dcterms:W3CDTF">2016-12-29T13:27:05Z</dcterms:modified>
</cp:coreProperties>
</file>