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59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77321" autoAdjust="0"/>
  </p:normalViewPr>
  <p:slideViewPr>
    <p:cSldViewPr>
      <p:cViewPr varScale="1">
        <p:scale>
          <a:sx n="83" d="100"/>
          <a:sy n="83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48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663D2-934A-4CD5-BAC7-B3E1CE70F25E}" type="datetimeFigureOut">
              <a:rPr lang="ko-KR" altLang="en-US" smtClean="0"/>
              <a:t>2013-05-28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1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RDF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웹상의</a:t>
            </a:r>
            <a:r>
              <a:rPr lang="ko-KR" altLang="en-US" dirty="0" smtClean="0"/>
              <a:t> 자원의 정보를 표현하기 위한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규격으로 상이한 메타데이터 간의 어의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구문 및 구조에 대한 공통적인 규칙을 지원하는 기법을 통해 </a:t>
            </a:r>
            <a:r>
              <a:rPr lang="ko-KR" altLang="en-US" dirty="0" err="1" smtClean="0"/>
              <a:t>웹상에</a:t>
            </a:r>
            <a:r>
              <a:rPr lang="ko-KR" altLang="en-US" dirty="0" smtClean="0"/>
              <a:t> 존재하는 기계 </a:t>
            </a:r>
            <a:r>
              <a:rPr lang="ko-KR" altLang="en-US" dirty="0" err="1" smtClean="0"/>
              <a:t>해독형정보를</a:t>
            </a:r>
            <a:r>
              <a:rPr lang="ko-KR" altLang="en-US" dirty="0" smtClean="0"/>
              <a:t> 교환하기 위하여 월드 </a:t>
            </a:r>
            <a:r>
              <a:rPr lang="ko-KR" altLang="en-US" dirty="0" err="1" smtClean="0"/>
              <a:t>와이드</a:t>
            </a:r>
            <a:r>
              <a:rPr lang="ko-KR" altLang="en-US" dirty="0" smtClean="0"/>
              <a:t> 웹 컨소시엄에서 제안한 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메타데이터간의 효율적인 교환 및 상호호환을 목적으로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위해서 명확하고 구조화된 의미표현을 제공해 주는 공통의 기술언어로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863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Join</a:t>
            </a:r>
            <a:r>
              <a:rPr lang="en-US" altLang="ko-KR" baseline="0" dirty="0" smtClean="0"/>
              <a:t> key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greedy</a:t>
            </a:r>
            <a:r>
              <a:rPr lang="ko-KR" altLang="en-US" baseline="0" dirty="0" smtClean="0"/>
              <a:t>하게 찾습니다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먼저 가장 많은 </a:t>
            </a:r>
            <a:r>
              <a:rPr lang="ko-KR" altLang="en-US" baseline="0" dirty="0" err="1" smtClean="0"/>
              <a:t>트리플</a:t>
            </a:r>
            <a:r>
              <a:rPr lang="ko-KR" altLang="en-US" baseline="0" dirty="0" smtClean="0"/>
              <a:t> 패턴에 존재하는 변수를 고릅니다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키 </a:t>
            </a:r>
            <a:r>
              <a:rPr lang="en-US" altLang="ko-KR" baseline="0" dirty="0" smtClean="0"/>
              <a:t>x, y, z</a:t>
            </a:r>
            <a:r>
              <a:rPr lang="ko-KR" altLang="en-US" baseline="0" dirty="0" smtClean="0"/>
              <a:t>의 개수가 모두 같으므로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메타 정보를 이용해야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메타데이터는 </a:t>
            </a:r>
            <a:r>
              <a:rPr lang="en-US" altLang="ko-KR" baseline="0" dirty="0" smtClean="0"/>
              <a:t>selectivity</a:t>
            </a:r>
            <a:r>
              <a:rPr lang="ko-KR" altLang="en-US" baseline="0" dirty="0" smtClean="0"/>
              <a:t>를 계산하는 데 사용되는데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트리플</a:t>
            </a:r>
            <a:r>
              <a:rPr lang="ko-KR" altLang="en-US" baseline="0" dirty="0" smtClean="0"/>
              <a:t> 패턴 중에 </a:t>
            </a:r>
            <a:r>
              <a:rPr lang="en-US" altLang="ko-KR" baseline="0" dirty="0" smtClean="0"/>
              <a:t>subject</a:t>
            </a:r>
            <a:r>
              <a:rPr lang="ko-KR" altLang="en-US" baseline="0" dirty="0" smtClean="0"/>
              <a:t>를 고정하는 패턴이 가장 높은 </a:t>
            </a:r>
            <a:r>
              <a:rPr lang="en-US" altLang="ko-KR" baseline="0" dirty="0" smtClean="0"/>
              <a:t>selectivity</a:t>
            </a:r>
            <a:r>
              <a:rPr lang="ko-KR" altLang="en-US" baseline="0" dirty="0" smtClean="0"/>
              <a:t>를 갖고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다음이 </a:t>
            </a:r>
            <a:r>
              <a:rPr lang="en-US" altLang="ko-KR" baseline="0" dirty="0" smtClean="0"/>
              <a:t>object </a:t>
            </a:r>
            <a:r>
              <a:rPr lang="ko-KR" altLang="en-US" baseline="0" dirty="0" smtClean="0"/>
              <a:t>고정인 패턴입니다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Predict</a:t>
            </a:r>
            <a:r>
              <a:rPr lang="ko-KR" altLang="en-US" baseline="0" dirty="0" smtClean="0"/>
              <a:t>만 고정인 경우에는 알고리즘이 오리지널 </a:t>
            </a:r>
            <a:r>
              <a:rPr lang="ko-KR" altLang="en-US" baseline="0" dirty="0" err="1" smtClean="0"/>
              <a:t>트리플</a:t>
            </a:r>
            <a:r>
              <a:rPr lang="ko-KR" altLang="en-US" baseline="0" dirty="0" smtClean="0"/>
              <a:t> 데이터의 파일 사이즈를 체크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데이터 생성 </a:t>
            </a:r>
            <a:r>
              <a:rPr lang="en-US" altLang="ko-KR" baseline="0" dirty="0" smtClean="0"/>
              <a:t>phrase </a:t>
            </a:r>
            <a:r>
              <a:rPr lang="ko-KR" altLang="en-US" baseline="0" dirty="0" smtClean="0"/>
              <a:t>동안에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트리플들은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프리디킷으로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그룹핑</a:t>
            </a:r>
            <a:r>
              <a:rPr lang="ko-KR" altLang="en-US" baseline="0" dirty="0" smtClean="0"/>
              <a:t>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같은 </a:t>
            </a:r>
            <a:r>
              <a:rPr lang="ko-KR" altLang="en-US" baseline="0" dirty="0" err="1" smtClean="0"/>
              <a:t>프리디킷을</a:t>
            </a:r>
            <a:r>
              <a:rPr lang="ko-KR" altLang="en-US" baseline="0" dirty="0" smtClean="0"/>
              <a:t> 갖는 </a:t>
            </a:r>
            <a:r>
              <a:rPr lang="ko-KR" altLang="en-US" baseline="0" dirty="0" err="1" smtClean="0"/>
              <a:t>트리플들이</a:t>
            </a:r>
            <a:r>
              <a:rPr lang="ko-KR" altLang="en-US" baseline="0" dirty="0" smtClean="0"/>
              <a:t> 같은 파일에 저장됩니다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가장 작은 파일 크기를 갖는 것이 가장 높은 </a:t>
            </a:r>
            <a:r>
              <a:rPr lang="en-US" altLang="ko-KR" baseline="0" dirty="0" smtClean="0"/>
              <a:t>selectivity</a:t>
            </a:r>
            <a:r>
              <a:rPr lang="ko-KR" altLang="en-US" baseline="0" dirty="0" smtClean="0"/>
              <a:t>를 갖습니다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324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평가 환경은 </a:t>
            </a:r>
            <a:r>
              <a:rPr lang="en-US" altLang="ko-KR" dirty="0" smtClean="0"/>
              <a:t>11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클러스터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펜티엄 </a:t>
            </a:r>
            <a:r>
              <a:rPr lang="en-US" altLang="ko-KR" dirty="0" smtClean="0"/>
              <a:t>4 3.0GHz, 4 GB </a:t>
            </a:r>
            <a:r>
              <a:rPr lang="ko-KR" altLang="en-US" dirty="0" smtClean="0"/>
              <a:t>메인 메모리 그리고 </a:t>
            </a:r>
            <a:r>
              <a:rPr lang="en-US" altLang="ko-KR" dirty="0" smtClean="0"/>
              <a:t>160GB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디스크를 사용한다</a:t>
            </a:r>
            <a:r>
              <a:rPr lang="en-US" altLang="ko-KR" baseline="0" dirty="0" smtClean="0"/>
              <a:t>. 20, 40, 60, 80, 100</a:t>
            </a:r>
            <a:r>
              <a:rPr lang="ko-KR" altLang="en-US" baseline="0" dirty="0" smtClean="0"/>
              <a:t>개의 대학을 갖는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가지의 다른 </a:t>
            </a:r>
            <a:r>
              <a:rPr lang="en-US" altLang="ko-KR" baseline="0" dirty="0" smtClean="0"/>
              <a:t>LUBM </a:t>
            </a:r>
            <a:r>
              <a:rPr lang="ko-KR" altLang="en-US" baseline="0" dirty="0" err="1" smtClean="0"/>
              <a:t>데이터셋을</a:t>
            </a:r>
            <a:r>
              <a:rPr lang="ko-KR" altLang="en-US" baseline="0" dirty="0" smtClean="0"/>
              <a:t> 사용했습니다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몇몇 </a:t>
            </a:r>
            <a:r>
              <a:rPr lang="en-US" altLang="ko-KR" baseline="0" dirty="0" smtClean="0"/>
              <a:t>LUBM </a:t>
            </a:r>
            <a:r>
              <a:rPr lang="ko-KR" altLang="en-US" baseline="0" dirty="0" smtClean="0"/>
              <a:t>쿼리는 </a:t>
            </a:r>
            <a:r>
              <a:rPr lang="en-US" altLang="ko-KR" baseline="0" dirty="0" err="1" smtClean="0"/>
              <a:t>subPropertyOf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subClassOf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관계에 대한 </a:t>
            </a:r>
            <a:r>
              <a:rPr lang="en-US" altLang="ko-KR" baseline="0" dirty="0" smtClean="0"/>
              <a:t>inference</a:t>
            </a:r>
            <a:r>
              <a:rPr lang="ko-KR" altLang="en-US" baseline="0" dirty="0" smtClean="0"/>
              <a:t>를 요구합니다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zh-CN" baseline="0" dirty="0" smtClean="0"/>
              <a:t>Q6</a:t>
            </a:r>
            <a:r>
              <a:rPr lang="ko-KR" altLang="en-US" baseline="0" dirty="0" smtClean="0"/>
              <a:t>은 하나의 </a:t>
            </a:r>
            <a:r>
              <a:rPr lang="ko-KR" altLang="en-US" baseline="0" dirty="0" err="1" smtClean="0"/>
              <a:t>트리플</a:t>
            </a:r>
            <a:r>
              <a:rPr lang="ko-KR" altLang="en-US" baseline="0" dirty="0" smtClean="0"/>
              <a:t> 패턴만을 사용해서 </a:t>
            </a:r>
            <a:r>
              <a:rPr lang="ko-KR" altLang="en-US" baseline="0" dirty="0" err="1" smtClean="0"/>
              <a:t>맵리듀스</a:t>
            </a:r>
            <a:r>
              <a:rPr lang="ko-KR" altLang="en-US" baseline="0" dirty="0" smtClean="0"/>
              <a:t> 잡이 만들어지지 않습니다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알고리즘은 단순히 </a:t>
            </a:r>
            <a:r>
              <a:rPr lang="en-US" altLang="ko-KR" baseline="0" dirty="0" err="1" smtClean="0"/>
              <a:t>Hbase</a:t>
            </a:r>
            <a:r>
              <a:rPr lang="en-US" altLang="ko-KR" baseline="0" dirty="0" smtClean="0"/>
              <a:t> row</a:t>
            </a:r>
            <a:r>
              <a:rPr lang="ko-KR" altLang="en-US" baseline="0" dirty="0" smtClean="0"/>
              <a:t>에서 데이터를 불러오고 파일 시스템에 저장하는 일만 합니다</a:t>
            </a:r>
            <a:r>
              <a:rPr lang="en-US" altLang="ko-KR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A15B30E-7130-421A-820B-BBE75BAB6D2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94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Q1</a:t>
            </a:r>
            <a:r>
              <a:rPr lang="ko-KR" altLang="en-US" baseline="0" dirty="0" smtClean="0"/>
              <a:t>이 나머지 쿼리 중에 가장 빠른 이유는 작은 조인횟수와 작은 결과 셋을 갖기 때문입니다</a:t>
            </a:r>
            <a:r>
              <a:rPr lang="en-US" altLang="ko-KR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A15B30E-7130-421A-820B-BBE75BAB6D2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94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LUBM(20,</a:t>
            </a:r>
            <a:r>
              <a:rPr lang="en-US" altLang="zh-CN" baseline="0" dirty="0" smtClean="0"/>
              <a:t> 0)</a:t>
            </a:r>
            <a:r>
              <a:rPr lang="ko-KR" altLang="en-US" baseline="0" dirty="0" smtClean="0"/>
              <a:t>이 안 좋을 수 있는 가능성 있는 이유는 </a:t>
            </a:r>
            <a:r>
              <a:rPr lang="ko-KR" altLang="en-US" baseline="0" dirty="0" err="1" smtClean="0"/>
              <a:t>맵리듀스</a:t>
            </a:r>
            <a:r>
              <a:rPr lang="ko-KR" altLang="en-US" baseline="0" dirty="0" smtClean="0"/>
              <a:t> 잡이 실행 환경을 </a:t>
            </a:r>
            <a:r>
              <a:rPr lang="ko-KR" altLang="en-US" baseline="0" dirty="0" err="1" smtClean="0"/>
              <a:t>셋업하는데</a:t>
            </a:r>
            <a:r>
              <a:rPr lang="ko-KR" altLang="en-US" baseline="0" dirty="0" smtClean="0"/>
              <a:t> 추가적인 시간이 걸릴 수 있기 때문이다</a:t>
            </a:r>
            <a:r>
              <a:rPr lang="en-US" altLang="ko-KR" baseline="0" dirty="0" smtClean="0"/>
              <a:t>.(</a:t>
            </a:r>
            <a:r>
              <a:rPr lang="ko-KR" altLang="en-US" baseline="0" dirty="0" smtClean="0"/>
              <a:t>데이터가 작으면 무시될 수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여기에서는 상당히 많은 아이템을 </a:t>
            </a:r>
            <a:r>
              <a:rPr lang="ko-KR" altLang="en-US" baseline="0" dirty="0" err="1" smtClean="0"/>
              <a:t>노드에서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노드로</a:t>
            </a:r>
            <a:r>
              <a:rPr lang="ko-KR" altLang="en-US" baseline="0" dirty="0" smtClean="0"/>
              <a:t> 복사하고 있다</a:t>
            </a:r>
            <a:r>
              <a:rPr lang="en-US" altLang="ko-KR" baseline="0" dirty="0" smtClean="0"/>
              <a:t>.)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A15B30E-7130-421A-820B-BBE75BAB6D2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94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메타데이터는 다른 </a:t>
            </a:r>
            <a:r>
              <a:rPr lang="en-US" altLang="ko-KR" dirty="0" smtClean="0"/>
              <a:t>column family</a:t>
            </a:r>
            <a:r>
              <a:rPr lang="ko-KR" altLang="en-US" dirty="0" smtClean="0"/>
              <a:t>에 저장될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방법을 사용하면 </a:t>
            </a:r>
            <a:r>
              <a:rPr lang="en-US" altLang="ko-KR" dirty="0" smtClean="0"/>
              <a:t>The</a:t>
            </a:r>
            <a:r>
              <a:rPr lang="ko-KR" altLang="en-US" dirty="0" smtClean="0"/>
              <a:t> </a:t>
            </a:r>
            <a:r>
              <a:rPr lang="en-US" altLang="ko-KR" dirty="0" smtClean="0"/>
              <a:t>RDF-3x engine for scalable management of RDF data</a:t>
            </a:r>
            <a:r>
              <a:rPr lang="ko-KR" altLang="en-US" dirty="0" smtClean="0"/>
              <a:t>에 소개 된 알고리즘으로 좀 더 나은 </a:t>
            </a:r>
            <a:r>
              <a:rPr lang="en-US" altLang="ko-KR" dirty="0" smtClean="0"/>
              <a:t>query</a:t>
            </a:r>
            <a:r>
              <a:rPr lang="en-US" altLang="ko-KR" baseline="0" dirty="0" smtClean="0"/>
              <a:t> performance</a:t>
            </a:r>
            <a:r>
              <a:rPr lang="ko-KR" altLang="en-US" baseline="0" dirty="0" smtClean="0"/>
              <a:t>를 만들 수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Hbase</a:t>
            </a:r>
            <a:r>
              <a:rPr lang="ko-KR" altLang="en-US" baseline="0" dirty="0" smtClean="0"/>
              <a:t>에서 제공하는 </a:t>
            </a:r>
            <a:r>
              <a:rPr lang="en-US" altLang="ko-KR" baseline="0" dirty="0" smtClean="0"/>
              <a:t>LZO </a:t>
            </a:r>
            <a:r>
              <a:rPr lang="ko-KR" altLang="en-US" baseline="0" dirty="0" smtClean="0"/>
              <a:t>압축을 통해 </a:t>
            </a:r>
            <a:r>
              <a:rPr lang="en-US" altLang="ko-KR" baseline="0" dirty="0" smtClean="0"/>
              <a:t>I/O cost</a:t>
            </a:r>
            <a:r>
              <a:rPr lang="ko-KR" altLang="en-US" baseline="0" dirty="0" smtClean="0"/>
              <a:t>를 줄일 수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현재의 구현은 데이터를 </a:t>
            </a:r>
            <a:r>
              <a:rPr lang="en-US" altLang="ko-KR" baseline="0" dirty="0" err="1" smtClean="0"/>
              <a:t>Hbase</a:t>
            </a:r>
            <a:r>
              <a:rPr lang="ko-KR" altLang="en-US" baseline="0" dirty="0" smtClean="0"/>
              <a:t>에서 찾고 파일 시스템에 먼저 적어두는 방식인데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그로 인해 추가적인 </a:t>
            </a:r>
            <a:r>
              <a:rPr lang="en-US" altLang="ko-KR" baseline="0" dirty="0" smtClean="0"/>
              <a:t>I/O cost</a:t>
            </a:r>
            <a:r>
              <a:rPr lang="ko-KR" altLang="en-US" baseline="0" dirty="0" smtClean="0"/>
              <a:t>가 발생한다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MapReduce</a:t>
            </a:r>
            <a:r>
              <a:rPr lang="en-US" altLang="ko-KR" baseline="0" dirty="0" smtClean="0"/>
              <a:t> job</a:t>
            </a:r>
            <a:r>
              <a:rPr lang="ko-KR" altLang="en-US" baseline="0" dirty="0" smtClean="0"/>
              <a:t>이 </a:t>
            </a:r>
            <a:r>
              <a:rPr lang="en-US" altLang="ko-KR" baseline="0" dirty="0" err="1" smtClean="0"/>
              <a:t>Hbase</a:t>
            </a:r>
            <a:r>
              <a:rPr lang="en-US" altLang="ko-KR" baseline="0" dirty="0" smtClean="0"/>
              <a:t> row</a:t>
            </a:r>
            <a:r>
              <a:rPr lang="ko-KR" altLang="en-US" baseline="0" dirty="0" smtClean="0"/>
              <a:t>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데이터를 쪼개서 파일 시스템의 데이터와 함께 두도록 바꿀 필요가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Hive</a:t>
            </a:r>
            <a:r>
              <a:rPr lang="ko-KR" altLang="en-US" baseline="0" dirty="0" smtClean="0"/>
              <a:t>에 의해 제공되는 </a:t>
            </a:r>
            <a:r>
              <a:rPr lang="en-US" altLang="ko-KR" baseline="0" dirty="0" smtClean="0"/>
              <a:t>reduce-side join </a:t>
            </a:r>
            <a:r>
              <a:rPr lang="ko-KR" altLang="en-US" baseline="0" dirty="0" smtClean="0"/>
              <a:t>등을 써볼 필요도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30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39952" y="660838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fld id="{875C7333-63FC-4614-8D58-9BEA1A5FDEE3}" type="slidenum"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/18&gt;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Scalable RDF Store Based on </a:t>
            </a:r>
            <a:r>
              <a:rPr lang="en-US" altLang="ko-KR" dirty="0" err="1" smtClean="0"/>
              <a:t>HBase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 smtClean="0"/>
              <a:t>Jianling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Sun,</a:t>
            </a:r>
            <a:r>
              <a:rPr lang="en-US" altLang="ko-KR" dirty="0" err="1" smtClean="0"/>
              <a:t>Qiang</a:t>
            </a:r>
            <a:r>
              <a:rPr lang="en-US" altLang="ko-KR" dirty="0" smtClean="0"/>
              <a:t> Jin </a:t>
            </a:r>
          </a:p>
          <a:p>
            <a:r>
              <a:rPr lang="en-US" altLang="ko-KR" dirty="0" err="1" smtClean="0"/>
              <a:t>Zehjiang</a:t>
            </a:r>
            <a:r>
              <a:rPr lang="en-US" altLang="ko-KR" dirty="0" smtClean="0"/>
              <a:t> University</a:t>
            </a:r>
          </a:p>
          <a:p>
            <a:r>
              <a:rPr lang="en-US" altLang="ko-KR" dirty="0" smtClean="0"/>
              <a:t>2010 ICACTE</a:t>
            </a:r>
            <a:endParaRPr lang="en-US" altLang="ko-KR" dirty="0" smtClean="0"/>
          </a:p>
          <a:p>
            <a:pPr algn="r"/>
            <a:r>
              <a:rPr lang="en-US" altLang="ko-KR" dirty="0"/>
              <a:t> </a:t>
            </a:r>
            <a:r>
              <a:rPr lang="en-US" altLang="ko-KR" dirty="0" smtClean="0"/>
              <a:t>31</a:t>
            </a:r>
            <a:r>
              <a:rPr lang="en-US" altLang="ko-KR" dirty="0" smtClean="0"/>
              <a:t> May </a:t>
            </a:r>
            <a:r>
              <a:rPr lang="en-US" altLang="ko-KR" dirty="0" smtClean="0"/>
              <a:t>2013</a:t>
            </a:r>
            <a:endParaRPr lang="en-US" altLang="ko-KR" dirty="0"/>
          </a:p>
          <a:p>
            <a:r>
              <a:rPr lang="en-US" altLang="ko-KR" dirty="0"/>
              <a:t>							SNU IDB Lab.</a:t>
            </a:r>
          </a:p>
          <a:p>
            <a:r>
              <a:rPr lang="en-US" altLang="ko-KR" dirty="0"/>
              <a:t>							</a:t>
            </a:r>
            <a:r>
              <a:rPr lang="en-US" altLang="ko-KR" dirty="0" err="1"/>
              <a:t>Hyesung</a:t>
            </a:r>
            <a:r>
              <a:rPr lang="en-US" altLang="ko-KR" dirty="0"/>
              <a:t> Oh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9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Advantages and Disadvantages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Advantages</a:t>
            </a:r>
          </a:p>
          <a:p>
            <a:pPr lvl="1"/>
            <a:r>
              <a:rPr lang="en-US" altLang="ko-KR" dirty="0" smtClean="0"/>
              <a:t>Support for parallel processing</a:t>
            </a:r>
          </a:p>
          <a:p>
            <a:pPr lvl="1"/>
            <a:r>
              <a:rPr lang="en-US" altLang="ko-KR" dirty="0" smtClean="0"/>
              <a:t>Reduced I/O cost</a:t>
            </a:r>
          </a:p>
          <a:p>
            <a:pPr lvl="1"/>
            <a:r>
              <a:rPr lang="en-US" altLang="ko-KR" dirty="0" smtClean="0"/>
              <a:t>Suitable for </a:t>
            </a:r>
            <a:r>
              <a:rPr lang="en-US" altLang="ko-KR" dirty="0" err="1" smtClean="0"/>
              <a:t>HBase</a:t>
            </a:r>
            <a:endParaRPr lang="en-US" altLang="ko-KR" dirty="0" smtClean="0"/>
          </a:p>
          <a:p>
            <a:r>
              <a:rPr lang="en-US" altLang="ko-KR" dirty="0" smtClean="0"/>
              <a:t>Disadvantages</a:t>
            </a:r>
          </a:p>
          <a:p>
            <a:pPr lvl="1"/>
            <a:r>
              <a:rPr lang="en-US" altLang="ko-KR" dirty="0" smtClean="0"/>
              <a:t>Requires more storage space</a:t>
            </a:r>
          </a:p>
          <a:p>
            <a:pPr lvl="1"/>
            <a:r>
              <a:rPr lang="en-US" altLang="ko-KR" dirty="0" smtClean="0"/>
              <a:t>The update operation will be more complicated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4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1800"/>
          </a:p>
        </p:txBody>
      </p:sp>
      <p:sp>
        <p:nvSpPr>
          <p:cNvPr id="5" name="TextBox 4"/>
          <p:cNvSpPr txBox="1"/>
          <p:nvPr/>
        </p:nvSpPr>
        <p:spPr>
          <a:xfrm>
            <a:off x="323529" y="1207785"/>
            <a:ext cx="3312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SELECT ?x ?y ?z WHERE {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?</a:t>
            </a:r>
            <a:r>
              <a:rPr lang="en-US" altLang="zh-CN" sz="1200" dirty="0"/>
              <a:t>x rdf:type ub:GraduateStudent .</a:t>
            </a:r>
          </a:p>
          <a:p>
            <a:r>
              <a:rPr lang="en-US" altLang="zh-CN" sz="1200" dirty="0" smtClean="0"/>
              <a:t>    ?</a:t>
            </a:r>
            <a:r>
              <a:rPr lang="en-US" altLang="zh-CN" sz="1200" dirty="0"/>
              <a:t>y rdf:type ub:University .</a:t>
            </a:r>
          </a:p>
          <a:p>
            <a:r>
              <a:rPr lang="en-US" altLang="zh-CN" sz="1200" dirty="0" smtClean="0"/>
              <a:t>    ?</a:t>
            </a:r>
            <a:r>
              <a:rPr lang="en-US" altLang="zh-CN" sz="1200" dirty="0"/>
              <a:t>z rdf:type ub:Department .</a:t>
            </a:r>
          </a:p>
          <a:p>
            <a:r>
              <a:rPr lang="en-US" altLang="zh-CN" sz="1200" dirty="0" smtClean="0"/>
              <a:t>    ?</a:t>
            </a:r>
            <a:r>
              <a:rPr lang="en-US" altLang="zh-CN" sz="1200" dirty="0"/>
              <a:t>x ub:memberOf ?z.</a:t>
            </a:r>
          </a:p>
          <a:p>
            <a:r>
              <a:rPr lang="en-US" altLang="zh-CN" sz="1200" dirty="0" smtClean="0"/>
              <a:t>    ?</a:t>
            </a:r>
            <a:r>
              <a:rPr lang="en-US" altLang="zh-CN" sz="1200" dirty="0"/>
              <a:t>z ub:subOrganizationOf ?y .</a:t>
            </a:r>
          </a:p>
          <a:p>
            <a:r>
              <a:rPr lang="en-US" altLang="zh-CN" sz="1200" dirty="0" smtClean="0"/>
              <a:t>    ?</a:t>
            </a:r>
            <a:r>
              <a:rPr lang="en-US" altLang="zh-CN" sz="1200" dirty="0"/>
              <a:t>x ub:undergraduateDegreeFrom ?y </a:t>
            </a:r>
            <a:r>
              <a:rPr lang="en-US" altLang="zh-CN" sz="1200" dirty="0" smtClean="0"/>
              <a:t>.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192424" y="3146777"/>
            <a:ext cx="111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LUBM Q2</a:t>
            </a:r>
            <a:endParaRPr lang="zh-CN" altLang="en-US" sz="1400" dirty="0"/>
          </a:p>
        </p:txBody>
      </p:sp>
      <p:sp>
        <p:nvSpPr>
          <p:cNvPr id="7" name="圆角矩形 8"/>
          <p:cNvSpPr/>
          <p:nvPr/>
        </p:nvSpPr>
        <p:spPr>
          <a:xfrm>
            <a:off x="6208333" y="1500532"/>
            <a:ext cx="1242138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(</a:t>
            </a:r>
            <a:r>
              <a:rPr lang="en-US" altLang="zh-CN" dirty="0" smtClean="0"/>
              <a:t>x , y , z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cxnSp>
        <p:nvCxnSpPr>
          <p:cNvPr id="8" name="直接连接符 10"/>
          <p:cNvCxnSpPr>
            <a:stCxn id="7" idx="2"/>
            <a:endCxn id="10" idx="0"/>
          </p:cNvCxnSpPr>
          <p:nvPr/>
        </p:nvCxnSpPr>
        <p:spPr>
          <a:xfrm>
            <a:off x="6829402" y="1860572"/>
            <a:ext cx="739931" cy="488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2"/>
          <p:cNvCxnSpPr>
            <a:stCxn id="7" idx="2"/>
            <a:endCxn id="11" idx="0"/>
          </p:cNvCxnSpPr>
          <p:nvPr/>
        </p:nvCxnSpPr>
        <p:spPr>
          <a:xfrm flipH="1">
            <a:off x="6084168" y="1860572"/>
            <a:ext cx="745234" cy="488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13"/>
          <p:cNvSpPr/>
          <p:nvPr/>
        </p:nvSpPr>
        <p:spPr>
          <a:xfrm>
            <a:off x="7110282" y="2348880"/>
            <a:ext cx="91810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</a:t>
            </a:r>
            <a:endParaRPr lang="zh-CN" altLang="en-US" sz="1400" dirty="0"/>
          </a:p>
        </p:txBody>
      </p:sp>
      <p:sp>
        <p:nvSpPr>
          <p:cNvPr id="11" name="圆角矩形 15"/>
          <p:cNvSpPr/>
          <p:nvPr/>
        </p:nvSpPr>
        <p:spPr>
          <a:xfrm>
            <a:off x="5625117" y="2348880"/>
            <a:ext cx="91810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(x , y , z)</a:t>
            </a:r>
            <a:endParaRPr lang="zh-CN" altLang="en-US" sz="1400" dirty="0"/>
          </a:p>
        </p:txBody>
      </p:sp>
      <p:sp>
        <p:nvSpPr>
          <p:cNvPr id="12" name="圆角矩形 16"/>
          <p:cNvSpPr/>
          <p:nvPr/>
        </p:nvSpPr>
        <p:spPr>
          <a:xfrm>
            <a:off x="6309193" y="3176090"/>
            <a:ext cx="91810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y</a:t>
            </a:r>
            <a:endParaRPr lang="zh-CN" altLang="en-US" sz="1400" dirty="0"/>
          </a:p>
        </p:txBody>
      </p:sp>
      <p:sp>
        <p:nvSpPr>
          <p:cNvPr id="13" name="圆角矩形 17"/>
          <p:cNvSpPr/>
          <p:nvPr/>
        </p:nvSpPr>
        <p:spPr>
          <a:xfrm>
            <a:off x="4706963" y="3174504"/>
            <a:ext cx="91810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(x , y , z)</a:t>
            </a:r>
            <a:endParaRPr lang="zh-CN" altLang="en-US" sz="1400" dirty="0"/>
          </a:p>
        </p:txBody>
      </p:sp>
      <p:sp>
        <p:nvSpPr>
          <p:cNvPr id="14" name="圆角矩形 18"/>
          <p:cNvSpPr/>
          <p:nvPr/>
        </p:nvSpPr>
        <p:spPr>
          <a:xfrm>
            <a:off x="5625065" y="4077072"/>
            <a:ext cx="91810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(x , y)</a:t>
            </a:r>
            <a:endParaRPr lang="zh-CN" altLang="en-US" sz="1400" dirty="0"/>
          </a:p>
        </p:txBody>
      </p:sp>
      <p:sp>
        <p:nvSpPr>
          <p:cNvPr id="15" name="圆角矩形 19"/>
          <p:cNvSpPr/>
          <p:nvPr/>
        </p:nvSpPr>
        <p:spPr>
          <a:xfrm>
            <a:off x="3995936" y="4077072"/>
            <a:ext cx="91810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(x , y , z)</a:t>
            </a:r>
            <a:endParaRPr lang="zh-CN" altLang="en-US" sz="1400" dirty="0"/>
          </a:p>
        </p:txBody>
      </p:sp>
      <p:sp>
        <p:nvSpPr>
          <p:cNvPr id="16" name="圆角矩形 20"/>
          <p:cNvSpPr/>
          <p:nvPr/>
        </p:nvSpPr>
        <p:spPr>
          <a:xfrm>
            <a:off x="5324786" y="5067551"/>
            <a:ext cx="91810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(y , z)</a:t>
            </a:r>
            <a:endParaRPr lang="zh-CN" altLang="en-US" sz="1400" dirty="0"/>
          </a:p>
        </p:txBody>
      </p:sp>
      <p:sp>
        <p:nvSpPr>
          <p:cNvPr id="17" name="圆角矩形 21"/>
          <p:cNvSpPr/>
          <p:nvPr/>
        </p:nvSpPr>
        <p:spPr>
          <a:xfrm>
            <a:off x="4022791" y="5085184"/>
            <a:ext cx="91810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(x , z)</a:t>
            </a:r>
            <a:endParaRPr lang="zh-CN" altLang="en-US" sz="1400" dirty="0"/>
          </a:p>
        </p:txBody>
      </p:sp>
      <p:sp>
        <p:nvSpPr>
          <p:cNvPr id="18" name="圆角矩形 22"/>
          <p:cNvSpPr/>
          <p:nvPr/>
        </p:nvSpPr>
        <p:spPr>
          <a:xfrm>
            <a:off x="2591322" y="5097531"/>
            <a:ext cx="91810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cxnSp>
        <p:nvCxnSpPr>
          <p:cNvPr id="19" name="直接连接符 24"/>
          <p:cNvCxnSpPr>
            <a:stCxn id="11" idx="2"/>
            <a:endCxn id="13" idx="0"/>
          </p:cNvCxnSpPr>
          <p:nvPr/>
        </p:nvCxnSpPr>
        <p:spPr>
          <a:xfrm flipH="1">
            <a:off x="5166014" y="2780928"/>
            <a:ext cx="918154" cy="393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6"/>
          <p:cNvCxnSpPr>
            <a:stCxn id="11" idx="2"/>
            <a:endCxn id="12" idx="0"/>
          </p:cNvCxnSpPr>
          <p:nvPr/>
        </p:nvCxnSpPr>
        <p:spPr>
          <a:xfrm>
            <a:off x="6084168" y="2780928"/>
            <a:ext cx="684076" cy="395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8"/>
          <p:cNvCxnSpPr>
            <a:stCxn id="13" idx="2"/>
            <a:endCxn id="15" idx="0"/>
          </p:cNvCxnSpPr>
          <p:nvPr/>
        </p:nvCxnSpPr>
        <p:spPr>
          <a:xfrm flipH="1">
            <a:off x="4454987" y="3606552"/>
            <a:ext cx="711027" cy="47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30"/>
          <p:cNvCxnSpPr>
            <a:stCxn id="13" idx="2"/>
            <a:endCxn id="14" idx="0"/>
          </p:cNvCxnSpPr>
          <p:nvPr/>
        </p:nvCxnSpPr>
        <p:spPr>
          <a:xfrm>
            <a:off x="5166014" y="3606552"/>
            <a:ext cx="918102" cy="47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32"/>
          <p:cNvCxnSpPr>
            <a:stCxn id="18" idx="0"/>
            <a:endCxn id="15" idx="2"/>
          </p:cNvCxnSpPr>
          <p:nvPr/>
        </p:nvCxnSpPr>
        <p:spPr>
          <a:xfrm flipV="1">
            <a:off x="3050373" y="4509120"/>
            <a:ext cx="1404614" cy="58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34"/>
          <p:cNvCxnSpPr>
            <a:stCxn id="15" idx="2"/>
            <a:endCxn id="17" idx="0"/>
          </p:cNvCxnSpPr>
          <p:nvPr/>
        </p:nvCxnSpPr>
        <p:spPr>
          <a:xfrm>
            <a:off x="4454987" y="4509120"/>
            <a:ext cx="2685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36"/>
          <p:cNvCxnSpPr>
            <a:stCxn id="15" idx="2"/>
            <a:endCxn id="16" idx="0"/>
          </p:cNvCxnSpPr>
          <p:nvPr/>
        </p:nvCxnSpPr>
        <p:spPr>
          <a:xfrm>
            <a:off x="4454987" y="4509120"/>
            <a:ext cx="1328850" cy="55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6628" y="1860572"/>
            <a:ext cx="1076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Join on x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75601" y="2643447"/>
            <a:ext cx="1076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Join on y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89731" y="3640822"/>
            <a:ext cx="1510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Join on (x , y)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39752" y="4509120"/>
            <a:ext cx="1076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Join on z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0" name="直接箭头连接符 3"/>
          <p:cNvCxnSpPr/>
          <p:nvPr/>
        </p:nvCxnSpPr>
        <p:spPr>
          <a:xfrm flipH="1" flipV="1">
            <a:off x="1846090" y="4293096"/>
            <a:ext cx="565670" cy="328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4"/>
          <p:cNvSpPr/>
          <p:nvPr/>
        </p:nvSpPr>
        <p:spPr>
          <a:xfrm>
            <a:off x="333923" y="3938146"/>
            <a:ext cx="1512167" cy="6836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</a:t>
            </a:r>
          </a:p>
          <a:p>
            <a:pPr algn="ctr"/>
            <a:r>
              <a:rPr lang="en-US" altLang="zh-CN" sz="1200" dirty="0" err="1" smtClean="0"/>
              <a:t>MapReduce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job</a:t>
            </a:r>
          </a:p>
        </p:txBody>
      </p:sp>
    </p:spTree>
    <p:extLst>
      <p:ext uri="{BB962C8B-B14F-4D97-AF65-F5344CB8AC3E}">
        <p14:creationId xmlns:p14="http://schemas.microsoft.com/office/powerpoint/2010/main" val="15726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6" grpId="0"/>
      <p:bldP spid="27" grpId="0"/>
      <p:bldP spid="28" grpId="0"/>
      <p:bldP spid="29" grpId="0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 of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78345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Assign unique ids to all triple patterns</a:t>
            </a:r>
          </a:p>
          <a:p>
            <a:r>
              <a:rPr lang="en-US" altLang="zh-CN" sz="1800" dirty="0" smtClean="0"/>
              <a:t>Retrieve results for all triple patterns and persist results to file system</a:t>
            </a:r>
          </a:p>
          <a:p>
            <a:r>
              <a:rPr lang="en-US" altLang="zh-CN" sz="1800" dirty="0" smtClean="0"/>
              <a:t>Calculate expressions for triple patterns and final result</a:t>
            </a:r>
          </a:p>
          <a:p>
            <a:r>
              <a:rPr lang="en-US" altLang="zh-CN" sz="1800" dirty="0" smtClean="0"/>
              <a:t>Create and submit the </a:t>
            </a:r>
            <a:r>
              <a:rPr lang="en-US" altLang="zh-CN" sz="1800" dirty="0" err="1" smtClean="0"/>
              <a:t>MapReduce</a:t>
            </a:r>
            <a:r>
              <a:rPr lang="en-US" altLang="zh-CN" sz="1800" dirty="0" smtClean="0"/>
              <a:t> job</a:t>
            </a:r>
          </a:p>
          <a:p>
            <a:r>
              <a:rPr lang="en-US" altLang="zh-CN" sz="1800" dirty="0" smtClean="0"/>
              <a:t>Mappers receive input (k , v) pairs</a:t>
            </a:r>
          </a:p>
          <a:p>
            <a:r>
              <a:rPr lang="en-US" altLang="zh-CN" sz="1800" dirty="0" smtClean="0"/>
              <a:t>Reducer retrieve (k , v) pairs </a:t>
            </a:r>
            <a:endParaRPr lang="zh-CN" altLang="en-US" sz="1800" dirty="0"/>
          </a:p>
        </p:txBody>
      </p:sp>
      <p:sp>
        <p:nvSpPr>
          <p:cNvPr id="5" name="右箭头 4"/>
          <p:cNvSpPr/>
          <p:nvPr/>
        </p:nvSpPr>
        <p:spPr>
          <a:xfrm>
            <a:off x="4067944" y="3284984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4427984" y="3700984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Input of mapper :    	(1,   Department0)</a:t>
            </a:r>
          </a:p>
          <a:p>
            <a:r>
              <a:rPr lang="en-US" altLang="zh-CN" sz="1400" dirty="0" smtClean="0"/>
              <a:t>		(</a:t>
            </a:r>
            <a:r>
              <a:rPr lang="en-US" altLang="zh-CN" sz="1400" dirty="0"/>
              <a:t>2, (</a:t>
            </a:r>
            <a:r>
              <a:rPr lang="en-US" altLang="zh-CN" sz="1400" dirty="0" smtClean="0"/>
              <a:t>Student0, Department0))</a:t>
            </a:r>
            <a:endParaRPr lang="en-US" altLang="zh-CN" sz="1400" dirty="0"/>
          </a:p>
          <a:p>
            <a:r>
              <a:rPr lang="en-US" altLang="zh-CN" sz="1400" dirty="0" smtClean="0"/>
              <a:t>		(</a:t>
            </a:r>
            <a:r>
              <a:rPr lang="en-US" altLang="zh-CN" sz="1400" dirty="0"/>
              <a:t>3, (</a:t>
            </a:r>
            <a:r>
              <a:rPr lang="en-US" altLang="zh-CN" sz="1400" dirty="0" smtClean="0"/>
              <a:t>Department0, University0))</a:t>
            </a:r>
            <a:endParaRPr lang="en-US" altLang="zh-CN" sz="1400" dirty="0"/>
          </a:p>
          <a:p>
            <a:r>
              <a:rPr lang="en-US" altLang="zh-CN" sz="1400" dirty="0"/>
              <a:t>Output Of mapper: </a:t>
            </a:r>
            <a:r>
              <a:rPr lang="en-US" altLang="zh-CN" sz="1400" dirty="0" smtClean="0"/>
              <a:t>	(Department0, </a:t>
            </a:r>
            <a:r>
              <a:rPr lang="en-US" altLang="zh-CN" sz="1400" dirty="0"/>
              <a:t>(</a:t>
            </a:r>
            <a:r>
              <a:rPr lang="en-US" altLang="zh-CN" sz="1400" dirty="0" smtClean="0"/>
              <a:t>1 , ))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	(Department0, </a:t>
            </a:r>
            <a:r>
              <a:rPr lang="en-US" altLang="zh-CN" sz="1400" dirty="0"/>
              <a:t>(2, </a:t>
            </a:r>
            <a:r>
              <a:rPr lang="en-US" altLang="zh-CN" sz="1400" dirty="0" smtClean="0"/>
              <a:t>Student0))</a:t>
            </a:r>
            <a:endParaRPr lang="en-US" altLang="zh-CN" sz="1400" dirty="0"/>
          </a:p>
          <a:p>
            <a:r>
              <a:rPr lang="en-US" altLang="zh-CN" sz="1400" dirty="0" smtClean="0"/>
              <a:t>		(Department0, </a:t>
            </a:r>
            <a:r>
              <a:rPr lang="en-US" altLang="zh-CN" sz="1400" dirty="0"/>
              <a:t>(3, </a:t>
            </a:r>
            <a:r>
              <a:rPr lang="en-US" altLang="zh-CN" sz="1400" dirty="0" smtClean="0"/>
              <a:t>University0))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(</a:t>
            </a:r>
            <a:r>
              <a:rPr lang="en-US" altLang="zh-CN" sz="1400" dirty="0"/>
              <a:t>a)</a:t>
            </a:r>
          </a:p>
          <a:p>
            <a:r>
              <a:rPr lang="en-US" altLang="zh-CN" sz="1400" dirty="0"/>
              <a:t>Output of reducer: (</a:t>
            </a:r>
            <a:r>
              <a:rPr lang="en-US" altLang="zh-CN" sz="1400" dirty="0" smtClean="0"/>
              <a:t>Student0,University0, Department0)</a:t>
            </a:r>
            <a:endParaRPr lang="en-US" altLang="zh-CN" sz="1400" dirty="0"/>
          </a:p>
          <a:p>
            <a:pPr algn="ctr"/>
            <a:r>
              <a:rPr lang="en-US" altLang="zh-CN" sz="1400" dirty="0"/>
              <a:t>(b)</a:t>
            </a:r>
            <a:endParaRPr lang="zh-CN" altLang="en-US" sz="1400" dirty="0"/>
          </a:p>
        </p:txBody>
      </p:sp>
      <p:sp>
        <p:nvSpPr>
          <p:cNvPr id="7" name="右箭头 6"/>
          <p:cNvSpPr/>
          <p:nvPr/>
        </p:nvSpPr>
        <p:spPr>
          <a:xfrm>
            <a:off x="5936121" y="2492896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7020272" y="2420888"/>
            <a:ext cx="187220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? x </a:t>
            </a:r>
            <a:r>
              <a:rPr lang="en-US" altLang="zh-CN" sz="1400" dirty="0" err="1" smtClean="0"/>
              <a:t>ub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memberOf</a:t>
            </a:r>
            <a:r>
              <a:rPr lang="en-US" altLang="zh-CN" sz="1400" dirty="0" smtClean="0"/>
              <a:t>  ?z</a:t>
            </a:r>
            <a:endParaRPr lang="zh-CN" altLang="en-US" sz="1400" dirty="0"/>
          </a:p>
        </p:txBody>
      </p:sp>
      <p:cxnSp>
        <p:nvCxnSpPr>
          <p:cNvPr id="9" name="直接箭头连接符 9"/>
          <p:cNvCxnSpPr/>
          <p:nvPr/>
        </p:nvCxnSpPr>
        <p:spPr>
          <a:xfrm>
            <a:off x="7956376" y="2728665"/>
            <a:ext cx="288032" cy="468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10239" y="3206081"/>
            <a:ext cx="65227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x,z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288032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 </a:t>
            </a:r>
            <a:r>
              <a:rPr lang="en-US" altLang="zh-CN" sz="1400" dirty="0" smtClean="0"/>
              <a:t>?</a:t>
            </a:r>
            <a:r>
              <a:rPr lang="en-US" altLang="zh-CN" sz="1400" dirty="0"/>
              <a:t>z </a:t>
            </a:r>
            <a:r>
              <a:rPr lang="en-US" altLang="zh-CN" sz="1400" dirty="0" err="1"/>
              <a:t>rdf:type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ub:Department</a:t>
            </a:r>
            <a:r>
              <a:rPr lang="en-US" altLang="zh-CN" sz="1400" dirty="0"/>
              <a:t> .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?</a:t>
            </a:r>
            <a:r>
              <a:rPr lang="en-US" altLang="zh-CN" sz="1400" dirty="0"/>
              <a:t>x </a:t>
            </a:r>
            <a:r>
              <a:rPr lang="en-US" altLang="zh-CN" sz="1400" dirty="0" err="1"/>
              <a:t>ub:memberOf</a:t>
            </a:r>
            <a:r>
              <a:rPr lang="en-US" altLang="zh-CN" sz="1400" dirty="0"/>
              <a:t> ?z.</a:t>
            </a:r>
          </a:p>
          <a:p>
            <a:r>
              <a:rPr lang="en-US" altLang="zh-CN" sz="1400" dirty="0" smtClean="0"/>
              <a:t> ?</a:t>
            </a:r>
            <a:r>
              <a:rPr lang="en-US" altLang="zh-CN" sz="1400" dirty="0"/>
              <a:t>z </a:t>
            </a:r>
            <a:r>
              <a:rPr lang="en-US" altLang="zh-CN" sz="1400" dirty="0" err="1"/>
              <a:t>ub:subOrganizationOf</a:t>
            </a:r>
            <a:r>
              <a:rPr lang="en-US" altLang="zh-CN" sz="1400" dirty="0"/>
              <a:t> ?y 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8608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22222E-6 L -0.05364 -2.22222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96296E-6 L -0.07865 2.96296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-0.07865 -3.703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 of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196752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Notice: If the </a:t>
            </a:r>
            <a:r>
              <a:rPr lang="en-US" altLang="zh-CN" sz="1400" dirty="0">
                <a:solidFill>
                  <a:srgbClr val="FF0000"/>
                </a:solidFill>
              </a:rPr>
              <a:t>query doesn't need to join, then there will not </a:t>
            </a:r>
            <a:r>
              <a:rPr lang="en-US" altLang="zh-CN" sz="1400" dirty="0" smtClean="0">
                <a:solidFill>
                  <a:srgbClr val="FF0000"/>
                </a:solidFill>
              </a:rPr>
              <a:t>be any </a:t>
            </a:r>
            <a:r>
              <a:rPr lang="en-US" altLang="zh-CN" sz="1400" dirty="0">
                <a:solidFill>
                  <a:srgbClr val="FF0000"/>
                </a:solidFill>
              </a:rPr>
              <a:t>MapReduce </a:t>
            </a:r>
            <a:r>
              <a:rPr lang="en-US" altLang="zh-CN" sz="1400" dirty="0" smtClean="0">
                <a:solidFill>
                  <a:srgbClr val="FF0000"/>
                </a:solidFill>
              </a:rPr>
              <a:t>job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9520" y="2103046"/>
            <a:ext cx="209039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           LUBM Query6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 smtClean="0"/>
              <a:t>SELECT ?X</a:t>
            </a:r>
          </a:p>
          <a:p>
            <a:r>
              <a:rPr lang="en-US" altLang="zh-CN" sz="1200" dirty="0" smtClean="0"/>
              <a:t>WHERE {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?X </a:t>
            </a:r>
            <a:r>
              <a:rPr lang="en-US" altLang="zh-CN" sz="1200" dirty="0" err="1" smtClean="0"/>
              <a:t>rdf:type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ub:Student</a:t>
            </a:r>
            <a:endParaRPr lang="en-US" altLang="zh-CN" sz="1200" dirty="0" smtClean="0"/>
          </a:p>
          <a:p>
            <a:r>
              <a:rPr lang="en-US" altLang="zh-CN" sz="1200" dirty="0" smtClean="0"/>
              <a:t>}</a:t>
            </a:r>
          </a:p>
        </p:txBody>
      </p:sp>
      <p:sp>
        <p:nvSpPr>
          <p:cNvPr id="6" name="椭圆 6"/>
          <p:cNvSpPr/>
          <p:nvPr/>
        </p:nvSpPr>
        <p:spPr>
          <a:xfrm>
            <a:off x="4541803" y="1961361"/>
            <a:ext cx="2838509" cy="13656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NO need to join!!!!</a:t>
            </a:r>
            <a:endParaRPr lang="zh-CN" altLang="en-US" sz="1200" dirty="0"/>
          </a:p>
        </p:txBody>
      </p:sp>
      <p:sp>
        <p:nvSpPr>
          <p:cNvPr id="7" name="下箭头 7"/>
          <p:cNvSpPr/>
          <p:nvPr/>
        </p:nvSpPr>
        <p:spPr>
          <a:xfrm>
            <a:off x="2381010" y="3272597"/>
            <a:ext cx="707411" cy="764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" name="椭圆 8"/>
          <p:cNvSpPr/>
          <p:nvPr/>
        </p:nvSpPr>
        <p:spPr>
          <a:xfrm>
            <a:off x="1722725" y="4005064"/>
            <a:ext cx="5435443" cy="1046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The result of the only triple pattern will be directly used as final output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448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257979"/>
              </p:ext>
            </p:extLst>
          </p:nvPr>
        </p:nvGraphicFramePr>
        <p:xfrm>
          <a:off x="539552" y="98072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Universities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Q1(sec)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Q2(sec)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Q6(sec)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Q7(sec)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Q9(sec)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17.0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43.3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8.6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50.2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47.8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19.1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55.4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11.2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67.7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56.9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60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23.3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66.0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17.1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79.0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70.0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80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29.3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77.2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27.3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98.8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93.3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38.2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100.4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35.1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131.5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136.4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3573016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Q6 is the most efficient query </a:t>
            </a:r>
          </a:p>
        </p:txBody>
      </p:sp>
      <p:sp>
        <p:nvSpPr>
          <p:cNvPr id="3" name="右箭头 2"/>
          <p:cNvSpPr/>
          <p:nvPr/>
        </p:nvSpPr>
        <p:spPr>
          <a:xfrm>
            <a:off x="611560" y="4541490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77072"/>
            <a:ext cx="9259695" cy="230425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694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762671"/>
              </p:ext>
            </p:extLst>
          </p:nvPr>
        </p:nvGraphicFramePr>
        <p:xfrm>
          <a:off x="539552" y="98072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Universities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Q1(sec)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Q2(sec)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Q6(sec)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Q7(sec)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Q9(sec)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17.0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43.3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8.6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50.2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47.8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19.1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55.4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11.2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67.7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56.9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60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23.3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66.0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17.1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79.0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70.0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80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29.3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77.2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27.3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98.8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93.3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38.2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100.4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35.1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131.5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136.4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3573016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Q6 is the most efficient query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Q1 is the fastest among rest queries</a:t>
            </a:r>
          </a:p>
        </p:txBody>
      </p:sp>
      <p:sp>
        <p:nvSpPr>
          <p:cNvPr id="3" name="右箭头 2"/>
          <p:cNvSpPr/>
          <p:nvPr/>
        </p:nvSpPr>
        <p:spPr>
          <a:xfrm>
            <a:off x="683568" y="4716664"/>
            <a:ext cx="792088" cy="284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51078"/>
            <a:ext cx="9143999" cy="28558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947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9174"/>
              </p:ext>
            </p:extLst>
          </p:nvPr>
        </p:nvGraphicFramePr>
        <p:xfrm>
          <a:off x="539552" y="98072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Universities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Q1(sec)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Q2(sec)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Q6(sec)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Q7(sec)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Q9(sec)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17.0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43.3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8.6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50.2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47.8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19.1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55.4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11.2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67.7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56.9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60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23.3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66.0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17.1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79.0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70.0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80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29.3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77.2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27.3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98.8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93.3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38.2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100.4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35.1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131.5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136.4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3573016"/>
            <a:ext cx="8136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Q6 is the most efficient query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Q1 is the fastest among rest queries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Performance result against LUBM(20, 0) is not quite efficient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Compare results of LUBM(20,0)and LUBM(100,0) ,</a:t>
            </a:r>
            <a:r>
              <a:rPr lang="en-US" altLang="zh-CN" sz="2000" dirty="0" err="1" smtClean="0"/>
              <a:t>MapReduce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shows great scalability when data size grows</a:t>
            </a:r>
          </a:p>
        </p:txBody>
      </p:sp>
    </p:spTree>
    <p:extLst>
      <p:ext uri="{BB962C8B-B14F-4D97-AF65-F5344CB8AC3E}">
        <p14:creationId xmlns:p14="http://schemas.microsoft.com/office/powerpoint/2010/main" val="4143802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4954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This approach works against large RDF dataset</a:t>
            </a:r>
          </a:p>
          <a:p>
            <a:r>
              <a:rPr lang="en-US" altLang="zh-CN" smtClean="0"/>
              <a:t>Waste a lot of storage space </a:t>
            </a:r>
          </a:p>
          <a:p>
            <a:r>
              <a:rPr lang="en-US" altLang="zh-CN" smtClean="0"/>
              <a:t>MapReduce algorithm need to be more efficient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Enrich storage schema</a:t>
            </a:r>
          </a:p>
          <a:p>
            <a:r>
              <a:rPr lang="en-US" altLang="zh-CN" smtClean="0"/>
              <a:t>Use data compression</a:t>
            </a:r>
          </a:p>
          <a:p>
            <a:r>
              <a:rPr lang="en-US" altLang="zh-CN" smtClean="0"/>
              <a:t>Reduce execution steps during query processing</a:t>
            </a:r>
          </a:p>
          <a:p>
            <a:r>
              <a:rPr lang="en-US" altLang="zh-CN" smtClean="0"/>
              <a:t>Integrate with other MapReduce algorithm</a:t>
            </a:r>
          </a:p>
          <a:p>
            <a:endParaRPr lang="en-US" altLang="zh-CN" dirty="0" smtClean="0"/>
          </a:p>
        </p:txBody>
      </p:sp>
      <p:sp>
        <p:nvSpPr>
          <p:cNvPr id="5" name="下箭头 4"/>
          <p:cNvSpPr/>
          <p:nvPr/>
        </p:nvSpPr>
        <p:spPr>
          <a:xfrm>
            <a:off x="3563888" y="2996952"/>
            <a:ext cx="1656184" cy="122413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76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36214" y="2967335"/>
            <a:ext cx="3871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감사합니다</a:t>
            </a:r>
            <a:r>
              <a:rPr lang="en-US" altLang="ko-K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!</a:t>
            </a:r>
            <a:endParaRPr lang="en-US" altLang="ko-KR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18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err="1" smtClean="0"/>
              <a:t>HBase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MapReduce</a:t>
            </a:r>
            <a:endParaRPr lang="en-US" altLang="ko-KR" dirty="0"/>
          </a:p>
          <a:p>
            <a:r>
              <a:rPr lang="en-US" altLang="ko-KR" dirty="0" smtClean="0"/>
              <a:t>Scalable RDF Store Based on </a:t>
            </a:r>
            <a:r>
              <a:rPr lang="en-US" altLang="ko-KR" dirty="0" err="1" smtClean="0"/>
              <a:t>HBase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r>
              <a:rPr lang="en-US" altLang="ko-KR" dirty="0" smtClean="0"/>
              <a:t>Evaluation</a:t>
            </a:r>
            <a:endParaRPr lang="en-US" altLang="ko-KR" dirty="0" smtClean="0"/>
          </a:p>
          <a:p>
            <a:r>
              <a:rPr lang="en-US" altLang="ko-KR" dirty="0"/>
              <a:t>Conclusion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0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RDF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Resource Description Framework</a:t>
            </a:r>
          </a:p>
          <a:p>
            <a:pPr lvl="1"/>
            <a:r>
              <a:rPr lang="en-US" altLang="ko-KR" dirty="0" smtClean="0"/>
              <a:t>Representing information in the Web</a:t>
            </a:r>
          </a:p>
          <a:p>
            <a:pPr lvl="1"/>
            <a:r>
              <a:rPr lang="en-US" altLang="ko-KR" dirty="0" smtClean="0"/>
              <a:t>Using XML(</a:t>
            </a:r>
            <a:r>
              <a:rPr lang="en-US" altLang="ko-KR" dirty="0" err="1" smtClean="0"/>
              <a:t>eXtensible</a:t>
            </a:r>
            <a:r>
              <a:rPr lang="en-US" altLang="ko-KR" dirty="0" smtClean="0"/>
              <a:t> Markup Language)</a:t>
            </a:r>
          </a:p>
          <a:p>
            <a:pPr lvl="1"/>
            <a:r>
              <a:rPr lang="en-US" altLang="ko-KR" dirty="0" smtClean="0"/>
              <a:t>Suggest by World Wide Web Consortium</a:t>
            </a:r>
          </a:p>
          <a:p>
            <a:r>
              <a:rPr lang="en-US" altLang="ko-KR" dirty="0" smtClean="0"/>
              <a:t>RDF stands for</a:t>
            </a:r>
          </a:p>
          <a:p>
            <a:pPr lvl="1"/>
            <a:r>
              <a:rPr lang="en-US" altLang="ko-KR" dirty="0" smtClean="0"/>
              <a:t>Resource : Everything that has URI(Web page, Image, Video,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Description : Property, Character, Relationship of Resource</a:t>
            </a:r>
          </a:p>
          <a:p>
            <a:pPr lvl="1"/>
            <a:r>
              <a:rPr lang="en-US" altLang="ko-KR" dirty="0" smtClean="0"/>
              <a:t>Framework : Model, language, syntax that describe the above</a:t>
            </a:r>
          </a:p>
        </p:txBody>
      </p:sp>
    </p:spTree>
    <p:extLst>
      <p:ext uri="{BB962C8B-B14F-4D97-AF65-F5344CB8AC3E}">
        <p14:creationId xmlns:p14="http://schemas.microsoft.com/office/powerpoint/2010/main" val="6880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RDF Data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052736"/>
            <a:ext cx="8769161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2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RDF Model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78462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1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RDF Schema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676988"/>
            <a:ext cx="71287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&lt;?xml version="1.0"?&gt;&lt;rdf:RDF</a:t>
            </a:r>
            <a:br>
              <a:rPr lang="en-US" altLang="zh-CN" dirty="0"/>
            </a:br>
            <a:r>
              <a:rPr lang="en-US" altLang="zh-CN" dirty="0"/>
              <a:t>xmlns:rdf= "http://www.w3.org/1999/02/22-rdf-syntax-ns#" </a:t>
            </a:r>
            <a:br>
              <a:rPr lang="en-US" altLang="zh-CN" dirty="0"/>
            </a:br>
            <a:r>
              <a:rPr lang="en-US" altLang="zh-CN" dirty="0"/>
              <a:t>xmlns:rdfs="http://www.w3.org/2000/01/rdf-schema#"</a:t>
            </a:r>
            <a:br>
              <a:rPr lang="en-US" altLang="zh-CN" dirty="0"/>
            </a:br>
            <a:r>
              <a:rPr lang="en-US" altLang="zh-CN" dirty="0"/>
              <a:t>xml:base= "http://www.animals.fake/animals</a:t>
            </a:r>
            <a:r>
              <a:rPr lang="en-US" altLang="zh-CN" dirty="0" smtClean="0"/>
              <a:t>#"&gt;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rdf:Description rdf:ID="animal"&gt;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&lt;rdf:type </a:t>
            </a:r>
            <a:br>
              <a:rPr lang="en-US" altLang="zh-CN" dirty="0"/>
            </a:br>
            <a:r>
              <a:rPr lang="en-US" altLang="zh-CN" dirty="0"/>
              <a:t>rdf:resource="http://www.w3.org/2000/01/rdf-schema#Class"/&gt;</a:t>
            </a:r>
            <a:br>
              <a:rPr lang="en-US" altLang="zh-CN" dirty="0"/>
            </a:br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rdf:Description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rdf:Description rdf:ID="horse"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&lt;rdf:type</a:t>
            </a:r>
            <a:br>
              <a:rPr lang="en-US" altLang="zh-CN" dirty="0"/>
            </a:br>
            <a:r>
              <a:rPr lang="en-US" altLang="zh-CN" dirty="0"/>
              <a:t>rdf:resource="http://www.w3.org/2000/01/rdf-schema#Class"/&gt;</a:t>
            </a:r>
            <a:br>
              <a:rPr lang="en-US" altLang="zh-CN" dirty="0"/>
            </a:br>
            <a:r>
              <a:rPr lang="en-US" altLang="zh-CN" dirty="0"/>
              <a:t>&lt;rdfs:subClassOf rdf:resource="#animal"/&gt;</a:t>
            </a:r>
            <a:br>
              <a:rPr lang="en-US" altLang="zh-CN" dirty="0"/>
            </a:b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/rdf:Description</a:t>
            </a:r>
            <a:r>
              <a:rPr lang="en-US" altLang="zh-CN" dirty="0"/>
              <a:t>&gt;&lt;/rdf:RDF</a:t>
            </a:r>
            <a:r>
              <a:rPr lang="en-US" altLang="zh-CN" dirty="0" smtClean="0"/>
              <a:t>&gt;</a:t>
            </a:r>
          </a:p>
          <a:p>
            <a:endParaRPr lang="en-US" altLang="zh-CN" dirty="0"/>
          </a:p>
          <a:p>
            <a:r>
              <a:rPr lang="en-US" altLang="zh-CN" b="1" dirty="0"/>
              <a:t>In the example above, the resource "horse" is a subclass of the class "animal".</a:t>
            </a:r>
            <a:endParaRPr lang="zh-CN" altLang="en-US" b="1" dirty="0"/>
          </a:p>
        </p:txBody>
      </p:sp>
      <p:sp>
        <p:nvSpPr>
          <p:cNvPr id="6" name="椭圆 4"/>
          <p:cNvSpPr/>
          <p:nvPr/>
        </p:nvSpPr>
        <p:spPr>
          <a:xfrm>
            <a:off x="5796136" y="1268760"/>
            <a:ext cx="1584176" cy="596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x:horse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 rot="19049733">
            <a:off x="7500208" y="1619338"/>
            <a:ext cx="461665" cy="18133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dfs:subClassOf</a:t>
            </a:r>
            <a:endParaRPr lang="zh-CN" altLang="en-US" dirty="0"/>
          </a:p>
        </p:txBody>
      </p:sp>
      <p:cxnSp>
        <p:nvCxnSpPr>
          <p:cNvPr id="8" name="直接箭头连接符 6"/>
          <p:cNvCxnSpPr>
            <a:stCxn id="6" idx="4"/>
          </p:cNvCxnSpPr>
          <p:nvPr/>
        </p:nvCxnSpPr>
        <p:spPr>
          <a:xfrm>
            <a:off x="6588224" y="1864804"/>
            <a:ext cx="1386154" cy="143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9"/>
          <p:cNvSpPr/>
          <p:nvPr/>
        </p:nvSpPr>
        <p:spPr>
          <a:xfrm>
            <a:off x="7242690" y="3304364"/>
            <a:ext cx="1649789" cy="534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x:animal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32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Open-source implementation of </a:t>
            </a:r>
            <a:r>
              <a:rPr lang="en-US" altLang="ko-KR" dirty="0" err="1" smtClean="0"/>
              <a:t>Bigtable</a:t>
            </a:r>
            <a:endParaRPr lang="en-US" altLang="ko-KR" dirty="0" smtClean="0"/>
          </a:p>
          <a:p>
            <a:r>
              <a:rPr lang="en-US" altLang="ko-KR" dirty="0" smtClean="0"/>
              <a:t>Sortable row key, arbitrary number of columns</a:t>
            </a:r>
          </a:p>
          <a:p>
            <a:r>
              <a:rPr lang="en-US" altLang="ko-KR" dirty="0" smtClean="0"/>
              <a:t>Multi-dimensional sorted map</a:t>
            </a:r>
          </a:p>
          <a:p>
            <a:pPr lvl="1"/>
            <a:r>
              <a:rPr lang="en-US" altLang="ko-KR" dirty="0" smtClean="0"/>
              <a:t>(Row Key, Family : Column, Timestamp) -&gt; Value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7" y="2870795"/>
            <a:ext cx="23336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0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overview</a:t>
            </a:r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895822"/>
            <a:ext cx="47910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1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Storage Schema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 tables to store RDF triples</a:t>
            </a:r>
          </a:p>
          <a:p>
            <a:pPr lvl="1"/>
            <a:r>
              <a:rPr lang="en-US" altLang="ko-KR" dirty="0" smtClean="0"/>
              <a:t>S_PO, P_SO, O_SP, PS_O, SO_P and PO_S</a:t>
            </a:r>
          </a:p>
          <a:p>
            <a:r>
              <a:rPr lang="en-US" altLang="ko-KR" dirty="0" smtClean="0"/>
              <a:t>Table Structure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Triple Patterns</a:t>
            </a:r>
          </a:p>
          <a:p>
            <a:pPr lvl="1"/>
            <a:r>
              <a:rPr lang="en-US" altLang="ko-KR" dirty="0" smtClean="0"/>
              <a:t>P1 and P8 can be</a:t>
            </a:r>
            <a:br>
              <a:rPr lang="en-US" altLang="ko-KR" dirty="0" smtClean="0"/>
            </a:br>
            <a:r>
              <a:rPr lang="en-US" altLang="ko-KR" dirty="0" smtClean="0"/>
              <a:t>handled by any table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56" y="2348880"/>
            <a:ext cx="27051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261" y="4509120"/>
            <a:ext cx="3581003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03648" y="2348880"/>
            <a:ext cx="216024" cy="2160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72072" y="2852936"/>
            <a:ext cx="216024" cy="2160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83768" y="2849342"/>
            <a:ext cx="216024" cy="2160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1720" y="2564904"/>
            <a:ext cx="792088" cy="288032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88040" y="4761168"/>
            <a:ext cx="1044000" cy="180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724128" y="5517232"/>
            <a:ext cx="684000" cy="180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888128" y="4941168"/>
            <a:ext cx="1044000" cy="180000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724216" y="5337232"/>
            <a:ext cx="684000" cy="180000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888128" y="5157192"/>
            <a:ext cx="1044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724216" y="5157192"/>
            <a:ext cx="684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888128" y="5337232"/>
            <a:ext cx="1152000" cy="18000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724128" y="4941168"/>
            <a:ext cx="684000" cy="18000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888040" y="5517232"/>
            <a:ext cx="1152000" cy="180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724128" y="4545144"/>
            <a:ext cx="684000" cy="180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894905" y="5733256"/>
            <a:ext cx="1152000" cy="180000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724128" y="4761168"/>
            <a:ext cx="684000" cy="180000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41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9092</TotalTime>
  <Words>1057</Words>
  <Application>Microsoft Office PowerPoint</Application>
  <PresentationFormat>화면 슬라이드 쇼(4:3)</PresentationFormat>
  <Paragraphs>271</Paragraphs>
  <Slides>18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SNU IDB Lab.</vt:lpstr>
      <vt:lpstr>Scalable RDF Store Based on HBase and MapReduce</vt:lpstr>
      <vt:lpstr>Outline</vt:lpstr>
      <vt:lpstr>RDF</vt:lpstr>
      <vt:lpstr>RDF Data Model</vt:lpstr>
      <vt:lpstr>RDF Model Example</vt:lpstr>
      <vt:lpstr>RDF Schema Example</vt:lpstr>
      <vt:lpstr>HBase</vt:lpstr>
      <vt:lpstr>MapReduce</vt:lpstr>
      <vt:lpstr>Storage Schema</vt:lpstr>
      <vt:lpstr>Advantages and Disadvantages</vt:lpstr>
      <vt:lpstr>Query Processing</vt:lpstr>
      <vt:lpstr>Process of MapReduce</vt:lpstr>
      <vt:lpstr>Process of MapReduce</vt:lpstr>
      <vt:lpstr>Evaluation</vt:lpstr>
      <vt:lpstr>Evaluation</vt:lpstr>
      <vt:lpstr>Evaluation</vt:lpstr>
      <vt:lpstr>Conclusion</vt:lpstr>
      <vt:lpstr>QnA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hsoh</cp:lastModifiedBy>
  <cp:revision>178</cp:revision>
  <cp:lastPrinted>2012-10-31T07:54:07Z</cp:lastPrinted>
  <dcterms:created xsi:type="dcterms:W3CDTF">2006-10-05T04:04:58Z</dcterms:created>
  <dcterms:modified xsi:type="dcterms:W3CDTF">2013-05-31T02:59:30Z</dcterms:modified>
</cp:coreProperties>
</file>