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04" r:id="rId24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CCFF"/>
    <a:srgbClr val="FF99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95916" autoAdjust="0"/>
  </p:normalViewPr>
  <p:slideViewPr>
    <p:cSldViewPr>
      <p:cViewPr>
        <p:scale>
          <a:sx n="100" d="100"/>
          <a:sy n="100" d="100"/>
        </p:scale>
        <p:origin x="-1944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96" y="-114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32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Modern Information Retrieval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Ricardo </a:t>
            </a:r>
            <a:r>
              <a:rPr lang="en-US" altLang="ko-KR" dirty="0" err="1" smtClean="0"/>
              <a:t>Baeza</a:t>
            </a:r>
            <a:r>
              <a:rPr lang="en-US" altLang="ko-KR" dirty="0" smtClean="0"/>
              <a:t>-Yates and </a:t>
            </a:r>
            <a:r>
              <a:rPr lang="en-US" altLang="ko-KR" dirty="0" err="1" smtClean="0"/>
              <a:t>Berthier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Ribeiro-Neto</a:t>
            </a:r>
            <a:endParaRPr lang="en-US" altLang="ko-KR" dirty="0" smtClean="0"/>
          </a:p>
          <a:p>
            <a:r>
              <a:rPr lang="en-US" altLang="ko-KR" dirty="0" smtClean="0"/>
              <a:t>Chapter 5. Query Operations</a:t>
            </a:r>
          </a:p>
          <a:p>
            <a:pPr algn="r"/>
            <a:r>
              <a:rPr lang="en-US" altLang="ko-KR" dirty="0" smtClean="0"/>
              <a:t>July 5, 2010</a:t>
            </a:r>
          </a:p>
          <a:p>
            <a:pPr algn="r"/>
            <a:r>
              <a:rPr lang="en-US" altLang="ko-KR" dirty="0" err="1" smtClean="0"/>
              <a:t>Kangpyo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  <p:pic>
        <p:nvPicPr>
          <p:cNvPr id="4" name="그림 3" descr="MIR_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16632"/>
            <a:ext cx="1270026" cy="1733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Contents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Introduction</a:t>
            </a:r>
          </a:p>
          <a:p>
            <a:r>
              <a:rPr lang="en-US" altLang="ko-KR" smtClean="0">
                <a:ea typeface="굴림" charset="-127"/>
              </a:rPr>
              <a:t>User Relevance Feedback</a:t>
            </a:r>
          </a:p>
          <a:p>
            <a:r>
              <a:rPr lang="en-US" altLang="ko-KR" smtClean="0">
                <a:solidFill>
                  <a:srgbClr val="C00000"/>
                </a:solidFill>
                <a:ea typeface="굴림" charset="-127"/>
              </a:rPr>
              <a:t>Automatic Local Analysis</a:t>
            </a:r>
          </a:p>
          <a:p>
            <a:r>
              <a:rPr lang="en-US" altLang="ko-KR" smtClean="0">
                <a:ea typeface="굴림" charset="-127"/>
              </a:rPr>
              <a:t>Automatic Global Analysis</a:t>
            </a:r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0F7833-4E40-40AD-911D-767806C66DCE}" type="slidenum">
              <a:rPr lang="ko-KR" altLang="en-US" smtClean="0">
                <a:ea typeface="굴림" charset="-127"/>
              </a:rPr>
              <a:pPr/>
              <a:t>10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Automatic Local Analysis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90538" y="1600200"/>
            <a:ext cx="8178800" cy="4457700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Finding matrix for clustering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E1ECBA-537B-4F7D-ADFB-B83EA1CEB7D4}" type="slidenum">
              <a:rPr lang="ko-KR" altLang="en-US" smtClean="0">
                <a:ea typeface="굴림" charset="-127"/>
              </a:rPr>
              <a:pPr/>
              <a:t>11</a:t>
            </a:fld>
            <a:endParaRPr lang="en-US" altLang="ko-KR" smtClean="0">
              <a:ea typeface="굴림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68575" y="3005138"/>
          <a:ext cx="3668713" cy="3048000"/>
        </p:xfrm>
        <a:graphic>
          <a:graphicData uri="http://schemas.openxmlformats.org/drawingml/2006/table">
            <a:tbl>
              <a:tblPr/>
              <a:tblGrid>
                <a:gridCol w="733425"/>
                <a:gridCol w="735013"/>
                <a:gridCol w="733425"/>
                <a:gridCol w="733425"/>
                <a:gridCol w="73342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S</a:t>
                      </a:r>
                      <a:r>
                        <a:rPr kumimoji="0" lang="en-US" altLang="ko-K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S</a:t>
                      </a:r>
                      <a:r>
                        <a:rPr kumimoji="0" lang="en-US" altLang="ko-K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S</a:t>
                      </a:r>
                      <a:r>
                        <a:rPr kumimoji="0" lang="en-US" altLang="ko-K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S</a:t>
                      </a:r>
                      <a:r>
                        <a:rPr kumimoji="0" lang="en-US" altLang="ko-K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S</a:t>
                      </a:r>
                      <a:r>
                        <a:rPr kumimoji="0" lang="en-US" altLang="ko-K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-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12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S</a:t>
                      </a:r>
                      <a:r>
                        <a:rPr kumimoji="0" lang="en-US" altLang="ko-K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12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-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S</a:t>
                      </a:r>
                      <a:r>
                        <a:rPr kumimoji="0" lang="en-US" altLang="ko-K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-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S</a:t>
                      </a:r>
                      <a:r>
                        <a:rPr kumimoji="0" lang="en-US" altLang="ko-K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-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7" name="TextBox 5"/>
          <p:cNvSpPr txBox="1">
            <a:spLocks noChangeArrowheads="1"/>
          </p:cNvSpPr>
          <p:nvPr/>
        </p:nvSpPr>
        <p:spPr bwMode="auto">
          <a:xfrm>
            <a:off x="4157663" y="2384425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S</a:t>
            </a:r>
            <a:r>
              <a:rPr lang="en-US" altLang="ko-KR" baseline="-25000">
                <a:ea typeface="굴림" charset="-127"/>
              </a:rPr>
              <a:t>v</a:t>
            </a:r>
            <a:endParaRPr lang="ko-KR" altLang="en-US" baseline="-25000">
              <a:ea typeface="굴림" charset="-127"/>
            </a:endParaRPr>
          </a:p>
        </p:txBody>
      </p:sp>
      <p:sp>
        <p:nvSpPr>
          <p:cNvPr id="16428" name="TextBox 6"/>
          <p:cNvSpPr txBox="1">
            <a:spLocks noChangeArrowheads="1"/>
          </p:cNvSpPr>
          <p:nvPr/>
        </p:nvSpPr>
        <p:spPr bwMode="auto">
          <a:xfrm>
            <a:off x="1893888" y="4321175"/>
            <a:ext cx="468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S</a:t>
            </a:r>
            <a:r>
              <a:rPr lang="en-US" altLang="ko-KR" baseline="-25000">
                <a:ea typeface="굴림" charset="-127"/>
              </a:rPr>
              <a:t>u</a:t>
            </a:r>
            <a:endParaRPr lang="ko-KR" altLang="en-US" baseline="-25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Association Cluster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307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1CA5F3-1BC2-4BA1-B8D4-A0DABD3311FB}" type="slidenum">
              <a:rPr lang="ko-KR" altLang="en-US" smtClean="0">
                <a:ea typeface="굴림" charset="-127"/>
              </a:rPr>
              <a:pPr/>
              <a:t>12</a:t>
            </a:fld>
            <a:endParaRPr lang="en-US" altLang="ko-KR" smtClean="0">
              <a:ea typeface="굴림" charset="-127"/>
            </a:endParaRPr>
          </a:p>
        </p:txBody>
      </p:sp>
      <p:graphicFrame>
        <p:nvGraphicFramePr>
          <p:cNvPr id="3074" name="내용 개체 틀 4"/>
          <p:cNvGraphicFramePr>
            <a:graphicFrameLocks noChangeAspect="1"/>
          </p:cNvGraphicFramePr>
          <p:nvPr>
            <p:ph idx="1"/>
          </p:nvPr>
        </p:nvGraphicFramePr>
        <p:xfrm>
          <a:off x="2262188" y="1639888"/>
          <a:ext cx="4414837" cy="1350962"/>
        </p:xfrm>
        <a:graphic>
          <a:graphicData uri="http://schemas.openxmlformats.org/presentationml/2006/ole">
            <p:oleObj spid="_x0000_s195586" name="Equation" r:id="rId3" imgW="1244520" imgH="380880" progId="Equation.3">
              <p:embed/>
            </p:oleObj>
          </a:graphicData>
        </a:graphic>
      </p:graphicFrame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764604" y="3538538"/>
            <a:ext cx="762382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400" dirty="0">
                <a:ea typeface="굴림" charset="-127"/>
              </a:rPr>
              <a:t>Association cluster is based on the co-occurrence of </a:t>
            </a:r>
          </a:p>
          <a:p>
            <a:pPr algn="l"/>
            <a:r>
              <a:rPr lang="en-US" altLang="ko-KR" sz="2400" dirty="0">
                <a:ea typeface="굴림" charset="-127"/>
              </a:rPr>
              <a:t>terms inside documents</a:t>
            </a:r>
          </a:p>
          <a:p>
            <a:pPr algn="l"/>
            <a:endParaRPr lang="en-US" altLang="ko-KR" sz="2400" dirty="0">
              <a:ea typeface="굴림" charset="-127"/>
            </a:endParaRPr>
          </a:p>
          <a:p>
            <a:pPr algn="l"/>
            <a:r>
              <a:rPr lang="en-US" altLang="ko-KR" sz="2400" dirty="0">
                <a:ea typeface="굴림" charset="-127"/>
              </a:rPr>
              <a:t>D</a:t>
            </a:r>
            <a:r>
              <a:rPr lang="en-US" altLang="ko-KR" sz="2400" baseline="-25000" dirty="0">
                <a:ea typeface="굴림" charset="-127"/>
              </a:rPr>
              <a:t>l</a:t>
            </a:r>
            <a:r>
              <a:rPr lang="en-US" altLang="ko-KR" sz="2400" dirty="0">
                <a:ea typeface="굴림" charset="-127"/>
              </a:rPr>
              <a:t>: the set of documents retrieved </a:t>
            </a:r>
          </a:p>
          <a:p>
            <a:pPr algn="l"/>
            <a:r>
              <a:rPr lang="en-US" altLang="ko-KR" sz="2400" dirty="0" err="1">
                <a:ea typeface="굴림" charset="-127"/>
              </a:rPr>
              <a:t>f</a:t>
            </a:r>
            <a:r>
              <a:rPr lang="en-US" altLang="ko-KR" sz="2400" baseline="-25000" dirty="0" err="1">
                <a:ea typeface="굴림" charset="-127"/>
              </a:rPr>
              <a:t>s</a:t>
            </a:r>
            <a:r>
              <a:rPr lang="en-US" altLang="ko-KR" sz="2400" baseline="-30000" dirty="0" err="1">
                <a:ea typeface="굴림" charset="-127"/>
              </a:rPr>
              <a:t>i</a:t>
            </a:r>
            <a:r>
              <a:rPr lang="en-US" altLang="ko-KR" sz="2400" baseline="-25000" dirty="0">
                <a:ea typeface="굴림" charset="-127"/>
              </a:rPr>
              <a:t>, j</a:t>
            </a:r>
            <a:r>
              <a:rPr lang="en-US" altLang="ko-KR" sz="2400" dirty="0">
                <a:ea typeface="굴림" charset="-127"/>
              </a:rPr>
              <a:t>: the frequency of a term </a:t>
            </a:r>
            <a:r>
              <a:rPr lang="en-US" altLang="ko-KR" sz="2400" dirty="0" err="1">
                <a:ea typeface="굴림" charset="-127"/>
              </a:rPr>
              <a:t>s</a:t>
            </a:r>
            <a:r>
              <a:rPr lang="en-US" altLang="ko-KR" sz="2400" baseline="-25000" dirty="0" err="1">
                <a:ea typeface="굴림" charset="-127"/>
              </a:rPr>
              <a:t>i</a:t>
            </a:r>
            <a:r>
              <a:rPr lang="en-US" altLang="ko-KR" sz="2400" dirty="0">
                <a:ea typeface="굴림" charset="-127"/>
              </a:rPr>
              <a:t> in a document </a:t>
            </a:r>
            <a:r>
              <a:rPr lang="en-US" altLang="ko-KR" sz="2400" dirty="0" err="1">
                <a:ea typeface="굴림" charset="-127"/>
              </a:rPr>
              <a:t>d</a:t>
            </a:r>
            <a:r>
              <a:rPr lang="en-US" altLang="ko-KR" sz="2400" baseline="-25000" dirty="0" err="1">
                <a:ea typeface="굴림" charset="-127"/>
              </a:rPr>
              <a:t>j</a:t>
            </a:r>
            <a:endParaRPr lang="ko-KR" altLang="en-US" sz="2400" baseline="-25000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Metric Cluster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000657-0194-4128-83B1-1EC8623DC1AD}" type="slidenum">
              <a:rPr lang="ko-KR" altLang="en-US" smtClean="0">
                <a:ea typeface="굴림" charset="-127"/>
              </a:rPr>
              <a:pPr/>
              <a:t>13</a:t>
            </a:fld>
            <a:endParaRPr lang="en-US" altLang="ko-KR" smtClean="0">
              <a:ea typeface="굴림" charset="-127"/>
            </a:endParaRP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1528763" y="1566863"/>
          <a:ext cx="4799012" cy="1339850"/>
        </p:xfrm>
        <a:graphic>
          <a:graphicData uri="http://schemas.openxmlformats.org/presentationml/2006/ole">
            <p:oleObj spid="_x0000_s196610" name="Equation" r:id="rId3" imgW="1638000" imgH="457200" progId="Equation.3">
              <p:embed/>
            </p:oleObj>
          </a:graphicData>
        </a:graphic>
      </p:graphicFrame>
      <p:sp>
        <p:nvSpPr>
          <p:cNvPr id="4101" name="TextBox 11"/>
          <p:cNvSpPr txBox="1">
            <a:spLocks noChangeArrowheads="1"/>
          </p:cNvSpPr>
          <p:nvPr/>
        </p:nvSpPr>
        <p:spPr bwMode="auto">
          <a:xfrm>
            <a:off x="251520" y="3614738"/>
            <a:ext cx="8601075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400" dirty="0">
                <a:latin typeface="Corbel" pitchFamily="34" charset="0"/>
                <a:ea typeface="굴림" charset="-127"/>
              </a:rPr>
              <a:t>V(s): a non-empty subset of words, s is a stem</a:t>
            </a:r>
          </a:p>
          <a:p>
            <a:pPr algn="l"/>
            <a:r>
              <a:rPr lang="en-US" altLang="ko-KR" sz="2400" dirty="0">
                <a:latin typeface="Corbel" pitchFamily="34" charset="0"/>
                <a:ea typeface="굴림" charset="-127"/>
              </a:rPr>
              <a:t>	ex) V(s) = {polish, polishing, polished} then, s = polish</a:t>
            </a:r>
          </a:p>
          <a:p>
            <a:pPr algn="l"/>
            <a:endParaRPr lang="en-US" altLang="ko-KR" sz="2400" dirty="0">
              <a:latin typeface="Corbel" pitchFamily="34" charset="0"/>
              <a:ea typeface="굴림" charset="-127"/>
            </a:endParaRPr>
          </a:p>
          <a:p>
            <a:pPr algn="l"/>
            <a:r>
              <a:rPr lang="en-US" altLang="ko-KR" sz="2400" dirty="0">
                <a:latin typeface="Corbel" pitchFamily="34" charset="0"/>
                <a:ea typeface="굴림" charset="-127"/>
              </a:rPr>
              <a:t>r(</a:t>
            </a:r>
            <a:r>
              <a:rPr lang="en-US" altLang="ko-KR" sz="2400" dirty="0" err="1">
                <a:latin typeface="Corbel" pitchFamily="34" charset="0"/>
                <a:ea typeface="굴림" charset="-127"/>
              </a:rPr>
              <a:t>k</a:t>
            </a:r>
            <a:r>
              <a:rPr lang="en-US" altLang="ko-KR" sz="2400" baseline="-25000" dirty="0" err="1">
                <a:latin typeface="Corbel" pitchFamily="34" charset="0"/>
                <a:ea typeface="굴림" charset="-127"/>
              </a:rPr>
              <a:t>i</a:t>
            </a:r>
            <a:r>
              <a:rPr lang="en-US" altLang="ko-KR" sz="2400" dirty="0">
                <a:latin typeface="Corbel" pitchFamily="34" charset="0"/>
                <a:ea typeface="굴림" charset="-127"/>
              </a:rPr>
              <a:t>, </a:t>
            </a:r>
            <a:r>
              <a:rPr lang="en-US" altLang="ko-KR" sz="2400" dirty="0" err="1">
                <a:latin typeface="Corbel" pitchFamily="34" charset="0"/>
                <a:ea typeface="굴림" charset="-127"/>
              </a:rPr>
              <a:t>k</a:t>
            </a:r>
            <a:r>
              <a:rPr lang="en-US" altLang="ko-KR" sz="2400" baseline="-25000" dirty="0" err="1">
                <a:latin typeface="Corbel" pitchFamily="34" charset="0"/>
                <a:ea typeface="굴림" charset="-127"/>
              </a:rPr>
              <a:t>j</a:t>
            </a:r>
            <a:r>
              <a:rPr lang="en-US" altLang="ko-KR" sz="2400" dirty="0">
                <a:latin typeface="Corbel" pitchFamily="34" charset="0"/>
                <a:ea typeface="굴림" charset="-127"/>
              </a:rPr>
              <a:t>): the number of words between </a:t>
            </a:r>
            <a:r>
              <a:rPr lang="en-US" altLang="ko-KR" sz="2400" dirty="0" err="1">
                <a:latin typeface="Corbel" pitchFamily="34" charset="0"/>
                <a:ea typeface="굴림" charset="-127"/>
              </a:rPr>
              <a:t>k</a:t>
            </a:r>
            <a:r>
              <a:rPr lang="en-US" altLang="ko-KR" sz="2400" baseline="-25000" dirty="0" err="1">
                <a:latin typeface="Corbel" pitchFamily="34" charset="0"/>
                <a:ea typeface="굴림" charset="-127"/>
              </a:rPr>
              <a:t>i</a:t>
            </a:r>
            <a:r>
              <a:rPr lang="en-US" altLang="ko-KR" sz="2400" dirty="0">
                <a:latin typeface="Corbel" pitchFamily="34" charset="0"/>
                <a:ea typeface="굴림" charset="-127"/>
              </a:rPr>
              <a:t> and </a:t>
            </a:r>
            <a:r>
              <a:rPr lang="en-US" altLang="ko-KR" sz="2400" dirty="0" err="1">
                <a:latin typeface="Corbel" pitchFamily="34" charset="0"/>
                <a:ea typeface="굴림" charset="-127"/>
              </a:rPr>
              <a:t>k</a:t>
            </a:r>
            <a:r>
              <a:rPr lang="en-US" altLang="ko-KR" sz="2400" baseline="-25000" dirty="0" err="1">
                <a:latin typeface="Corbel" pitchFamily="34" charset="0"/>
                <a:ea typeface="굴림" charset="-127"/>
              </a:rPr>
              <a:t>j</a:t>
            </a:r>
            <a:r>
              <a:rPr lang="en-US" altLang="ko-KR" sz="2400" dirty="0">
                <a:latin typeface="Corbel" pitchFamily="34" charset="0"/>
                <a:ea typeface="굴림" charset="-127"/>
              </a:rPr>
              <a:t> in a same document</a:t>
            </a:r>
          </a:p>
          <a:p>
            <a:pPr algn="l"/>
            <a:r>
              <a:rPr lang="en-US" altLang="ko-KR" sz="2400" dirty="0">
                <a:latin typeface="Corbel" pitchFamily="34" charset="0"/>
                <a:ea typeface="굴림" charset="-127"/>
              </a:rPr>
              <a:t>if </a:t>
            </a:r>
            <a:r>
              <a:rPr lang="en-US" altLang="ko-KR" sz="2400" dirty="0" err="1">
                <a:latin typeface="Corbel" pitchFamily="34" charset="0"/>
                <a:ea typeface="굴림" charset="-127"/>
              </a:rPr>
              <a:t>k</a:t>
            </a:r>
            <a:r>
              <a:rPr lang="en-US" altLang="ko-KR" sz="2400" baseline="-25000" dirty="0" err="1">
                <a:latin typeface="Corbel" pitchFamily="34" charset="0"/>
                <a:ea typeface="굴림" charset="-127"/>
              </a:rPr>
              <a:t>i</a:t>
            </a:r>
            <a:r>
              <a:rPr lang="en-US" altLang="ko-KR" sz="2400" dirty="0">
                <a:latin typeface="Corbel" pitchFamily="34" charset="0"/>
                <a:ea typeface="굴림" charset="-127"/>
              </a:rPr>
              <a:t> and </a:t>
            </a:r>
            <a:r>
              <a:rPr lang="en-US" altLang="ko-KR" sz="2400" dirty="0" err="1">
                <a:latin typeface="Corbel" pitchFamily="34" charset="0"/>
                <a:ea typeface="굴림" charset="-127"/>
              </a:rPr>
              <a:t>k</a:t>
            </a:r>
            <a:r>
              <a:rPr lang="en-US" altLang="ko-KR" sz="2400" baseline="-25000" dirty="0" err="1">
                <a:latin typeface="Corbel" pitchFamily="34" charset="0"/>
                <a:ea typeface="굴림" charset="-127"/>
              </a:rPr>
              <a:t>j</a:t>
            </a:r>
            <a:r>
              <a:rPr lang="en-US" altLang="ko-KR" sz="2400" dirty="0">
                <a:latin typeface="Corbel" pitchFamily="34" charset="0"/>
                <a:ea typeface="굴림" charset="-127"/>
              </a:rPr>
              <a:t> are not in a same document, r(</a:t>
            </a:r>
            <a:r>
              <a:rPr lang="en-US" altLang="ko-KR" sz="2400" dirty="0" err="1">
                <a:latin typeface="Corbel" pitchFamily="34" charset="0"/>
                <a:ea typeface="굴림" charset="-127"/>
              </a:rPr>
              <a:t>k</a:t>
            </a:r>
            <a:r>
              <a:rPr lang="en-US" altLang="ko-KR" sz="2400" baseline="-25000" dirty="0" err="1">
                <a:latin typeface="Corbel" pitchFamily="34" charset="0"/>
                <a:ea typeface="굴림" charset="-127"/>
              </a:rPr>
              <a:t>i</a:t>
            </a:r>
            <a:r>
              <a:rPr lang="en-US" altLang="ko-KR" sz="2400" dirty="0">
                <a:latin typeface="Corbel" pitchFamily="34" charset="0"/>
                <a:ea typeface="굴림" charset="-127"/>
              </a:rPr>
              <a:t>, </a:t>
            </a:r>
            <a:r>
              <a:rPr lang="en-US" altLang="ko-KR" sz="2400" dirty="0" err="1">
                <a:latin typeface="Corbel" pitchFamily="34" charset="0"/>
                <a:ea typeface="굴림" charset="-127"/>
              </a:rPr>
              <a:t>k</a:t>
            </a:r>
            <a:r>
              <a:rPr lang="en-US" altLang="ko-KR" sz="2400" baseline="-25000" dirty="0" err="1">
                <a:latin typeface="Corbel" pitchFamily="34" charset="0"/>
                <a:ea typeface="굴림" charset="-127"/>
              </a:rPr>
              <a:t>j</a:t>
            </a:r>
            <a:r>
              <a:rPr lang="en-US" altLang="ko-KR" sz="2400" dirty="0">
                <a:latin typeface="Corbel" pitchFamily="34" charset="0"/>
                <a:ea typeface="굴림" charset="-127"/>
              </a:rPr>
              <a:t>) = </a:t>
            </a:r>
            <a:r>
              <a:rPr lang="en-US" altLang="ko-KR" sz="2400" dirty="0">
                <a:latin typeface="Corbel" pitchFamily="34" charset="0"/>
                <a:ea typeface="굴림" charset="-127"/>
                <a:sym typeface="Symbol" pitchFamily="18" charset="2"/>
              </a:rPr>
              <a:t></a:t>
            </a:r>
            <a:endParaRPr lang="ko-KR" altLang="en-US" sz="2400" dirty="0">
              <a:latin typeface="Corbel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Scalar Cluster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512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56090F-12D8-4567-B472-6CAA69E221CB}" type="slidenum">
              <a:rPr lang="ko-KR" altLang="en-US" smtClean="0">
                <a:ea typeface="굴림" charset="-127"/>
              </a:rPr>
              <a:pPr/>
              <a:t>14</a:t>
            </a:fld>
            <a:endParaRPr lang="en-US" altLang="ko-KR" smtClean="0">
              <a:ea typeface="굴림" charset="-127"/>
            </a:endParaRPr>
          </a:p>
        </p:txBody>
      </p:sp>
      <p:graphicFrame>
        <p:nvGraphicFramePr>
          <p:cNvPr id="5122" name="내용 개체 틀 8"/>
          <p:cNvGraphicFramePr>
            <a:graphicFrameLocks noChangeAspect="1"/>
          </p:cNvGraphicFramePr>
          <p:nvPr>
            <p:ph idx="1"/>
          </p:nvPr>
        </p:nvGraphicFramePr>
        <p:xfrm>
          <a:off x="595313" y="1860550"/>
          <a:ext cx="3138487" cy="590550"/>
        </p:xfrm>
        <a:graphic>
          <a:graphicData uri="http://schemas.openxmlformats.org/presentationml/2006/ole">
            <p:oleObj spid="_x0000_s197634" name="Equation" r:id="rId3" imgW="1282680" imgH="241200" progId="Equation.3">
              <p:embed/>
            </p:oleObj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302125" y="1827213"/>
          <a:ext cx="2959100" cy="568325"/>
        </p:xfrm>
        <a:graphic>
          <a:graphicData uri="http://schemas.openxmlformats.org/presentationml/2006/ole">
            <p:oleObj spid="_x0000_s197635" name="Equation" r:id="rId4" imgW="1257120" imgH="241200" progId="Equation.3">
              <p:embed/>
            </p:oleObj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2547938" y="3194050"/>
          <a:ext cx="2917825" cy="1255713"/>
        </p:xfrm>
        <a:graphic>
          <a:graphicData uri="http://schemas.openxmlformats.org/presentationml/2006/ole">
            <p:oleObj spid="_x0000_s197636" name="Equation" r:id="rId5" imgW="10029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Contents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Introduction</a:t>
            </a:r>
          </a:p>
          <a:p>
            <a:r>
              <a:rPr lang="en-US" altLang="ko-KR" smtClean="0">
                <a:ea typeface="굴림" charset="-127"/>
              </a:rPr>
              <a:t>User Relevance Feedback</a:t>
            </a:r>
          </a:p>
          <a:p>
            <a:r>
              <a:rPr lang="en-US" altLang="ko-KR" smtClean="0">
                <a:ea typeface="굴림" charset="-127"/>
              </a:rPr>
              <a:t>Automatic Local Analysis</a:t>
            </a:r>
          </a:p>
          <a:p>
            <a:r>
              <a:rPr lang="en-US" altLang="ko-KR" smtClean="0">
                <a:solidFill>
                  <a:srgbClr val="C00000"/>
                </a:solidFill>
                <a:ea typeface="굴림" charset="-127"/>
              </a:rPr>
              <a:t>Automatic Global Analysis</a:t>
            </a:r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62093F-5461-4CBB-8849-CA793FF952B2}" type="slidenum">
              <a:rPr lang="ko-KR" altLang="en-US" smtClean="0">
                <a:ea typeface="굴림" charset="-127"/>
              </a:rPr>
              <a:pPr/>
              <a:t>15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Automatic Global Analysis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smtClean="0">
                <a:ea typeface="굴림" charset="-127"/>
              </a:rPr>
              <a:t>Expanding the query using information from the whole set of documents</a:t>
            </a:r>
          </a:p>
          <a:p>
            <a:endParaRPr lang="en-US" altLang="ko-KR" smtClean="0">
              <a:ea typeface="굴림" charset="-127"/>
            </a:endParaRPr>
          </a:p>
          <a:p>
            <a:r>
              <a:rPr lang="en-US" altLang="ko-KR" smtClean="0">
                <a:ea typeface="굴림" charset="-127"/>
              </a:rPr>
              <a:t>Query Expansion based on a similarity thesaurus</a:t>
            </a:r>
          </a:p>
          <a:p>
            <a:r>
              <a:rPr lang="en-US" altLang="ko-KR" smtClean="0">
                <a:ea typeface="굴림" charset="-127"/>
              </a:rPr>
              <a:t>Query Expansion based on a statistical thesaurus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6203D7-2FCA-4E54-9F69-58E7D2B7798B}" type="slidenum">
              <a:rPr lang="ko-KR" altLang="en-US" smtClean="0">
                <a:ea typeface="굴림" charset="-127"/>
              </a:rPr>
              <a:pPr/>
              <a:t>16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>
                <a:ea typeface="굴림" charset="-127"/>
              </a:rPr>
              <a:t>Query Expansion based on a Similarity Thesaurus </a:t>
            </a:r>
            <a:r>
              <a:rPr lang="en-US" altLang="ko-KR" sz="2800" smtClean="0">
                <a:ea typeface="굴림" charset="-127"/>
              </a:rPr>
              <a:t>(1/3)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77491B-03AB-40EA-811D-891987290111}" type="slidenum">
              <a:rPr lang="ko-KR" altLang="en-US" smtClean="0">
                <a:ea typeface="굴림" charset="-127"/>
              </a:rPr>
              <a:pPr/>
              <a:t>17</a:t>
            </a:fld>
            <a:endParaRPr lang="en-US" altLang="ko-KR" smtClean="0">
              <a:ea typeface="굴림" charset="-127"/>
            </a:endParaRP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447" y="3167063"/>
            <a:ext cx="49498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3210" y="2046288"/>
            <a:ext cx="302895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3059832" y="5638800"/>
            <a:ext cx="2941703" cy="523220"/>
          </a:xfrm>
          <a:prstGeom prst="rect">
            <a:avLst/>
          </a:prstGeom>
          <a:noFill/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Corbel" pitchFamily="34" charset="0"/>
                <a:ea typeface="굴림" charset="-127"/>
              </a:rPr>
              <a:t>from</a:t>
            </a:r>
            <a:r>
              <a:rPr lang="ko-KR" altLang="en-US" sz="2800" dirty="0">
                <a:latin typeface="Corbel" pitchFamily="34" charset="0"/>
                <a:ea typeface="굴림" charset="-127"/>
              </a:rPr>
              <a:t> </a:t>
            </a:r>
            <a:r>
              <a:rPr lang="en-US" altLang="ko-KR" sz="2800" dirty="0">
                <a:latin typeface="Corbel" pitchFamily="34" charset="0"/>
                <a:ea typeface="굴림" charset="-127"/>
              </a:rPr>
              <a:t>Vector Model</a:t>
            </a:r>
            <a:endParaRPr lang="ko-KR" altLang="en-US" sz="2800" dirty="0">
              <a:latin typeface="Corbel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>
                <a:ea typeface="굴림" charset="-127"/>
              </a:rPr>
              <a:t>Query Expansion based on a Similarity Thesaurus </a:t>
            </a:r>
            <a:r>
              <a:rPr lang="en-US" altLang="ko-KR" sz="2800" smtClean="0">
                <a:ea typeface="굴림" charset="-127"/>
              </a:rPr>
              <a:t>(2/3)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2DBEC1-BB81-48F7-8194-13F624AB226E}" type="slidenum">
              <a:rPr lang="ko-KR" altLang="en-US" smtClean="0">
                <a:ea typeface="굴림" charset="-127"/>
              </a:rPr>
              <a:pPr/>
              <a:t>18</a:t>
            </a:fld>
            <a:endParaRPr lang="en-US" altLang="ko-KR" smtClean="0">
              <a:ea typeface="굴림" charset="-127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75" y="1774825"/>
            <a:ext cx="41116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000" y="2765425"/>
            <a:ext cx="51863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8"/>
          <p:cNvSpPr txBox="1">
            <a:spLocks noChangeArrowheads="1"/>
          </p:cNvSpPr>
          <p:nvPr/>
        </p:nvSpPr>
        <p:spPr bwMode="auto">
          <a:xfrm>
            <a:off x="971600" y="4168775"/>
            <a:ext cx="7200800" cy="193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400" dirty="0">
                <a:latin typeface="Corbel" pitchFamily="34" charset="0"/>
                <a:ea typeface="굴림" charset="-127"/>
              </a:rPr>
              <a:t>[Example]        A B C D</a:t>
            </a:r>
          </a:p>
          <a:p>
            <a:pPr algn="l"/>
            <a:r>
              <a:rPr lang="en-US" altLang="ko-KR" sz="2400" dirty="0">
                <a:latin typeface="Corbel" pitchFamily="34" charset="0"/>
                <a:ea typeface="굴림" charset="-127"/>
              </a:rPr>
              <a:t>                q = (1, 0, 0, 2)</a:t>
            </a:r>
          </a:p>
          <a:p>
            <a:pPr algn="l"/>
            <a:endParaRPr lang="en-US" altLang="ko-KR" sz="2400" dirty="0">
              <a:latin typeface="Corbel" pitchFamily="34" charset="0"/>
              <a:ea typeface="굴림" charset="-127"/>
            </a:endParaRPr>
          </a:p>
          <a:p>
            <a:pPr algn="l"/>
            <a:r>
              <a:rPr lang="en-US" altLang="ko-KR" sz="2400" dirty="0" err="1">
                <a:latin typeface="Corbel" pitchFamily="34" charset="0"/>
                <a:ea typeface="굴림" charset="-127"/>
              </a:rPr>
              <a:t>sim</a:t>
            </a:r>
            <a:r>
              <a:rPr lang="en-US" altLang="ko-KR" sz="2400" dirty="0">
                <a:latin typeface="Corbel" pitchFamily="34" charset="0"/>
                <a:ea typeface="굴림" charset="-127"/>
              </a:rPr>
              <a:t>(q,  A) = 1×c(A,A) + 0×c(B,A) + 0×c(C,A) + 2×c(D,A)</a:t>
            </a:r>
          </a:p>
          <a:p>
            <a:pPr algn="l"/>
            <a:r>
              <a:rPr lang="en-US" altLang="ko-KR" sz="2400" dirty="0">
                <a:latin typeface="Corbel" pitchFamily="34" charset="0"/>
                <a:ea typeface="굴림" charset="-127"/>
              </a:rPr>
              <a:t>	    = c(A,A) + 2c(D,A)</a:t>
            </a:r>
            <a:endParaRPr lang="ko-KR" altLang="en-US" sz="2400" dirty="0">
              <a:latin typeface="Corbel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>
                <a:ea typeface="굴림" charset="-127"/>
              </a:rPr>
              <a:t>Query Expansion based on a Similarity Thesaurus </a:t>
            </a:r>
            <a:r>
              <a:rPr lang="en-US" altLang="ko-KR" sz="2800" smtClean="0">
                <a:ea typeface="굴림" charset="-127"/>
              </a:rPr>
              <a:t>(3/3)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202113" cy="4457700"/>
          </a:xfrm>
        </p:spPr>
        <p:txBody>
          <a:bodyPr/>
          <a:lstStyle/>
          <a:p>
            <a:pPr>
              <a:spcBef>
                <a:spcPts val="438"/>
              </a:spcBef>
              <a:buFont typeface="Wingdings" pitchFamily="2" charset="2"/>
              <a:buNone/>
            </a:pPr>
            <a:r>
              <a:rPr lang="en-GB" altLang="ko-KR" sz="2000" smtClean="0">
                <a:ea typeface="굴림" charset="-127"/>
              </a:rPr>
              <a:t>Doc1 = D, D, A, B, C, A, B, C</a:t>
            </a:r>
          </a:p>
          <a:p>
            <a:pPr>
              <a:spcBef>
                <a:spcPts val="438"/>
              </a:spcBef>
              <a:buFont typeface="Wingdings" pitchFamily="2" charset="2"/>
              <a:buNone/>
            </a:pPr>
            <a:r>
              <a:rPr lang="en-GB" altLang="ko-KR" sz="2000" smtClean="0">
                <a:ea typeface="굴림" charset="-127"/>
              </a:rPr>
              <a:t>Doc2 = E, C, E, A, A, D</a:t>
            </a:r>
          </a:p>
          <a:p>
            <a:pPr>
              <a:spcBef>
                <a:spcPts val="438"/>
              </a:spcBef>
              <a:buFont typeface="Wingdings" pitchFamily="2" charset="2"/>
              <a:buNone/>
            </a:pPr>
            <a:r>
              <a:rPr lang="en-GB" altLang="ko-KR" sz="2000" smtClean="0">
                <a:ea typeface="굴림" charset="-127"/>
              </a:rPr>
              <a:t>Doc3 = D, C, B, B, D, A, B, C, A</a:t>
            </a:r>
          </a:p>
          <a:p>
            <a:pPr>
              <a:spcBef>
                <a:spcPts val="438"/>
              </a:spcBef>
              <a:buFont typeface="Wingdings" pitchFamily="2" charset="2"/>
              <a:buNone/>
            </a:pPr>
            <a:r>
              <a:rPr lang="en-GB" altLang="ko-KR" sz="2000" smtClean="0">
                <a:ea typeface="굴림" charset="-127"/>
              </a:rPr>
              <a:t>Doc4 = A</a:t>
            </a:r>
          </a:p>
          <a:p>
            <a:pPr>
              <a:spcBef>
                <a:spcPts val="438"/>
              </a:spcBef>
              <a:buFont typeface="Wingdings" pitchFamily="2" charset="2"/>
              <a:buNone/>
            </a:pPr>
            <a:endParaRPr lang="en-GB" altLang="ko-KR" sz="2000" smtClean="0">
              <a:ea typeface="굴림" charset="-127"/>
            </a:endParaRPr>
          </a:p>
          <a:p>
            <a:pPr>
              <a:spcBef>
                <a:spcPts val="438"/>
              </a:spcBef>
              <a:buFont typeface="Wingdings" pitchFamily="2" charset="2"/>
              <a:buNone/>
            </a:pPr>
            <a:r>
              <a:rPr lang="en-GB" altLang="ko-KR" sz="2000" smtClean="0">
                <a:ea typeface="굴림" charset="-127"/>
              </a:rPr>
              <a:t>c(A, A) =  10.991</a:t>
            </a:r>
          </a:p>
          <a:p>
            <a:pPr>
              <a:spcBef>
                <a:spcPts val="438"/>
              </a:spcBef>
              <a:buFont typeface="Wingdings" pitchFamily="2" charset="2"/>
              <a:buNone/>
            </a:pPr>
            <a:r>
              <a:rPr lang="en-GB" altLang="ko-KR" sz="2000" smtClean="0">
                <a:ea typeface="굴림" charset="-127"/>
              </a:rPr>
              <a:t>c(A, C) =  10.781</a:t>
            </a:r>
          </a:p>
          <a:p>
            <a:pPr>
              <a:spcBef>
                <a:spcPts val="438"/>
              </a:spcBef>
              <a:buFont typeface="Wingdings" pitchFamily="2" charset="2"/>
              <a:buNone/>
            </a:pPr>
            <a:r>
              <a:rPr lang="en-GB" altLang="ko-KR" sz="2000" smtClean="0">
                <a:ea typeface="굴림" charset="-127"/>
              </a:rPr>
              <a:t>c(A, D) =  10.781</a:t>
            </a:r>
          </a:p>
          <a:p>
            <a:pPr>
              <a:spcBef>
                <a:spcPts val="438"/>
              </a:spcBef>
              <a:buFont typeface="Wingdings" pitchFamily="2" charset="2"/>
              <a:buNone/>
            </a:pPr>
            <a:r>
              <a:rPr lang="en-GB" altLang="ko-KR" sz="2000" smtClean="0">
                <a:ea typeface="굴림" charset="-127"/>
              </a:rPr>
              <a:t>...</a:t>
            </a:r>
          </a:p>
          <a:p>
            <a:pPr>
              <a:spcBef>
                <a:spcPts val="438"/>
              </a:spcBef>
              <a:buFont typeface="Wingdings" pitchFamily="2" charset="2"/>
              <a:buNone/>
            </a:pPr>
            <a:r>
              <a:rPr lang="en-GB" altLang="ko-KR" sz="2000" smtClean="0">
                <a:ea typeface="굴림" charset="-127"/>
              </a:rPr>
              <a:t>c(D, E) = 10.398</a:t>
            </a:r>
          </a:p>
          <a:p>
            <a:pPr>
              <a:spcBef>
                <a:spcPts val="438"/>
              </a:spcBef>
              <a:buFont typeface="Wingdings" pitchFamily="2" charset="2"/>
              <a:buNone/>
            </a:pPr>
            <a:r>
              <a:rPr lang="en-GB" altLang="ko-KR" sz="2000" smtClean="0">
                <a:ea typeface="굴림" charset="-127"/>
              </a:rPr>
              <a:t>c(B, E) = 10.396</a:t>
            </a:r>
          </a:p>
          <a:p>
            <a:pPr>
              <a:spcBef>
                <a:spcPts val="438"/>
              </a:spcBef>
              <a:buFont typeface="Wingdings" pitchFamily="2" charset="2"/>
              <a:buNone/>
            </a:pPr>
            <a:r>
              <a:rPr lang="en-GB" altLang="ko-KR" sz="2000" smtClean="0">
                <a:ea typeface="굴림" charset="-127"/>
              </a:rPr>
              <a:t>c(E, E) = 10.224</a:t>
            </a:r>
          </a:p>
          <a:p>
            <a:endParaRPr lang="ko-KR" altLang="en-US" sz="2000" smtClean="0">
              <a:ea typeface="굴림" charset="-127"/>
            </a:endParaRPr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99832A-1787-4673-A8DC-A1550593281B}" type="slidenum">
              <a:rPr lang="ko-KR" altLang="en-US" smtClean="0">
                <a:ea typeface="굴림" charset="-127"/>
              </a:rPr>
              <a:pPr/>
              <a:t>19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21509" name="Rectangle 2"/>
          <p:cNvSpPr txBox="1">
            <a:spLocks noChangeArrowheads="1"/>
          </p:cNvSpPr>
          <p:nvPr/>
        </p:nvSpPr>
        <p:spPr bwMode="auto">
          <a:xfrm>
            <a:off x="4865688" y="1524000"/>
            <a:ext cx="3581400" cy="3767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marL="342900" indent="-342900">
              <a:spcBef>
                <a:spcPts val="438"/>
              </a:spcBef>
              <a:buClr>
                <a:srgbClr val="990000"/>
              </a:buClr>
            </a:pPr>
            <a:r>
              <a:rPr kumimoji="1" lang="en-GB" altLang="ko-KR" sz="2000" dirty="0">
                <a:solidFill>
                  <a:srgbClr val="C00000"/>
                </a:solidFill>
                <a:latin typeface="Corbel" pitchFamily="34" charset="0"/>
                <a:ea typeface="굴림" charset="-127"/>
              </a:rPr>
              <a:t>Query: q = A E </a:t>
            </a:r>
            <a:r>
              <a:rPr kumimoji="1" lang="en-GB" altLang="ko-KR" sz="2000" dirty="0" err="1">
                <a:solidFill>
                  <a:srgbClr val="C00000"/>
                </a:solidFill>
                <a:latin typeface="Corbel" pitchFamily="34" charset="0"/>
                <a:ea typeface="굴림" charset="-127"/>
              </a:rPr>
              <a:t>E</a:t>
            </a:r>
            <a:endParaRPr kumimoji="1" lang="en-GB" altLang="ko-KR" sz="2000" dirty="0">
              <a:solidFill>
                <a:srgbClr val="C00000"/>
              </a:solidFill>
              <a:latin typeface="Corbel" pitchFamily="34" charset="0"/>
              <a:ea typeface="굴림" charset="-127"/>
            </a:endParaRPr>
          </a:p>
          <a:p>
            <a:pPr marL="342900" indent="-342900">
              <a:spcBef>
                <a:spcPts val="438"/>
              </a:spcBef>
              <a:buClr>
                <a:srgbClr val="990000"/>
              </a:buClr>
            </a:pPr>
            <a:endParaRPr kumimoji="1" lang="en-GB" altLang="ko-KR" sz="2000" dirty="0">
              <a:solidFill>
                <a:srgbClr val="003366"/>
              </a:solidFill>
              <a:latin typeface="Corbel" pitchFamily="34" charset="0"/>
              <a:ea typeface="굴림" charset="-127"/>
            </a:endParaRPr>
          </a:p>
          <a:p>
            <a:pPr marL="342900" indent="-342900">
              <a:spcBef>
                <a:spcPts val="438"/>
              </a:spcBef>
              <a:buClr>
                <a:srgbClr val="990000"/>
              </a:buClr>
            </a:pPr>
            <a:r>
              <a:rPr kumimoji="1" lang="en-GB" altLang="ko-KR" sz="2000" dirty="0" err="1">
                <a:solidFill>
                  <a:srgbClr val="003366"/>
                </a:solidFill>
                <a:latin typeface="Corbel" pitchFamily="34" charset="0"/>
                <a:ea typeface="굴림" charset="-127"/>
              </a:rPr>
              <a:t>sim</a:t>
            </a:r>
            <a:r>
              <a:rPr kumimoji="1" lang="en-GB" altLang="ko-KR" sz="2000" dirty="0">
                <a:solidFill>
                  <a:srgbClr val="003366"/>
                </a:solidFill>
                <a:latin typeface="Corbel" pitchFamily="34" charset="0"/>
                <a:ea typeface="굴림" charset="-127"/>
              </a:rPr>
              <a:t>(q, A) =  24.298</a:t>
            </a:r>
          </a:p>
          <a:p>
            <a:pPr marL="342900" indent="-342900">
              <a:spcBef>
                <a:spcPts val="438"/>
              </a:spcBef>
              <a:buClr>
                <a:srgbClr val="990000"/>
              </a:buClr>
            </a:pPr>
            <a:r>
              <a:rPr kumimoji="1" lang="en-GB" altLang="ko-KR" sz="2000" dirty="0" err="1">
                <a:solidFill>
                  <a:srgbClr val="003366"/>
                </a:solidFill>
                <a:latin typeface="Corbel" pitchFamily="34" charset="0"/>
                <a:ea typeface="굴림" charset="-127"/>
              </a:rPr>
              <a:t>sim</a:t>
            </a:r>
            <a:r>
              <a:rPr kumimoji="1" lang="en-GB" altLang="ko-KR" sz="2000" dirty="0">
                <a:solidFill>
                  <a:srgbClr val="003366"/>
                </a:solidFill>
                <a:latin typeface="Corbel" pitchFamily="34" charset="0"/>
                <a:ea typeface="굴림" charset="-127"/>
              </a:rPr>
              <a:t>(q, C) =  23.833</a:t>
            </a:r>
          </a:p>
          <a:p>
            <a:pPr marL="342900" indent="-342900">
              <a:spcBef>
                <a:spcPts val="438"/>
              </a:spcBef>
              <a:buClr>
                <a:srgbClr val="990000"/>
              </a:buClr>
            </a:pPr>
            <a:r>
              <a:rPr kumimoji="1" lang="en-GB" altLang="ko-KR" sz="2000" dirty="0" err="1">
                <a:solidFill>
                  <a:srgbClr val="003366"/>
                </a:solidFill>
                <a:latin typeface="Corbel" pitchFamily="34" charset="0"/>
                <a:ea typeface="굴림" charset="-127"/>
              </a:rPr>
              <a:t>sim</a:t>
            </a:r>
            <a:r>
              <a:rPr kumimoji="1" lang="en-GB" altLang="ko-KR" sz="2000" dirty="0">
                <a:solidFill>
                  <a:srgbClr val="003366"/>
                </a:solidFill>
                <a:latin typeface="Corbel" pitchFamily="34" charset="0"/>
                <a:ea typeface="굴림" charset="-127"/>
              </a:rPr>
              <a:t>(q, D) =  23.833</a:t>
            </a:r>
          </a:p>
          <a:p>
            <a:pPr marL="342900" indent="-342900">
              <a:spcBef>
                <a:spcPts val="438"/>
              </a:spcBef>
              <a:buClr>
                <a:srgbClr val="990000"/>
              </a:buClr>
            </a:pPr>
            <a:r>
              <a:rPr kumimoji="1" lang="en-GB" altLang="ko-KR" sz="2000" dirty="0" err="1">
                <a:solidFill>
                  <a:srgbClr val="003366"/>
                </a:solidFill>
                <a:latin typeface="Corbel" pitchFamily="34" charset="0"/>
                <a:ea typeface="굴림" charset="-127"/>
              </a:rPr>
              <a:t>sim</a:t>
            </a:r>
            <a:r>
              <a:rPr kumimoji="1" lang="en-GB" altLang="ko-KR" sz="2000" dirty="0">
                <a:solidFill>
                  <a:srgbClr val="003366"/>
                </a:solidFill>
                <a:latin typeface="Corbel" pitchFamily="34" charset="0"/>
                <a:ea typeface="굴림" charset="-127"/>
              </a:rPr>
              <a:t>(q, B) =  23.830</a:t>
            </a:r>
          </a:p>
          <a:p>
            <a:pPr marL="342900" indent="-342900">
              <a:spcBef>
                <a:spcPts val="438"/>
              </a:spcBef>
              <a:buClr>
                <a:srgbClr val="990000"/>
              </a:buClr>
            </a:pPr>
            <a:r>
              <a:rPr kumimoji="1" lang="en-GB" altLang="ko-KR" sz="2000" dirty="0" err="1">
                <a:solidFill>
                  <a:srgbClr val="003366"/>
                </a:solidFill>
                <a:latin typeface="Corbel" pitchFamily="34" charset="0"/>
                <a:ea typeface="굴림" charset="-127"/>
              </a:rPr>
              <a:t>sim</a:t>
            </a:r>
            <a:r>
              <a:rPr kumimoji="1" lang="en-GB" altLang="ko-KR" sz="2000" dirty="0">
                <a:solidFill>
                  <a:srgbClr val="003366"/>
                </a:solidFill>
                <a:latin typeface="Corbel" pitchFamily="34" charset="0"/>
                <a:ea typeface="굴림" charset="-127"/>
              </a:rPr>
              <a:t>(q, E) =  23.435</a:t>
            </a:r>
          </a:p>
          <a:p>
            <a:pPr marL="342900" indent="-342900">
              <a:spcBef>
                <a:spcPts val="438"/>
              </a:spcBef>
            </a:pPr>
            <a:endParaRPr kumimoji="1" lang="en-GB" altLang="ko-KR" sz="2000" dirty="0">
              <a:solidFill>
                <a:srgbClr val="003366"/>
              </a:solidFill>
              <a:latin typeface="Corbel" pitchFamily="34" charset="0"/>
              <a:ea typeface="굴림" charset="-127"/>
            </a:endParaRPr>
          </a:p>
          <a:p>
            <a:pPr marL="342900" indent="-342900">
              <a:spcBef>
                <a:spcPts val="438"/>
              </a:spcBef>
              <a:buClr>
                <a:srgbClr val="990000"/>
              </a:buClr>
            </a:pPr>
            <a:r>
              <a:rPr kumimoji="1" lang="en-GB" altLang="ko-KR" sz="2000" dirty="0">
                <a:solidFill>
                  <a:srgbClr val="C00000"/>
                </a:solidFill>
                <a:latin typeface="Corbel" pitchFamily="34" charset="0"/>
                <a:ea typeface="굴림" charset="-127"/>
              </a:rPr>
              <a:t>New query: q’ = A C D E </a:t>
            </a:r>
            <a:r>
              <a:rPr kumimoji="1" lang="en-GB" altLang="ko-KR" sz="2000" dirty="0" err="1">
                <a:solidFill>
                  <a:srgbClr val="C00000"/>
                </a:solidFill>
                <a:latin typeface="Corbel" pitchFamily="34" charset="0"/>
                <a:ea typeface="굴림" charset="-127"/>
              </a:rPr>
              <a:t>E</a:t>
            </a:r>
            <a:endParaRPr kumimoji="1" lang="en-GB" altLang="ko-KR" sz="2000" dirty="0">
              <a:solidFill>
                <a:srgbClr val="C00000"/>
              </a:solidFill>
              <a:latin typeface="Corbel" pitchFamily="34" charset="0"/>
              <a:ea typeface="굴림" charset="-127"/>
            </a:endParaRPr>
          </a:p>
          <a:p>
            <a:pPr marL="342900" indent="-342900">
              <a:spcBef>
                <a:spcPts val="438"/>
              </a:spcBef>
              <a:buClr>
                <a:srgbClr val="990000"/>
              </a:buClr>
              <a:buFont typeface="Wingdings" pitchFamily="2" charset="2"/>
              <a:buChar char="§"/>
            </a:pPr>
            <a:endParaRPr kumimoji="1" lang="en-GB" altLang="ko-KR" sz="2000" dirty="0">
              <a:solidFill>
                <a:srgbClr val="003366"/>
              </a:solidFill>
              <a:latin typeface="Corbel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Contents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ea typeface="굴림" charset="-127"/>
              </a:rPr>
              <a:t>Introduction</a:t>
            </a:r>
          </a:p>
          <a:p>
            <a:r>
              <a:rPr lang="en-US" altLang="ko-KR" dirty="0" smtClean="0">
                <a:ea typeface="굴림" charset="-127"/>
              </a:rPr>
              <a:t>User Relevance Feedback</a:t>
            </a:r>
          </a:p>
          <a:p>
            <a:r>
              <a:rPr lang="en-US" altLang="ko-KR" dirty="0" smtClean="0">
                <a:ea typeface="굴림" charset="-127"/>
              </a:rPr>
              <a:t>Automatic Local Analysis</a:t>
            </a:r>
          </a:p>
          <a:p>
            <a:r>
              <a:rPr lang="en-US" altLang="ko-KR" dirty="0" smtClean="0">
                <a:ea typeface="굴림" charset="-127"/>
              </a:rPr>
              <a:t>Automatic Global Analysis</a:t>
            </a: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8E4FED-1048-4442-AD90-5570546DAACA}" type="slidenum">
              <a:rPr lang="ko-KR" altLang="en-US" smtClean="0">
                <a:ea typeface="굴림" charset="-127"/>
              </a:rPr>
              <a:pPr/>
              <a:t>2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>
                <a:ea typeface="굴림" charset="-127"/>
              </a:rPr>
              <a:t>Query Expansion based on a Statistical Thesaurus </a:t>
            </a:r>
            <a:r>
              <a:rPr lang="en-US" altLang="ko-KR" sz="2800" smtClean="0">
                <a:ea typeface="굴림" charset="-127"/>
              </a:rPr>
              <a:t>(1/3)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Complete link algorithm</a:t>
            </a:r>
          </a:p>
          <a:p>
            <a:pPr lvl="1">
              <a:buFont typeface="Wingdings" pitchFamily="2" charset="2"/>
              <a:buNone/>
            </a:pPr>
            <a:r>
              <a:rPr lang="en-US" altLang="ko-KR" smtClean="0">
                <a:ea typeface="굴림" charset="-127"/>
              </a:rPr>
              <a:t>1) Place each document in a distinct cluster</a:t>
            </a:r>
          </a:p>
          <a:p>
            <a:pPr lvl="1">
              <a:buFont typeface="Wingdings" pitchFamily="2" charset="2"/>
              <a:buNone/>
            </a:pPr>
            <a:r>
              <a:rPr lang="en-US" altLang="ko-KR" smtClean="0">
                <a:ea typeface="굴림" charset="-127"/>
              </a:rPr>
              <a:t>2) Compute the similarity between all pairs of clusters</a:t>
            </a:r>
          </a:p>
          <a:p>
            <a:pPr lvl="1">
              <a:buFont typeface="Wingdings" pitchFamily="2" charset="2"/>
              <a:buNone/>
            </a:pPr>
            <a:r>
              <a:rPr lang="en-US" altLang="ko-KR" smtClean="0">
                <a:ea typeface="굴림" charset="-127"/>
              </a:rPr>
              <a:t>3) Determine the pair of clusters [C</a:t>
            </a:r>
            <a:r>
              <a:rPr lang="en-US" altLang="ko-KR" baseline="-25000" smtClean="0">
                <a:ea typeface="굴림" charset="-127"/>
              </a:rPr>
              <a:t>u</a:t>
            </a:r>
            <a:r>
              <a:rPr lang="en-US" altLang="ko-KR" smtClean="0">
                <a:ea typeface="굴림" charset="-127"/>
              </a:rPr>
              <a:t>, C</a:t>
            </a:r>
            <a:r>
              <a:rPr lang="en-US" altLang="ko-KR" baseline="-25000" smtClean="0">
                <a:ea typeface="굴림" charset="-127"/>
              </a:rPr>
              <a:t>v</a:t>
            </a:r>
            <a:r>
              <a:rPr lang="en-US" altLang="ko-KR" smtClean="0">
                <a:ea typeface="굴림" charset="-127"/>
              </a:rPr>
              <a:t>] with the highest inter-cluster similarity</a:t>
            </a:r>
          </a:p>
          <a:p>
            <a:pPr lvl="1">
              <a:buFont typeface="Wingdings" pitchFamily="2" charset="2"/>
              <a:buNone/>
            </a:pPr>
            <a:r>
              <a:rPr lang="en-US" altLang="ko-KR" smtClean="0">
                <a:ea typeface="굴림" charset="-127"/>
              </a:rPr>
              <a:t>4) Merge the clusters C</a:t>
            </a:r>
            <a:r>
              <a:rPr lang="en-US" altLang="ko-KR" baseline="-25000" smtClean="0">
                <a:ea typeface="굴림" charset="-127"/>
              </a:rPr>
              <a:t>u</a:t>
            </a:r>
            <a:r>
              <a:rPr lang="en-US" altLang="ko-KR" smtClean="0">
                <a:ea typeface="굴림" charset="-127"/>
              </a:rPr>
              <a:t> and Cv</a:t>
            </a:r>
          </a:p>
          <a:p>
            <a:pPr lvl="1">
              <a:buFont typeface="Wingdings" pitchFamily="2" charset="2"/>
              <a:buNone/>
            </a:pPr>
            <a:r>
              <a:rPr lang="en-US" altLang="ko-KR" smtClean="0">
                <a:ea typeface="굴림" charset="-127"/>
              </a:rPr>
              <a:t>5) Go back to 2)</a:t>
            </a:r>
          </a:p>
          <a:p>
            <a:pPr lvl="1">
              <a:buFont typeface="Wingdings" pitchFamily="2" charset="2"/>
              <a:buNone/>
            </a:pPr>
            <a:r>
              <a:rPr lang="en-US" altLang="ko-KR" smtClean="0">
                <a:ea typeface="굴림" charset="-127"/>
              </a:rPr>
              <a:t>6) Return a hierarchy of clusters</a:t>
            </a:r>
          </a:p>
          <a:p>
            <a:pPr lvl="1">
              <a:buFont typeface="Wingdings" pitchFamily="2" charset="2"/>
              <a:buNone/>
            </a:pPr>
            <a:endParaRPr lang="ko-KR" altLang="en-US" smtClean="0">
              <a:ea typeface="굴림" charset="-127"/>
            </a:endParaRPr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822139-1571-4113-AD94-64155017B824}" type="slidenum">
              <a:rPr lang="ko-KR" altLang="en-US" smtClean="0">
                <a:ea typeface="굴림" charset="-127"/>
              </a:rPr>
              <a:pPr/>
              <a:t>20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>
                <a:ea typeface="굴림" charset="-127"/>
              </a:rPr>
              <a:t>Query Expansion based on a Statistical Thesaurus </a:t>
            </a:r>
            <a:r>
              <a:rPr lang="en-US" altLang="ko-KR" sz="2800" smtClean="0">
                <a:ea typeface="굴림" charset="-127"/>
              </a:rPr>
              <a:t>(2/3)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The similarity between the clusters is defined as the minimum of the similarities between all pairs of inter-cluster documents</a:t>
            </a:r>
          </a:p>
          <a:p>
            <a:r>
              <a:rPr lang="en-US" altLang="ko-KR" smtClean="0">
                <a:ea typeface="굴림" charset="-127"/>
              </a:rPr>
              <a:t>The similarity between documents in a pair is the cosine formula of the vector model</a:t>
            </a:r>
          </a:p>
          <a:p>
            <a:endParaRPr lang="en-US" altLang="ko-KR" smtClean="0">
              <a:ea typeface="굴림" charset="-127"/>
            </a:endParaRPr>
          </a:p>
          <a:p>
            <a:r>
              <a:rPr lang="en-US" altLang="ko-KR" smtClean="0">
                <a:ea typeface="굴림" charset="-127"/>
              </a:rPr>
              <a:t>TC: threshold class</a:t>
            </a:r>
          </a:p>
          <a:p>
            <a:r>
              <a:rPr lang="en-US" altLang="ko-KR" smtClean="0">
                <a:ea typeface="굴림" charset="-127"/>
              </a:rPr>
              <a:t>NDC: number of documents in a class</a:t>
            </a:r>
          </a:p>
          <a:p>
            <a:r>
              <a:rPr lang="en-US" altLang="ko-KR" smtClean="0">
                <a:ea typeface="굴림" charset="-127"/>
              </a:rPr>
              <a:t>MIDF: minimum inverse document frequency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7A7267-DFBA-4F69-ACA1-F60DAAF83D38}" type="slidenum">
              <a:rPr lang="ko-KR" altLang="en-US" smtClean="0">
                <a:ea typeface="굴림" charset="-127"/>
              </a:rPr>
              <a:pPr/>
              <a:t>21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>
                <a:ea typeface="굴림" charset="-127"/>
              </a:rPr>
              <a:t>Query Expansion based on a Statistical Thesaurus </a:t>
            </a:r>
            <a:r>
              <a:rPr lang="en-US" altLang="ko-KR" sz="2800" smtClean="0">
                <a:ea typeface="굴림" charset="-127"/>
              </a:rPr>
              <a:t>(3/3)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3FC2B5-C5D1-49E5-B064-7E5DD8BACE3C}" type="slidenum">
              <a:rPr lang="ko-KR" altLang="en-US" smtClean="0">
                <a:ea typeface="굴림" charset="-127"/>
              </a:rPr>
              <a:pPr/>
              <a:t>22</a:t>
            </a:fld>
            <a:endParaRPr lang="en-US" altLang="ko-KR" smtClean="0">
              <a:ea typeface="굴림" charset="-127"/>
            </a:endParaRP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447800"/>
            <a:ext cx="4492625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9938" y="1457325"/>
            <a:ext cx="3203575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60" tIns="46080" rIns="20160" bIns="46080" anchor="ctr"/>
          <a:lstStyle/>
          <a:p>
            <a:pPr algn="l">
              <a:lnSpc>
                <a:spcPct val="72000"/>
              </a:lnSpc>
              <a:spcBef>
                <a:spcPts val="388"/>
              </a:spcBef>
              <a:tabLst>
                <a:tab pos="815975" algn="l"/>
                <a:tab pos="1633538" algn="l"/>
                <a:tab pos="2449513" algn="l"/>
                <a:tab pos="2735263" algn="l"/>
                <a:tab pos="3419475" algn="l"/>
                <a:tab pos="3455988" algn="l"/>
                <a:tab pos="3619500" algn="l"/>
              </a:tabLst>
              <a:defRPr/>
            </a:pPr>
            <a:r>
              <a:rPr lang="en-GB" sz="1800" dirty="0">
                <a:latin typeface="+mn-lt"/>
              </a:rPr>
              <a:t>Doc1 = D, D, A, B, C, A, B, C</a:t>
            </a:r>
          </a:p>
          <a:p>
            <a:pPr algn="l">
              <a:lnSpc>
                <a:spcPct val="72000"/>
              </a:lnSpc>
              <a:spcBef>
                <a:spcPts val="388"/>
              </a:spcBef>
              <a:tabLst>
                <a:tab pos="815975" algn="l"/>
                <a:tab pos="1633538" algn="l"/>
                <a:tab pos="2449513" algn="l"/>
                <a:tab pos="2735263" algn="l"/>
                <a:tab pos="3419475" algn="l"/>
                <a:tab pos="3455988" algn="l"/>
                <a:tab pos="3619500" algn="l"/>
              </a:tabLst>
              <a:defRPr/>
            </a:pPr>
            <a:r>
              <a:rPr lang="en-GB" sz="1800" dirty="0">
                <a:latin typeface="+mn-lt"/>
              </a:rPr>
              <a:t>Doc2 = E, C, E, A, A, D</a:t>
            </a:r>
          </a:p>
          <a:p>
            <a:pPr algn="l">
              <a:lnSpc>
                <a:spcPct val="72000"/>
              </a:lnSpc>
              <a:spcBef>
                <a:spcPts val="388"/>
              </a:spcBef>
              <a:tabLst>
                <a:tab pos="815975" algn="l"/>
                <a:tab pos="1633538" algn="l"/>
                <a:tab pos="2449513" algn="l"/>
                <a:tab pos="2735263" algn="l"/>
                <a:tab pos="3419475" algn="l"/>
                <a:tab pos="3455988" algn="l"/>
                <a:tab pos="3619500" algn="l"/>
              </a:tabLst>
              <a:defRPr/>
            </a:pPr>
            <a:r>
              <a:rPr lang="en-GB" sz="1800" dirty="0">
                <a:latin typeface="+mn-lt"/>
              </a:rPr>
              <a:t>Doc3 = D, C, B, B, D, A, B, C, A</a:t>
            </a:r>
          </a:p>
          <a:p>
            <a:pPr algn="l">
              <a:lnSpc>
                <a:spcPct val="72000"/>
              </a:lnSpc>
              <a:spcBef>
                <a:spcPts val="388"/>
              </a:spcBef>
              <a:tabLst>
                <a:tab pos="815975" algn="l"/>
                <a:tab pos="1633538" algn="l"/>
                <a:tab pos="2449513" algn="l"/>
                <a:tab pos="2735263" algn="l"/>
                <a:tab pos="3419475" algn="l"/>
                <a:tab pos="3455988" algn="l"/>
                <a:tab pos="3619500" algn="l"/>
              </a:tabLst>
              <a:defRPr/>
            </a:pPr>
            <a:r>
              <a:rPr lang="en-GB" sz="1800" dirty="0">
                <a:latin typeface="+mn-lt"/>
              </a:rPr>
              <a:t>Doc4 = A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73113" y="2613025"/>
            <a:ext cx="265588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60" tIns="46080" rIns="20160" bIns="46080" anchor="ctr"/>
          <a:lstStyle/>
          <a:p>
            <a:pPr algn="l">
              <a:tabLst>
                <a:tab pos="815975" algn="l"/>
                <a:tab pos="1633538" algn="l"/>
                <a:tab pos="1728788" algn="l"/>
              </a:tabLst>
              <a:defRPr/>
            </a:pPr>
            <a:r>
              <a:rPr lang="en-GB" dirty="0" err="1">
                <a:latin typeface="+mn-lt"/>
              </a:rPr>
              <a:t>sim</a:t>
            </a:r>
            <a:r>
              <a:rPr lang="en-GB" dirty="0">
                <a:latin typeface="+mn-lt"/>
              </a:rPr>
              <a:t>(1,3) = 0.99</a:t>
            </a:r>
          </a:p>
          <a:p>
            <a:pPr algn="l">
              <a:tabLst>
                <a:tab pos="815975" algn="l"/>
                <a:tab pos="1633538" algn="l"/>
                <a:tab pos="1728788" algn="l"/>
              </a:tabLst>
              <a:defRPr/>
            </a:pPr>
            <a:r>
              <a:rPr lang="en-GB" dirty="0" err="1">
                <a:latin typeface="+mn-lt"/>
              </a:rPr>
              <a:t>sim</a:t>
            </a:r>
            <a:r>
              <a:rPr lang="en-GB" dirty="0">
                <a:latin typeface="+mn-lt"/>
              </a:rPr>
              <a:t>(1,2) = 0.40</a:t>
            </a:r>
          </a:p>
          <a:p>
            <a:pPr algn="l">
              <a:tabLst>
                <a:tab pos="815975" algn="l"/>
                <a:tab pos="1633538" algn="l"/>
                <a:tab pos="1728788" algn="l"/>
              </a:tabLst>
              <a:defRPr/>
            </a:pPr>
            <a:r>
              <a:rPr lang="en-GB" dirty="0" err="1">
                <a:latin typeface="+mn-lt"/>
              </a:rPr>
              <a:t>sim</a:t>
            </a:r>
            <a:r>
              <a:rPr lang="en-GB" dirty="0">
                <a:latin typeface="+mn-lt"/>
              </a:rPr>
              <a:t>(1,2) = 0.40</a:t>
            </a:r>
          </a:p>
          <a:p>
            <a:pPr algn="l">
              <a:tabLst>
                <a:tab pos="815975" algn="l"/>
                <a:tab pos="1633538" algn="l"/>
                <a:tab pos="1728788" algn="l"/>
              </a:tabLst>
              <a:defRPr/>
            </a:pPr>
            <a:r>
              <a:rPr lang="en-GB" dirty="0" err="1">
                <a:latin typeface="+mn-lt"/>
              </a:rPr>
              <a:t>sim</a:t>
            </a:r>
            <a:r>
              <a:rPr lang="en-GB" dirty="0">
                <a:latin typeface="+mn-lt"/>
              </a:rPr>
              <a:t>(2,3) = 0.29</a:t>
            </a:r>
          </a:p>
          <a:p>
            <a:pPr algn="l">
              <a:tabLst>
                <a:tab pos="815975" algn="l"/>
                <a:tab pos="1633538" algn="l"/>
                <a:tab pos="1728788" algn="l"/>
              </a:tabLst>
              <a:defRPr/>
            </a:pPr>
            <a:r>
              <a:rPr lang="en-GB" dirty="0" err="1">
                <a:latin typeface="+mn-lt"/>
              </a:rPr>
              <a:t>sim</a:t>
            </a:r>
            <a:r>
              <a:rPr lang="en-GB" dirty="0">
                <a:latin typeface="+mn-lt"/>
              </a:rPr>
              <a:t>(4,1) = 0.00</a:t>
            </a:r>
          </a:p>
          <a:p>
            <a:pPr algn="l">
              <a:tabLst>
                <a:tab pos="815975" algn="l"/>
                <a:tab pos="1633538" algn="l"/>
                <a:tab pos="1728788" algn="l"/>
              </a:tabLst>
              <a:defRPr/>
            </a:pPr>
            <a:r>
              <a:rPr lang="en-GB" dirty="0" err="1">
                <a:latin typeface="+mn-lt"/>
              </a:rPr>
              <a:t>sim</a:t>
            </a:r>
            <a:r>
              <a:rPr lang="en-GB" dirty="0">
                <a:latin typeface="+mn-lt"/>
              </a:rPr>
              <a:t>(4,2) = 0.00</a:t>
            </a:r>
          </a:p>
          <a:p>
            <a:pPr algn="l">
              <a:tabLst>
                <a:tab pos="815975" algn="l"/>
                <a:tab pos="1633538" algn="l"/>
                <a:tab pos="1728788" algn="l"/>
              </a:tabLst>
              <a:defRPr/>
            </a:pPr>
            <a:r>
              <a:rPr lang="en-GB" dirty="0" err="1">
                <a:latin typeface="+mn-lt"/>
              </a:rPr>
              <a:t>sim</a:t>
            </a:r>
            <a:r>
              <a:rPr lang="en-GB" dirty="0">
                <a:latin typeface="+mn-lt"/>
              </a:rPr>
              <a:t>(4,3) = 0.00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95463" y="4897438"/>
            <a:ext cx="167322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60" tIns="46080" rIns="20160" bIns="46080" anchor="ctr" anchorCtr="1"/>
          <a:lstStyle/>
          <a:p>
            <a:pPr algn="l">
              <a:tabLst>
                <a:tab pos="815975" algn="l"/>
                <a:tab pos="1368425" algn="l"/>
                <a:tab pos="1447800" algn="l"/>
              </a:tabLst>
              <a:defRPr/>
            </a:pPr>
            <a:r>
              <a:rPr lang="en-GB" dirty="0" err="1">
                <a:latin typeface="+mn-lt"/>
              </a:rPr>
              <a:t>idf</a:t>
            </a:r>
            <a:r>
              <a:rPr lang="en-GB" dirty="0">
                <a:latin typeface="+mn-lt"/>
              </a:rPr>
              <a:t> A = 0.0</a:t>
            </a:r>
          </a:p>
          <a:p>
            <a:pPr algn="l">
              <a:tabLst>
                <a:tab pos="815975" algn="l"/>
                <a:tab pos="1368425" algn="l"/>
                <a:tab pos="1447800" algn="l"/>
              </a:tabLst>
              <a:defRPr/>
            </a:pPr>
            <a:r>
              <a:rPr lang="en-GB" dirty="0" err="1">
                <a:latin typeface="+mn-lt"/>
              </a:rPr>
              <a:t>idf</a:t>
            </a:r>
            <a:r>
              <a:rPr lang="en-GB" dirty="0">
                <a:latin typeface="+mn-lt"/>
              </a:rPr>
              <a:t> B = 0.3</a:t>
            </a:r>
          </a:p>
          <a:p>
            <a:pPr algn="l">
              <a:tabLst>
                <a:tab pos="815975" algn="l"/>
                <a:tab pos="1368425" algn="l"/>
                <a:tab pos="1447800" algn="l"/>
              </a:tabLst>
              <a:defRPr/>
            </a:pPr>
            <a:r>
              <a:rPr lang="en-GB" dirty="0" err="1">
                <a:latin typeface="+mn-lt"/>
              </a:rPr>
              <a:t>idf</a:t>
            </a:r>
            <a:r>
              <a:rPr lang="en-GB" dirty="0">
                <a:latin typeface="+mn-lt"/>
              </a:rPr>
              <a:t> C = 0.12</a:t>
            </a:r>
          </a:p>
          <a:p>
            <a:pPr algn="l">
              <a:tabLst>
                <a:tab pos="815975" algn="l"/>
                <a:tab pos="1368425" algn="l"/>
                <a:tab pos="1447800" algn="l"/>
              </a:tabLst>
              <a:defRPr/>
            </a:pPr>
            <a:r>
              <a:rPr lang="en-GB" dirty="0" err="1">
                <a:latin typeface="+mn-lt"/>
              </a:rPr>
              <a:t>idf</a:t>
            </a:r>
            <a:r>
              <a:rPr lang="en-GB" dirty="0">
                <a:latin typeface="+mn-lt"/>
              </a:rPr>
              <a:t> D = 0.12</a:t>
            </a:r>
          </a:p>
          <a:p>
            <a:pPr algn="l">
              <a:tabLst>
                <a:tab pos="815975" algn="l"/>
                <a:tab pos="1368425" algn="l"/>
                <a:tab pos="1447800" algn="l"/>
              </a:tabLst>
              <a:defRPr/>
            </a:pPr>
            <a:r>
              <a:rPr lang="en-GB" dirty="0" err="1">
                <a:latin typeface="+mn-lt"/>
              </a:rPr>
              <a:t>idf</a:t>
            </a:r>
            <a:r>
              <a:rPr lang="en-GB" dirty="0">
                <a:latin typeface="+mn-lt"/>
              </a:rPr>
              <a:t> E = 0.60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21288" y="1804988"/>
            <a:ext cx="140493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Ctr="1"/>
          <a:lstStyle/>
          <a:p>
            <a:pPr>
              <a:tabLst>
                <a:tab pos="684213" algn="l"/>
                <a:tab pos="863600" algn="l"/>
              </a:tabLst>
              <a:defRPr/>
            </a:pPr>
            <a:r>
              <a:rPr lang="en-GB" dirty="0">
                <a:solidFill>
                  <a:srgbClr val="C00000"/>
                </a:solidFill>
                <a:latin typeface="+mn-lt"/>
              </a:rPr>
              <a:t>q= A E </a:t>
            </a:r>
            <a:r>
              <a:rPr lang="en-GB" dirty="0" err="1">
                <a:solidFill>
                  <a:srgbClr val="C00000"/>
                </a:solidFill>
                <a:latin typeface="+mn-lt"/>
              </a:rPr>
              <a:t>E</a:t>
            </a:r>
            <a:endParaRPr lang="en-GB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419600" y="5715000"/>
            <a:ext cx="426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 marL="342900" indent="-342900">
              <a:spcBef>
                <a:spcPts val="438"/>
              </a:spcBef>
              <a:buClr>
                <a:srgbClr val="990000"/>
              </a:buClr>
              <a:defRPr/>
            </a:pPr>
            <a:r>
              <a:rPr kumimoji="1" lang="en-GB" kern="0" dirty="0">
                <a:solidFill>
                  <a:srgbClr val="C00000"/>
                </a:solidFill>
                <a:latin typeface="+mn-lt"/>
              </a:rPr>
              <a:t>TC = 0.90 NDC = 2.00 MIDF = 0.2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019800" y="6149975"/>
            <a:ext cx="13985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Ctr="1"/>
          <a:lstStyle/>
          <a:p>
            <a:pPr>
              <a:tabLst>
                <a:tab pos="684213" algn="l"/>
                <a:tab pos="863600" algn="l"/>
              </a:tabLst>
              <a:defRPr/>
            </a:pPr>
            <a:r>
              <a:rPr lang="en-GB" dirty="0">
                <a:solidFill>
                  <a:srgbClr val="C00000"/>
                </a:solidFill>
                <a:latin typeface="+mn-lt"/>
              </a:rPr>
              <a:t>q'=A B E </a:t>
            </a:r>
            <a:r>
              <a:rPr lang="en-GB" dirty="0" err="1">
                <a:solidFill>
                  <a:srgbClr val="C00000"/>
                </a:solidFill>
                <a:latin typeface="+mn-lt"/>
              </a:rPr>
              <a:t>E</a:t>
            </a:r>
            <a:endParaRPr lang="en-GB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Introduction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Query Expansion &amp; Term Reweighting</a:t>
            </a:r>
          </a:p>
          <a:p>
            <a:pPr lvl="1"/>
            <a:r>
              <a:rPr lang="en-US" altLang="ko-KR" dirty="0" smtClean="0">
                <a:ea typeface="굴림" charset="-127"/>
              </a:rPr>
              <a:t>User relevant feedback</a:t>
            </a:r>
          </a:p>
          <a:p>
            <a:pPr lvl="1"/>
            <a:r>
              <a:rPr lang="en-US" altLang="ko-KR" dirty="0" smtClean="0">
                <a:ea typeface="굴림" charset="-127"/>
              </a:rPr>
              <a:t>Automatic local analysis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Automatic global analysis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2972F3-E9E0-40C6-BB51-FCE6A7916B02}" type="slidenum">
              <a:rPr lang="ko-KR" altLang="en-US" smtClean="0">
                <a:ea typeface="굴림" charset="-127"/>
              </a:rPr>
              <a:pPr/>
              <a:t>3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Contents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Introduction</a:t>
            </a:r>
          </a:p>
          <a:p>
            <a:r>
              <a:rPr lang="en-US" altLang="ko-KR" smtClean="0">
                <a:solidFill>
                  <a:srgbClr val="C00000"/>
                </a:solidFill>
                <a:ea typeface="굴림" charset="-127"/>
              </a:rPr>
              <a:t>User Relevance Feedback</a:t>
            </a:r>
          </a:p>
          <a:p>
            <a:r>
              <a:rPr lang="en-US" altLang="ko-KR" smtClean="0">
                <a:ea typeface="굴림" charset="-127"/>
              </a:rPr>
              <a:t>Automatic Local Analysis</a:t>
            </a:r>
          </a:p>
          <a:p>
            <a:r>
              <a:rPr lang="en-US" altLang="ko-KR" smtClean="0">
                <a:ea typeface="굴림" charset="-127"/>
              </a:rPr>
              <a:t>Automatic Global Analysis</a:t>
            </a:r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C61EA4-32B1-40C0-8FB9-0EDE1A8AC2CB}" type="slidenum">
              <a:rPr lang="ko-KR" altLang="en-US" smtClean="0">
                <a:ea typeface="굴림" charset="-127"/>
              </a:rPr>
              <a:pPr/>
              <a:t>4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User Relevance Feedback </a:t>
            </a:r>
            <a:r>
              <a:rPr lang="en-US" altLang="ko-KR" sz="2800" smtClean="0">
                <a:ea typeface="굴림" charset="-127"/>
              </a:rPr>
              <a:t>(1/3)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D</a:t>
            </a:r>
            <a:r>
              <a:rPr lang="en-US" altLang="ko-KR" baseline="-25000" smtClean="0">
                <a:ea typeface="굴림" charset="-127"/>
              </a:rPr>
              <a:t>r</a:t>
            </a:r>
            <a:r>
              <a:rPr lang="en-US" altLang="ko-KR" smtClean="0">
                <a:ea typeface="굴림" charset="-127"/>
              </a:rPr>
              <a:t>: set of relevant documents among the retrieved documents</a:t>
            </a:r>
          </a:p>
          <a:p>
            <a:r>
              <a:rPr lang="en-US" altLang="ko-KR" smtClean="0">
                <a:ea typeface="굴림" charset="-127"/>
              </a:rPr>
              <a:t>D</a:t>
            </a:r>
            <a:r>
              <a:rPr lang="en-US" altLang="ko-KR" baseline="-25000" smtClean="0">
                <a:ea typeface="굴림" charset="-127"/>
              </a:rPr>
              <a:t>n</a:t>
            </a:r>
            <a:r>
              <a:rPr lang="en-US" altLang="ko-KR" smtClean="0">
                <a:ea typeface="굴림" charset="-127"/>
              </a:rPr>
              <a:t>: set of non-relevant documents among the retrieved documents</a:t>
            </a:r>
          </a:p>
          <a:p>
            <a:r>
              <a:rPr lang="en-US" altLang="ko-KR" smtClean="0">
                <a:ea typeface="굴림" charset="-127"/>
              </a:rPr>
              <a:t>C</a:t>
            </a:r>
            <a:r>
              <a:rPr lang="en-US" altLang="ko-KR" baseline="-25000" smtClean="0">
                <a:ea typeface="굴림" charset="-127"/>
              </a:rPr>
              <a:t>r</a:t>
            </a:r>
            <a:r>
              <a:rPr lang="en-US" altLang="ko-KR" smtClean="0">
                <a:ea typeface="굴림" charset="-127"/>
              </a:rPr>
              <a:t>: set of relevant documents among all documents in the collection</a:t>
            </a:r>
          </a:p>
          <a:p>
            <a:r>
              <a:rPr lang="en-US" altLang="ko-KR" smtClean="0">
                <a:ea typeface="굴림" charset="-127"/>
              </a:rPr>
              <a:t>|D</a:t>
            </a:r>
            <a:r>
              <a:rPr lang="en-US" altLang="ko-KR" baseline="-25000" smtClean="0">
                <a:ea typeface="굴림" charset="-127"/>
              </a:rPr>
              <a:t>r</a:t>
            </a:r>
            <a:r>
              <a:rPr lang="en-US" altLang="ko-KR" smtClean="0">
                <a:ea typeface="굴림" charset="-127"/>
              </a:rPr>
              <a:t>|, |D</a:t>
            </a:r>
            <a:r>
              <a:rPr lang="en-US" altLang="ko-KR" baseline="-25000" smtClean="0">
                <a:ea typeface="굴림" charset="-127"/>
              </a:rPr>
              <a:t>n</a:t>
            </a:r>
            <a:r>
              <a:rPr lang="en-US" altLang="ko-KR" smtClean="0">
                <a:ea typeface="굴림" charset="-127"/>
              </a:rPr>
              <a:t>|, |C</a:t>
            </a:r>
            <a:r>
              <a:rPr lang="en-US" altLang="ko-KR" baseline="-25000" smtClean="0">
                <a:ea typeface="굴림" charset="-127"/>
              </a:rPr>
              <a:t>r</a:t>
            </a:r>
            <a:r>
              <a:rPr lang="en-US" altLang="ko-KR" smtClean="0">
                <a:ea typeface="굴림" charset="-127"/>
              </a:rPr>
              <a:t>|: the number of documents in the set</a:t>
            </a:r>
          </a:p>
          <a:p>
            <a:r>
              <a:rPr lang="en-US" altLang="ko-KR" smtClean="0">
                <a:ea typeface="굴림" charset="-127"/>
                <a:sym typeface="Symbol" pitchFamily="18" charset="2"/>
              </a:rPr>
              <a:t>, , : tuning constants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A760D-3ACB-404C-97F9-E32602E12A5C}" type="slidenum">
              <a:rPr lang="ko-KR" altLang="en-US" smtClean="0">
                <a:ea typeface="굴림" charset="-127"/>
              </a:rPr>
              <a:pPr/>
              <a:t>5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User Relevance Feedback </a:t>
            </a:r>
            <a:r>
              <a:rPr lang="en-US" altLang="ko-KR" sz="2800" smtClean="0">
                <a:ea typeface="굴림" charset="-127"/>
              </a:rPr>
              <a:t>(2/3)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02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837E88-2D03-4511-A620-C2B679061E69}" type="slidenum">
              <a:rPr lang="ko-KR" altLang="en-US" smtClean="0">
                <a:ea typeface="굴림" charset="-127"/>
              </a:rPr>
              <a:pPr/>
              <a:t>6</a:t>
            </a:fld>
            <a:endParaRPr lang="en-US" altLang="ko-KR" smtClean="0">
              <a:ea typeface="굴림" charset="-127"/>
            </a:endParaRPr>
          </a:p>
        </p:txBody>
      </p:sp>
      <p:graphicFrame>
        <p:nvGraphicFramePr>
          <p:cNvPr id="1026" name="내용 개체 틀 4"/>
          <p:cNvGraphicFramePr>
            <a:graphicFrameLocks noChangeAspect="1"/>
          </p:cNvGraphicFramePr>
          <p:nvPr>
            <p:ph idx="1"/>
          </p:nvPr>
        </p:nvGraphicFramePr>
        <p:xfrm>
          <a:off x="1739900" y="1600200"/>
          <a:ext cx="5499100" cy="1139825"/>
        </p:xfrm>
        <a:graphic>
          <a:graphicData uri="http://schemas.openxmlformats.org/presentationml/2006/ole">
            <p:oleObj spid="_x0000_s193538" name="Equation" r:id="rId3" imgW="2209680" imgH="457200" progId="Equation.3">
              <p:embed/>
            </p:oleObj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58913" y="2943225"/>
          <a:ext cx="6096000" cy="222885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k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k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k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d</a:t>
                      </a:r>
                      <a:r>
                        <a:rPr kumimoji="0" lang="en-US" altLang="ko-K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d</a:t>
                      </a:r>
                      <a:r>
                        <a:rPr kumimoji="0" lang="en-US" altLang="ko-K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d</a:t>
                      </a:r>
                      <a:r>
                        <a:rPr kumimoji="0" lang="en-US" altLang="ko-K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d</a:t>
                      </a:r>
                      <a:r>
                        <a:rPr kumimoji="0" lang="en-US" altLang="ko-K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q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9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57" name="TextBox 7"/>
          <p:cNvSpPr txBox="1">
            <a:spLocks noChangeArrowheads="1"/>
          </p:cNvSpPr>
          <p:nvPr/>
        </p:nvSpPr>
        <p:spPr bwMode="auto">
          <a:xfrm>
            <a:off x="2743200" y="5475288"/>
            <a:ext cx="3540125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d</a:t>
            </a:r>
            <a:r>
              <a:rPr lang="en-US" altLang="ko-KR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 d</a:t>
            </a:r>
            <a:r>
              <a:rPr lang="en-US" altLang="ko-KR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>
                <a:ea typeface="굴림" charset="-127"/>
                <a:sym typeface="Symbol" pitchFamily="18" charset="2"/>
              </a:rPr>
              <a:t> C</a:t>
            </a:r>
            <a:r>
              <a:rPr lang="en-US" altLang="ko-KR" baseline="-25000">
                <a:ea typeface="굴림" charset="-127"/>
                <a:sym typeface="Symbol" pitchFamily="18" charset="2"/>
              </a:rPr>
              <a:t>r </a:t>
            </a:r>
            <a:r>
              <a:rPr lang="en-US" altLang="ko-KR">
                <a:ea typeface="굴림" charset="-127"/>
                <a:sym typeface="Symbol" pitchFamily="18" charset="2"/>
              </a:rPr>
              <a:t>and d</a:t>
            </a:r>
            <a:r>
              <a:rPr lang="en-US" altLang="ko-KR" baseline="-25000">
                <a:ea typeface="굴림" charset="-127"/>
                <a:sym typeface="Symbol" pitchFamily="18" charset="2"/>
              </a:rPr>
              <a:t>3</a:t>
            </a:r>
            <a:r>
              <a:rPr lang="en-US" altLang="ko-KR">
                <a:ea typeface="굴림" charset="-127"/>
                <a:sym typeface="Symbol" pitchFamily="18" charset="2"/>
              </a:rPr>
              <a:t>, d</a:t>
            </a:r>
            <a:r>
              <a:rPr lang="en-US" altLang="ko-KR" baseline="-25000">
                <a:ea typeface="굴림" charset="-127"/>
                <a:sym typeface="Symbol" pitchFamily="18" charset="2"/>
              </a:rPr>
              <a:t>4</a:t>
            </a:r>
            <a:r>
              <a:rPr lang="en-US" altLang="ko-KR">
                <a:ea typeface="굴림" charset="-127"/>
                <a:sym typeface="Symbol" pitchFamily="18" charset="2"/>
              </a:rPr>
              <a:t>  C</a:t>
            </a:r>
            <a:r>
              <a:rPr lang="en-US" altLang="ko-KR" baseline="-25000">
                <a:ea typeface="굴림" charset="-127"/>
                <a:sym typeface="Symbol" pitchFamily="18" charset="2"/>
              </a:rPr>
              <a:t>r</a:t>
            </a:r>
            <a:endParaRPr lang="en-US" altLang="ko-KR" baseline="-25000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q</a:t>
            </a:r>
            <a:r>
              <a:rPr lang="en-US" altLang="ko-KR" baseline="-25000">
                <a:ea typeface="굴림" charset="-127"/>
              </a:rPr>
              <a:t>opt</a:t>
            </a:r>
            <a:r>
              <a:rPr lang="en-US" altLang="ko-KR">
                <a:ea typeface="굴림" charset="-127"/>
              </a:rPr>
              <a:t> = (0, 2, 8)</a:t>
            </a:r>
            <a:endParaRPr lang="ko-KR" altLang="en-US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User Relevance Feedback </a:t>
            </a:r>
            <a:r>
              <a:rPr lang="en-US" altLang="ko-KR" sz="2800" smtClean="0">
                <a:ea typeface="굴림" charset="-127"/>
              </a:rPr>
              <a:t>(3/3)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2053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A00BBC-058A-401C-BA4F-FD994960ACDF}" type="slidenum">
              <a:rPr lang="ko-KR" altLang="en-US" smtClean="0">
                <a:ea typeface="굴림" charset="-127"/>
              </a:rPr>
              <a:pPr/>
              <a:t>7</a:t>
            </a:fld>
            <a:endParaRPr lang="en-US" altLang="ko-KR" smtClean="0">
              <a:ea typeface="굴림" charset="-127"/>
            </a:endParaRPr>
          </a:p>
        </p:txBody>
      </p:sp>
      <p:graphicFrame>
        <p:nvGraphicFramePr>
          <p:cNvPr id="2050" name="내용 개체 틀 6"/>
          <p:cNvGraphicFramePr>
            <a:graphicFrameLocks noChangeAspect="1"/>
          </p:cNvGraphicFramePr>
          <p:nvPr>
            <p:ph idx="1"/>
          </p:nvPr>
        </p:nvGraphicFramePr>
        <p:xfrm>
          <a:off x="4165600" y="3108325"/>
          <a:ext cx="762000" cy="1439863"/>
        </p:xfrm>
        <a:graphic>
          <a:graphicData uri="http://schemas.openxmlformats.org/presentationml/2006/ole">
            <p:oleObj spid="_x0000_s194562" name="Equation" r:id="rId3" imgW="114120" imgH="215640" progId="Equation.3">
              <p:embed/>
            </p:oleObj>
          </a:graphicData>
        </a:graphic>
      </p:graphicFrame>
      <p:pic>
        <p:nvPicPr>
          <p:cNvPr id="2054" name="그림 5" descr="119_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6300" y="2038350"/>
            <a:ext cx="768985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903288" y="4568825"/>
          <a:ext cx="2184400" cy="539750"/>
        </p:xfrm>
        <a:graphic>
          <a:graphicData uri="http://schemas.openxmlformats.org/presentationml/2006/ole">
            <p:oleObj spid="_x0000_s194563" name="Equation" r:id="rId5" imgW="1079280" imgH="266400" progId="Equation.3">
              <p:embed/>
            </p:oleObj>
          </a:graphicData>
        </a:graphic>
      </p:graphicFrame>
      <p:sp>
        <p:nvSpPr>
          <p:cNvPr id="2055" name="TextBox 7"/>
          <p:cNvSpPr txBox="1">
            <a:spLocks noChangeArrowheads="1"/>
          </p:cNvSpPr>
          <p:nvPr/>
        </p:nvSpPr>
        <p:spPr bwMode="auto">
          <a:xfrm>
            <a:off x="2962275" y="4648200"/>
            <a:ext cx="5910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: the highest ranked non-relevant document</a:t>
            </a:r>
            <a:endParaRPr lang="ko-KR" altLang="en-US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>
                <a:ea typeface="굴림" charset="-127"/>
              </a:rPr>
              <a:t>Term Reweighting for the Probabilistic model </a:t>
            </a:r>
            <a:r>
              <a:rPr lang="en-US" altLang="ko-KR" sz="2800" smtClean="0">
                <a:ea typeface="굴림" charset="-127"/>
              </a:rPr>
              <a:t>(1/2)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331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9ABD15-A3F3-4EF1-B7B1-7ED22106D796}" type="slidenum">
              <a:rPr lang="ko-KR" altLang="en-US" smtClean="0">
                <a:ea typeface="굴림" charset="-127"/>
              </a:rPr>
              <a:pPr/>
              <a:t>8</a:t>
            </a:fld>
            <a:endParaRPr lang="en-US" altLang="ko-KR" smtClean="0">
              <a:ea typeface="굴림" charset="-127"/>
            </a:endParaRPr>
          </a:p>
        </p:txBody>
      </p:sp>
      <p:pic>
        <p:nvPicPr>
          <p:cNvPr id="13316" name="그림 8" descr="121_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38" y="1622425"/>
            <a:ext cx="73787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그림 10" descr="121_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3363913"/>
            <a:ext cx="4738688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228600" y="4659313"/>
            <a:ext cx="81816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400" dirty="0">
                <a:latin typeface="Corbel" pitchFamily="34" charset="0"/>
                <a:ea typeface="굴림" charset="-127"/>
              </a:rPr>
              <a:t>D</a:t>
            </a:r>
            <a:r>
              <a:rPr lang="en-US" altLang="ko-KR" sz="2400" baseline="-25000" dirty="0">
                <a:latin typeface="Corbel" pitchFamily="34" charset="0"/>
                <a:ea typeface="굴림" charset="-127"/>
              </a:rPr>
              <a:t>r</a:t>
            </a:r>
            <a:r>
              <a:rPr lang="en-US" altLang="ko-KR" sz="2400" dirty="0">
                <a:latin typeface="Corbel" pitchFamily="34" charset="0"/>
                <a:ea typeface="굴림" charset="-127"/>
              </a:rPr>
              <a:t>: the set of relevant retrieved documents</a:t>
            </a:r>
          </a:p>
          <a:p>
            <a:pPr algn="l"/>
            <a:r>
              <a:rPr lang="en-US" altLang="ko-KR" sz="2400" dirty="0" err="1">
                <a:latin typeface="Corbel" pitchFamily="34" charset="0"/>
                <a:ea typeface="굴림" charset="-127"/>
              </a:rPr>
              <a:t>D</a:t>
            </a:r>
            <a:r>
              <a:rPr lang="en-US" altLang="ko-KR" sz="2400" baseline="-25000" dirty="0" err="1">
                <a:latin typeface="Corbel" pitchFamily="34" charset="0"/>
                <a:ea typeface="굴림" charset="-127"/>
              </a:rPr>
              <a:t>r,i</a:t>
            </a:r>
            <a:r>
              <a:rPr lang="en-US" altLang="ko-KR" sz="2400" dirty="0">
                <a:latin typeface="Corbel" pitchFamily="34" charset="0"/>
                <a:ea typeface="굴림" charset="-127"/>
              </a:rPr>
              <a:t>: the subset of D</a:t>
            </a:r>
            <a:r>
              <a:rPr lang="en-US" altLang="ko-KR" sz="2400" baseline="-25000" dirty="0">
                <a:latin typeface="Corbel" pitchFamily="34" charset="0"/>
                <a:ea typeface="굴림" charset="-127"/>
              </a:rPr>
              <a:t>r</a:t>
            </a:r>
            <a:r>
              <a:rPr lang="en-US" altLang="ko-KR" sz="2400" dirty="0">
                <a:latin typeface="Corbel" pitchFamily="34" charset="0"/>
                <a:ea typeface="굴림" charset="-127"/>
              </a:rPr>
              <a:t> composed of the documents which contain</a:t>
            </a:r>
          </a:p>
          <a:p>
            <a:pPr algn="l"/>
            <a:r>
              <a:rPr lang="en-US" altLang="ko-KR" sz="2400" dirty="0">
                <a:latin typeface="Corbel" pitchFamily="34" charset="0"/>
                <a:ea typeface="굴림" charset="-127"/>
              </a:rPr>
              <a:t>      the them </a:t>
            </a:r>
            <a:r>
              <a:rPr lang="en-US" altLang="ko-KR" sz="2400" dirty="0" err="1">
                <a:latin typeface="Corbel" pitchFamily="34" charset="0"/>
                <a:ea typeface="굴림" charset="-127"/>
              </a:rPr>
              <a:t>k</a:t>
            </a:r>
            <a:r>
              <a:rPr lang="en-US" altLang="ko-KR" sz="2400" baseline="-25000" dirty="0" err="1">
                <a:latin typeface="Corbel" pitchFamily="34" charset="0"/>
                <a:ea typeface="굴림" charset="-127"/>
              </a:rPr>
              <a:t>i</a:t>
            </a:r>
            <a:endParaRPr lang="ko-KR" altLang="en-US" sz="2400" baseline="-25000" dirty="0">
              <a:latin typeface="Corbel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>
                <a:ea typeface="굴림" charset="-127"/>
              </a:rPr>
              <a:t>Term Reweighting for the Probabilistic model </a:t>
            </a:r>
            <a:r>
              <a:rPr lang="en-US" altLang="ko-KR" sz="2800" smtClean="0">
                <a:ea typeface="굴림" charset="-127"/>
              </a:rPr>
              <a:t>(2/2)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433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86337B-FDB4-4877-8EA3-093E3BB67571}" type="slidenum">
              <a:rPr lang="ko-KR" altLang="en-US" smtClean="0">
                <a:ea typeface="굴림" charset="-127"/>
              </a:rPr>
              <a:pPr/>
              <a:t>9</a:t>
            </a:fld>
            <a:endParaRPr lang="en-US" altLang="ko-KR" smtClean="0">
              <a:ea typeface="굴림" charset="-127"/>
            </a:endParaRPr>
          </a:p>
        </p:txBody>
      </p:sp>
      <p:pic>
        <p:nvPicPr>
          <p:cNvPr id="14340" name="그림 6" descr="121_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0475" y="1828800"/>
            <a:ext cx="7469188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그림 7" descr="121_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9325" y="3657600"/>
            <a:ext cx="8194675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845</Words>
  <Application>Microsoft Office PowerPoint</Application>
  <PresentationFormat>화면 슬라이드 쇼(4:3)</PresentationFormat>
  <Paragraphs>202</Paragraphs>
  <Slides>23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SNU IDB Lab.</vt:lpstr>
      <vt:lpstr>Equation</vt:lpstr>
      <vt:lpstr>Modern Information Retrieval </vt:lpstr>
      <vt:lpstr>Contents</vt:lpstr>
      <vt:lpstr>Introduction</vt:lpstr>
      <vt:lpstr>Contents</vt:lpstr>
      <vt:lpstr>User Relevance Feedback (1/3)</vt:lpstr>
      <vt:lpstr>User Relevance Feedback (2/3)</vt:lpstr>
      <vt:lpstr>User Relevance Feedback (3/3)</vt:lpstr>
      <vt:lpstr>Term Reweighting for the Probabilistic model (1/2)</vt:lpstr>
      <vt:lpstr>Term Reweighting for the Probabilistic model (2/2)</vt:lpstr>
      <vt:lpstr>Contents</vt:lpstr>
      <vt:lpstr>Automatic Local Analysis</vt:lpstr>
      <vt:lpstr>Association Cluster</vt:lpstr>
      <vt:lpstr>Metric Cluster</vt:lpstr>
      <vt:lpstr>Scalar Cluster</vt:lpstr>
      <vt:lpstr>Contents</vt:lpstr>
      <vt:lpstr>Automatic Global Analysis</vt:lpstr>
      <vt:lpstr>Query Expansion based on a Similarity Thesaurus (1/3)</vt:lpstr>
      <vt:lpstr>Query Expansion based on a Similarity Thesaurus (2/3)</vt:lpstr>
      <vt:lpstr>Query Expansion based on a Similarity Thesaurus (3/3)</vt:lpstr>
      <vt:lpstr>Query Expansion based on a Statistical Thesaurus (1/3)</vt:lpstr>
      <vt:lpstr>Query Expansion based on a Statistical Thesaurus (2/3)</vt:lpstr>
      <vt:lpstr>Query Expansion based on a Statistical Thesaurus (3/3)</vt:lpstr>
      <vt:lpstr>Thank You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Information Retrieval</dc:title>
  <dc:creator>Hyunwoo Kim</dc:creator>
  <cp:lastModifiedBy>Victorinus</cp:lastModifiedBy>
  <cp:revision>390</cp:revision>
  <dcterms:created xsi:type="dcterms:W3CDTF">2006-10-05T04:04:58Z</dcterms:created>
  <dcterms:modified xsi:type="dcterms:W3CDTF">2010-07-20T11:36:51Z</dcterms:modified>
</cp:coreProperties>
</file>