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9900"/>
    <a:srgbClr val="CC00CC"/>
    <a:srgbClr val="FF99CC"/>
    <a:srgbClr val="00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2" autoAdjust="0"/>
    <p:restoredTop sz="95943" autoAdjust="0"/>
  </p:normalViewPr>
  <p:slideViewPr>
    <p:cSldViewPr>
      <p:cViewPr varScale="1">
        <p:scale>
          <a:sx n="127" d="100"/>
          <a:sy n="127" d="100"/>
        </p:scale>
        <p:origin x="-11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Freshness </a:t>
            </a:r>
            <a:r>
              <a:rPr lang="en-US" altLang="ko-KR" dirty="0" smtClean="0"/>
              <a:t>Matters:</a:t>
            </a:r>
            <a:br>
              <a:rPr lang="en-US" altLang="ko-KR" dirty="0" smtClean="0"/>
            </a:br>
            <a:r>
              <a:rPr lang="en-US" altLang="ko-KR" dirty="0" smtClean="0"/>
              <a:t>In </a:t>
            </a:r>
            <a:r>
              <a:rPr lang="en-US" altLang="ko-KR" dirty="0"/>
              <a:t>Flowers, Food, and Web Authority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altLang="ko-KR" dirty="0" smtClean="0"/>
              <a:t>Na Dai and Brian D. Davison</a:t>
            </a:r>
          </a:p>
          <a:p>
            <a:pPr algn="just"/>
            <a:r>
              <a:rPr lang="en-US" altLang="ko-KR" dirty="0" smtClean="0"/>
              <a:t>Lehigh University, USA</a:t>
            </a:r>
          </a:p>
          <a:p>
            <a:pPr algn="just"/>
            <a:r>
              <a:rPr lang="en-US" altLang="ko-KR" b="1" dirty="0" smtClean="0"/>
              <a:t>SIGIR 2010, link analysis and advertising</a:t>
            </a:r>
          </a:p>
          <a:p>
            <a:pPr algn="r"/>
            <a:r>
              <a:rPr lang="en-US" altLang="ko-KR" b="1" dirty="0" smtClean="0"/>
              <a:t>20 July, 2011</a:t>
            </a:r>
          </a:p>
          <a:p>
            <a:pPr algn="r"/>
            <a:r>
              <a:rPr lang="en-US" altLang="ko-KR" b="1" dirty="0" smtClean="0"/>
              <a:t>SNU IDB Lab.</a:t>
            </a:r>
          </a:p>
          <a:p>
            <a:pPr algn="r"/>
            <a:r>
              <a:rPr lang="en-US" altLang="ko-KR" dirty="0" err="1" smtClean="0"/>
              <a:t>Hyunwoo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7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Temporal random surfer model (cont’d)</a:t>
            </a:r>
          </a:p>
          <a:p>
            <a:pPr lvl="1"/>
            <a:r>
              <a:rPr lang="en-US" altLang="ko-KR" dirty="0" smtClean="0"/>
              <a:t>Surfer movement</a:t>
            </a:r>
          </a:p>
          <a:p>
            <a:pPr marL="914400" lvl="2" indent="0">
              <a:buNone/>
            </a:pPr>
            <a:r>
              <a:rPr lang="en-US" altLang="ko-KR" b="1" dirty="0" smtClean="0"/>
              <a:t>Step 1.</a:t>
            </a:r>
            <a:r>
              <a:rPr lang="en-US" altLang="ko-KR" dirty="0" smtClean="0"/>
              <a:t> Either to follow one of the out-linked pages or to randomly jump to any page at the same time point</a:t>
            </a:r>
          </a:p>
          <a:p>
            <a:pPr marL="914400" lvl="2" indent="0">
              <a:buNone/>
            </a:pPr>
            <a:r>
              <a:rPr lang="en-US" altLang="ko-KR" b="1" dirty="0" smtClean="0"/>
              <a:t>Step 2.</a:t>
            </a:r>
            <a:r>
              <a:rPr lang="en-US" altLang="ko-KR" dirty="0" smtClean="0"/>
              <a:t> Select the specific snapshot of the page</a:t>
            </a:r>
          </a:p>
          <a:p>
            <a:pPr marL="914400" lvl="2" indent="0">
              <a:buNone/>
            </a:pPr>
            <a:r>
              <a:rPr lang="en-US" altLang="ko-KR" b="1" dirty="0" smtClean="0"/>
              <a:t>Step 3.</a:t>
            </a:r>
            <a:r>
              <a:rPr lang="en-US" altLang="ko-KR" dirty="0" smtClean="0"/>
              <a:t> Browse the page with the mean stay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3528" y="4653136"/>
            <a:ext cx="1512168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move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23528" y="5517232"/>
            <a:ext cx="1512168" cy="64807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stay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440243"/>
            <a:ext cx="16573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4792506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stationary probability</a:t>
            </a:r>
            <a:endParaRPr lang="ko-KR" altLang="en-US" dirty="0" smtClean="0"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7784" y="565660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staying time</a:t>
            </a:r>
            <a:endParaRPr lang="ko-KR" altLang="en-US" dirty="0" smtClean="0">
              <a:latin typeface="Corbe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59090" y="4792506"/>
                <a:ext cx="463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/>
                            </a:rPr>
                            <m:t>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b="1" dirty="0" smtClean="0">
                  <a:latin typeface="Corbe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090" y="4792506"/>
                <a:ext cx="46352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63098" y="5643458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b="1" dirty="0" smtClean="0">
                  <a:latin typeface="Corbel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098" y="5643458"/>
                <a:ext cx="452303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49988" y="4792506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𝑷𝑭</m:t>
                      </m:r>
                    </m:oMath>
                  </m:oMathPara>
                </a14:m>
                <a:endParaRPr lang="ko-KR" altLang="en-US" b="1" dirty="0" smtClean="0">
                  <a:latin typeface="Corbel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988" y="4792506"/>
                <a:ext cx="53893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92280" y="5656602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𝑰𝒏𝑭</m:t>
                      </m:r>
                    </m:oMath>
                  </m:oMathPara>
                </a14:m>
                <a:endParaRPr lang="ko-KR" altLang="en-US" b="1" dirty="0" smtClean="0">
                  <a:latin typeface="Corbel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5656602"/>
                <a:ext cx="65434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234" y="2636912"/>
            <a:ext cx="2267655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6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Standard data sets</a:t>
            </a:r>
          </a:p>
          <a:p>
            <a:pPr lvl="1"/>
            <a:r>
              <a:rPr lang="en-US" altLang="ko-KR" dirty="0" smtClean="0"/>
              <a:t>Only contain one snapshot of a Web corpus</a:t>
            </a:r>
          </a:p>
          <a:p>
            <a:pPr lvl="1">
              <a:buNone/>
            </a:pPr>
            <a:r>
              <a:rPr lang="en-US" altLang="ko-KR" dirty="0" smtClean="0"/>
              <a:t>		ex) TREC</a:t>
            </a:r>
          </a:p>
          <a:p>
            <a:pPr lvl="1"/>
            <a:r>
              <a:rPr lang="en-US" altLang="ko-KR" dirty="0" smtClean="0"/>
              <a:t>Not suitable to show the effectiveness of ranking models utilizing </a:t>
            </a:r>
            <a:r>
              <a:rPr lang="en-US" altLang="ko-KR" b="1" dirty="0" smtClean="0"/>
              <a:t>temporal information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Corpus of archival Web pages</a:t>
            </a:r>
          </a:p>
          <a:p>
            <a:pPr lvl="1"/>
            <a:r>
              <a:rPr lang="en-US" altLang="ko-KR" dirty="0" smtClean="0"/>
              <a:t>Collected by Internet Archive from January 2000 to December 2007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Web activity detection</a:t>
            </a:r>
          </a:p>
          <a:p>
            <a:pPr lvl="1"/>
            <a:r>
              <a:rPr lang="en-US" altLang="ko-KR" dirty="0" smtClean="0"/>
              <a:t>Update of page: difference and metadata</a:t>
            </a:r>
          </a:p>
          <a:p>
            <a:pPr lvl="1"/>
            <a:r>
              <a:rPr lang="en-US" altLang="ko-KR" dirty="0" smtClean="0"/>
              <a:t>Update of link: once a page has an update, all its out-links are updated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8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Human editors judge each pair of &lt;query, URL&gt;</a:t>
            </a:r>
          </a:p>
          <a:p>
            <a:pPr lvl="1">
              <a:buNone/>
            </a:pPr>
            <a:r>
              <a:rPr lang="en-US" altLang="ko-KR" dirty="0" smtClean="0"/>
              <a:t>1. </a:t>
            </a:r>
            <a:r>
              <a:rPr lang="en-US" altLang="ko-KR" b="1" dirty="0" smtClean="0"/>
              <a:t>How relevant</a:t>
            </a:r>
            <a:r>
              <a:rPr lang="en-US" altLang="ko-KR" dirty="0" smtClean="0"/>
              <a:t> the page is to the query</a:t>
            </a:r>
          </a:p>
          <a:p>
            <a:pPr lvl="1">
              <a:buNone/>
            </a:pPr>
            <a:r>
              <a:rPr lang="en-US" altLang="ko-KR" dirty="0" smtClean="0"/>
              <a:t>2. </a:t>
            </a:r>
            <a:r>
              <a:rPr lang="en-US" altLang="ko-KR" b="1" dirty="0" smtClean="0"/>
              <a:t>How fresh</a:t>
            </a:r>
            <a:r>
              <a:rPr lang="en-US" altLang="ko-KR" dirty="0" smtClean="0"/>
              <a:t> the page would be as a result for the requested time period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Comparison</a:t>
            </a:r>
          </a:p>
          <a:p>
            <a:pPr lvl="1"/>
            <a:r>
              <a:rPr lang="en-US" altLang="ko-KR" b="1" dirty="0" smtClean="0"/>
              <a:t>T-Fresh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vs.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PageRank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TimedPageRank</a:t>
            </a:r>
            <a:r>
              <a:rPr lang="en-US" altLang="ko-KR" dirty="0" smtClean="0"/>
              <a:t>, T-Rank, </a:t>
            </a:r>
            <a:r>
              <a:rPr lang="en-US" altLang="ko-KR" dirty="0" err="1" smtClean="0"/>
              <a:t>BuzzRank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TemporalRank</a:t>
            </a:r>
            <a:r>
              <a:rPr lang="en-US" altLang="ko-KR" dirty="0" smtClean="0"/>
              <a:t>, and T-random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Correlation of 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 and PF</a:t>
            </a:r>
          </a:p>
          <a:p>
            <a:pPr lvl="1"/>
            <a:r>
              <a:rPr lang="en-US" altLang="ko-KR" dirty="0" smtClean="0"/>
              <a:t>Correlation between Web freshness and future Web activities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28802"/>
            <a:ext cx="5429263" cy="482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858016" y="3105835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- Parameter setting</a:t>
            </a:r>
          </a:p>
          <a:p>
            <a:r>
              <a:rPr lang="en-US" altLang="ko-KR" dirty="0" smtClean="0">
                <a:latin typeface="Corbel" pitchFamily="34" charset="0"/>
              </a:rPr>
              <a:t>- Interpretation</a:t>
            </a:r>
            <a:endParaRPr lang="ko-KR" altLang="en-US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Ranking performance</a:t>
            </a:r>
          </a:p>
          <a:p>
            <a:pPr lvl="1"/>
            <a:r>
              <a:rPr lang="en-US" altLang="ko-KR" dirty="0" smtClean="0"/>
              <a:t>Relevance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2000240"/>
            <a:ext cx="540776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0917" y="4000504"/>
            <a:ext cx="6538766" cy="268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Ranking performance</a:t>
            </a:r>
          </a:p>
          <a:p>
            <a:pPr lvl="1"/>
            <a:r>
              <a:rPr lang="en-US" altLang="ko-KR" dirty="0" smtClean="0"/>
              <a:t>Freshness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00240"/>
            <a:ext cx="5300351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3963614"/>
            <a:ext cx="6543672" cy="270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286512" y="228599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- </a:t>
            </a:r>
            <a:r>
              <a:rPr lang="en-US" altLang="ko-KR" dirty="0" err="1" smtClean="0">
                <a:latin typeface="Corbel" pitchFamily="34" charset="0"/>
              </a:rPr>
              <a:t>PageRank</a:t>
            </a:r>
            <a:endParaRPr lang="ko-KR" altLang="en-US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Deeper analysis</a:t>
            </a:r>
          </a:p>
          <a:p>
            <a:pPr lvl="1"/>
            <a:r>
              <a:rPr lang="en-US" altLang="ko-KR" dirty="0" smtClean="0"/>
              <a:t>Effects of propagation kernels in freshness performance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In </a:t>
            </a:r>
            <a:r>
              <a:rPr lang="en-US" altLang="ko-KR" sz="1800" dirty="0" err="1" smtClean="0"/>
              <a:t>PageRank</a:t>
            </a:r>
            <a:r>
              <a:rPr lang="en-US" altLang="ko-KR" sz="1800" dirty="0" smtClean="0"/>
              <a:t>, authority propagation become very weak when the graph time span is large enough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7325" y="1885961"/>
            <a:ext cx="62293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Best ranking performance</a:t>
            </a:r>
          </a:p>
          <a:p>
            <a:pPr lvl="1"/>
            <a:r>
              <a:rPr lang="en-US" altLang="ko-KR" dirty="0" smtClean="0"/>
              <a:t>Windows size used in the stay time estimation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88"/>
            <a:ext cx="4206753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628" y="2214554"/>
            <a:ext cx="3857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Corbel" pitchFamily="34" charset="0"/>
              </a:rPr>
              <a:t>To use in-link freshness on several adjacent time points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Corbel" pitchFamily="34" charset="0"/>
              </a:rPr>
              <a:t>It does harm when windows size is too large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Corbel" pitchFamily="34" charset="0"/>
              </a:rPr>
              <a:t>Large window size result in large variance of performance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Corbel" pitchFamily="34" charset="0"/>
              </a:rPr>
              <a:t>Performance improves with the increase of graph time span</a:t>
            </a:r>
            <a:endParaRPr lang="ko-KR" altLang="en-US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 freshness form Web creators’ activities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Web freshness is an important attribute of Web resources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Temporal Web link-based ranking algorithm to estimate time-dependent Web page authority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Methodology</a:t>
            </a:r>
          </a:p>
          <a:p>
            <a:r>
              <a:rPr lang="en-US" altLang="ko-KR" dirty="0" smtClean="0"/>
              <a:t>Experiment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1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Freshness matters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433532" y="1628800"/>
            <a:ext cx="4276939" cy="1679466"/>
            <a:chOff x="514077" y="1916831"/>
            <a:chExt cx="6969703" cy="273685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09"/>
            <a:stretch/>
          </p:blipFill>
          <p:spPr>
            <a:xfrm>
              <a:off x="514077" y="1916833"/>
              <a:ext cx="3179845" cy="231788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1570839" y="4252448"/>
              <a:ext cx="1066321" cy="401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Trebuchet MS" pitchFamily="34" charset="0"/>
                </a:rPr>
                <a:t>Flowers</a:t>
              </a:r>
              <a:endParaRPr lang="ko-KR" altLang="en-US" sz="1000" b="1" dirty="0" smtClean="0">
                <a:latin typeface="Trebuchet MS" pitchFamily="34" charset="0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44" y="1916831"/>
              <a:ext cx="3415836" cy="231788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5386375" y="4252447"/>
              <a:ext cx="778974" cy="401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Trebuchet MS" pitchFamily="34" charset="0"/>
                </a:rPr>
                <a:t>Food</a:t>
              </a:r>
              <a:endParaRPr lang="ko-KR" altLang="en-US" sz="1000" b="1" dirty="0" smtClean="0">
                <a:latin typeface="Trebuchet MS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247858" y="3734297"/>
            <a:ext cx="2648284" cy="2872347"/>
            <a:chOff x="3247858" y="2531285"/>
            <a:chExt cx="2648284" cy="287234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7858" y="2531285"/>
              <a:ext cx="2648284" cy="264828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656175" y="5034300"/>
              <a:ext cx="1831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Trebuchet MS" pitchFamily="34" charset="0"/>
                </a:rPr>
                <a:t>Web Authority?</a:t>
              </a:r>
              <a:endParaRPr lang="ko-KR" altLang="en-US" b="1" dirty="0" smtClean="0">
                <a:latin typeface="Trebuchet MS" pitchFamily="34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5496" y="3356992"/>
            <a:ext cx="2945855" cy="3075220"/>
            <a:chOff x="35496" y="2153980"/>
            <a:chExt cx="2945855" cy="307522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2369042"/>
              <a:ext cx="2945855" cy="28601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5" name="TextBox 14"/>
            <p:cNvSpPr txBox="1"/>
            <p:nvPr/>
          </p:nvSpPr>
          <p:spPr>
            <a:xfrm>
              <a:off x="1281436" y="2153980"/>
              <a:ext cx="4539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Trebuchet MS" pitchFamily="34" charset="0"/>
                </a:rPr>
                <a:t>1995</a:t>
              </a:r>
              <a:endParaRPr lang="ko-KR" altLang="en-US" sz="1000" dirty="0" smtClean="0">
                <a:latin typeface="Trebuchet MS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228184" y="3322459"/>
            <a:ext cx="2819067" cy="3060122"/>
            <a:chOff x="6228184" y="2119447"/>
            <a:chExt cx="2819067" cy="3060122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227"/>
            <a:stretch/>
          </p:blipFill>
          <p:spPr bwMode="auto">
            <a:xfrm>
              <a:off x="6228184" y="2330378"/>
              <a:ext cx="2819067" cy="28491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7359690" y="2119447"/>
              <a:ext cx="4539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Trebuchet MS" pitchFamily="34" charset="0"/>
                </a:rPr>
                <a:t>2011</a:t>
              </a:r>
              <a:endParaRPr lang="ko-KR" altLang="en-US" sz="1000" dirty="0" smtClean="0">
                <a:latin typeface="Trebuchet M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4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207" y="2276872"/>
            <a:ext cx="5429250" cy="3876675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20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Web page authority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7"/>
          <a:stretch/>
        </p:blipFill>
        <p:spPr>
          <a:xfrm>
            <a:off x="295099" y="1704557"/>
            <a:ext cx="3238500" cy="2331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304386" y="4437112"/>
            <a:ext cx="1418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Trebuchet MS" pitchFamily="34" charset="0"/>
              </a:rPr>
              <a:t>Sergey </a:t>
            </a:r>
            <a:r>
              <a:rPr lang="en-US" altLang="ko-KR" b="1" dirty="0" err="1" smtClean="0">
                <a:latin typeface="Trebuchet MS" pitchFamily="34" charset="0"/>
              </a:rPr>
              <a:t>Brin</a:t>
            </a:r>
            <a:endParaRPr lang="en-US" altLang="ko-KR" b="1" dirty="0">
              <a:latin typeface="Trebuchet MS" pitchFamily="34" charset="0"/>
            </a:endParaRPr>
          </a:p>
          <a:p>
            <a:r>
              <a:rPr lang="en-US" altLang="ko-KR" b="1" dirty="0" smtClean="0">
                <a:latin typeface="Trebuchet MS" pitchFamily="34" charset="0"/>
              </a:rPr>
              <a:t>Larry Page</a:t>
            </a:r>
          </a:p>
          <a:p>
            <a:r>
              <a:rPr lang="en-US" altLang="ko-KR" b="1" dirty="0" smtClean="0">
                <a:latin typeface="Trebuchet MS" pitchFamily="34" charset="0"/>
              </a:rPr>
              <a:t>PageRank</a:t>
            </a:r>
            <a:endParaRPr lang="ko-KR" altLang="en-US" b="1" dirty="0" smtClean="0">
              <a:latin typeface="Trebuchet MS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331188"/>
            <a:ext cx="891017" cy="3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 page freshness and in-link freshness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42406" y="4561383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rebuchet MS" pitchFamily="34" charset="0"/>
              </a:rPr>
              <a:t>Freshness of Web page itself</a:t>
            </a:r>
            <a:endParaRPr lang="ko-KR" altLang="en-US" sz="1400" dirty="0" smtClean="0">
              <a:latin typeface="Trebuchet MS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195" y="1680765"/>
            <a:ext cx="4076701" cy="29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1569586" cy="1439535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17" idx="3"/>
          </p:cNvCxnSpPr>
          <p:nvPr/>
        </p:nvCxnSpPr>
        <p:spPr>
          <a:xfrm>
            <a:off x="2325162" y="2492584"/>
            <a:ext cx="22390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5" idx="3"/>
            <a:endCxn id="1030" idx="1"/>
          </p:cNvCxnSpPr>
          <p:nvPr/>
        </p:nvCxnSpPr>
        <p:spPr>
          <a:xfrm flipV="1">
            <a:off x="2325162" y="3130947"/>
            <a:ext cx="2239033" cy="942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9" idx="3"/>
          </p:cNvCxnSpPr>
          <p:nvPr/>
        </p:nvCxnSpPr>
        <p:spPr>
          <a:xfrm flipV="1">
            <a:off x="2325162" y="3789041"/>
            <a:ext cx="2239033" cy="1720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15816" y="522920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rebuchet MS" pitchFamily="34" charset="0"/>
              </a:rPr>
              <a:t>Freshness of in-link</a:t>
            </a:r>
            <a:endParaRPr lang="ko-KR" altLang="en-US" sz="1400" dirty="0" smtClean="0">
              <a:latin typeface="Trebuchet MS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36" y="3493796"/>
            <a:ext cx="1592226" cy="115934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18" y="4925886"/>
            <a:ext cx="1556544" cy="11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2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Temporal ranking model (T-Fresh)</a:t>
            </a:r>
          </a:p>
          <a:p>
            <a:pPr lvl="1"/>
            <a:r>
              <a:rPr lang="en-US" altLang="ko-KR" dirty="0" smtClean="0"/>
              <a:t>To incorporate </a:t>
            </a:r>
            <a:r>
              <a:rPr lang="en-US" altLang="ko-KR" b="1" dirty="0" smtClean="0"/>
              <a:t>Web freshness </a:t>
            </a:r>
            <a:r>
              <a:rPr lang="en-US" altLang="ko-KR" dirty="0" smtClean="0"/>
              <a:t>and </a:t>
            </a:r>
            <a:r>
              <a:rPr lang="en-US" altLang="ko-KR" b="1" dirty="0" smtClean="0"/>
              <a:t>link structures </a:t>
            </a:r>
            <a:r>
              <a:rPr lang="en-US" altLang="ko-KR" dirty="0" smtClean="0"/>
              <a:t>at different time points</a:t>
            </a:r>
          </a:p>
          <a:p>
            <a:pPr lvl="1"/>
            <a:r>
              <a:rPr lang="en-US" altLang="ko-KR" dirty="0" smtClean="0"/>
              <a:t>Web page authority estimation</a:t>
            </a:r>
          </a:p>
          <a:p>
            <a:pPr lvl="1"/>
            <a:r>
              <a:rPr lang="en-US" altLang="ko-KR" dirty="0" smtClean="0"/>
              <a:t>To utilize authors’ maintenance activities on Web page and links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T-Fresh outputs an </a:t>
            </a:r>
            <a:r>
              <a:rPr lang="en-US" altLang="ko-KR" b="1" dirty="0" smtClean="0"/>
              <a:t>authority score </a:t>
            </a:r>
            <a:r>
              <a:rPr lang="en-US" altLang="ko-KR" dirty="0" smtClean="0"/>
              <a:t>for each page at every predefined time point</a:t>
            </a:r>
          </a:p>
          <a:p>
            <a:pPr lvl="1"/>
            <a:r>
              <a:rPr lang="en-US" altLang="ko-KR" dirty="0" smtClean="0"/>
              <a:t>The authority is estimated in an approximated way</a:t>
            </a:r>
          </a:p>
          <a:p>
            <a:pPr lvl="1"/>
            <a:r>
              <a:rPr lang="en-US" altLang="ko-KR" dirty="0" smtClean="0"/>
              <a:t>Partly depending on the link structure and Web freshness of nearby snapshots</a:t>
            </a:r>
          </a:p>
          <a:p>
            <a:pPr lvl="1"/>
            <a:r>
              <a:rPr lang="en-US" altLang="ko-KR" dirty="0" smtClean="0"/>
              <a:t>Farther time points having smaller influence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5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Representing Web  freshness over time</a:t>
            </a:r>
          </a:p>
          <a:p>
            <a:pPr lvl="1"/>
            <a:r>
              <a:rPr lang="en-US" altLang="ko-KR" dirty="0" smtClean="0"/>
              <a:t>Web freshness reflects </a:t>
            </a:r>
            <a:r>
              <a:rPr lang="en-US" altLang="ko-KR" b="1" dirty="0" smtClean="0"/>
              <a:t>how fresh a Web page is </a:t>
            </a:r>
            <a:r>
              <a:rPr lang="en-US" altLang="ko-KR" dirty="0" smtClean="0"/>
              <a:t>at a given time point</a:t>
            </a:r>
          </a:p>
          <a:p>
            <a:pPr lvl="1"/>
            <a:r>
              <a:rPr lang="en-US" altLang="ko-KR" dirty="0" smtClean="0"/>
              <a:t>In-link freshness (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) and page freshness (PF)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InF</a:t>
            </a:r>
            <a:r>
              <a:rPr lang="en-US" altLang="ko-KR" dirty="0" smtClean="0"/>
              <a:t> and PF depict Web freshness from the perspectives of </a:t>
            </a:r>
            <a:r>
              <a:rPr lang="en-US" altLang="ko-KR" b="1" dirty="0" smtClean="0"/>
              <a:t>information recommenders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) and </a:t>
            </a:r>
            <a:r>
              <a:rPr lang="en-US" altLang="ko-KR" b="1" dirty="0" smtClean="0"/>
              <a:t>information providers </a:t>
            </a:r>
            <a:r>
              <a:rPr lang="en-US" altLang="ko-KR" dirty="0" smtClean="0"/>
              <a:t>(PF)</a:t>
            </a:r>
          </a:p>
          <a:p>
            <a:pPr lvl="1"/>
            <a:r>
              <a:rPr lang="en-US" altLang="ko-KR" dirty="0" smtClean="0"/>
              <a:t>Preventing on type of Web freshness from dominating a single freshness score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9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52736"/>
            <a:ext cx="8801104" cy="5429288"/>
          </a:xfrm>
        </p:spPr>
        <p:txBody>
          <a:bodyPr/>
          <a:lstStyle/>
          <a:p>
            <a:r>
              <a:rPr lang="en-US" altLang="ko-KR" dirty="0" smtClean="0"/>
              <a:t>Building temporal page and link profiles</a:t>
            </a:r>
          </a:p>
          <a:p>
            <a:pPr lvl="1"/>
            <a:r>
              <a:rPr lang="en-US" altLang="ko-KR" dirty="0" smtClean="0"/>
              <a:t>Temporal page profiles (TPP)</a:t>
            </a:r>
          </a:p>
          <a:p>
            <a:pPr lvl="1"/>
            <a:r>
              <a:rPr lang="en-US" altLang="ko-KR" dirty="0" smtClean="0"/>
              <a:t>Temporal link profiles (TLP)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Activities on pages and links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3548" y="2348880"/>
            <a:ext cx="8136904" cy="738664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rebuchet MS" pitchFamily="34" charset="0"/>
              </a:rPr>
              <a:t>TPP: </a:t>
            </a:r>
            <a:r>
              <a:rPr lang="en-US" altLang="ko-KR" sz="14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&lt;page ID, activity type, timestamp&gt;</a:t>
            </a:r>
            <a:r>
              <a:rPr lang="en-US" altLang="ko-KR" sz="1400" dirty="0" smtClean="0">
                <a:latin typeface="Trebuchet MS" pitchFamily="34" charset="0"/>
              </a:rPr>
              <a:t>, activity type=  {creation, update, removal}</a:t>
            </a:r>
          </a:p>
          <a:p>
            <a:r>
              <a:rPr lang="en-US" altLang="ko-KR" sz="1400" dirty="0" smtClean="0">
                <a:latin typeface="Trebuchet MS" pitchFamily="34" charset="0"/>
              </a:rPr>
              <a:t>TLP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en-US" altLang="ko-KR" sz="14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altLang="ko-KR" sz="1400" b="1" dirty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ID, activity type, </a:t>
            </a:r>
            <a:r>
              <a:rPr lang="en-US" altLang="ko-KR" sz="14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timestamp&gt;</a:t>
            </a:r>
            <a:r>
              <a:rPr lang="en-US" altLang="ko-KR" sz="1400" dirty="0" smtClean="0">
                <a:latin typeface="Trebuchet MS" pitchFamily="34" charset="0"/>
              </a:rPr>
              <a:t>, </a:t>
            </a:r>
          </a:p>
          <a:p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 smtClean="0">
                <a:latin typeface="Trebuchet MS" pitchFamily="34" charset="0"/>
              </a:rPr>
              <a:t>     activity </a:t>
            </a:r>
            <a:r>
              <a:rPr lang="en-US" altLang="ko-KR" sz="1400" dirty="0">
                <a:latin typeface="Trebuchet MS" pitchFamily="34" charset="0"/>
              </a:rPr>
              <a:t>type=  {creation, </a:t>
            </a:r>
            <a:r>
              <a:rPr lang="en-US" altLang="ko-KR" sz="1400" dirty="0" smtClean="0">
                <a:latin typeface="Trebuchet MS" pitchFamily="34" charset="0"/>
              </a:rPr>
              <a:t>update with unchanged anchor, update with changed anchor, removal}</a:t>
            </a:r>
            <a:endParaRPr lang="ko-KR" altLang="en-US" sz="1400" dirty="0" smtClean="0">
              <a:latin typeface="Trebuchet MS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24288"/>
              </p:ext>
            </p:extLst>
          </p:nvPr>
        </p:nvGraphicFramePr>
        <p:xfrm>
          <a:off x="4139952" y="4293096"/>
          <a:ext cx="339276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/>
                <a:gridCol w="6564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Trebuchet MS" pitchFamily="34" charset="0"/>
                        </a:rPr>
                        <a:t>Link activity</a:t>
                      </a:r>
                      <a:endParaRPr lang="ko-KR" altLang="en-US" b="1" dirty="0">
                        <a:latin typeface="Trebuchet MS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Trebuchet MS" pitchFamily="34" charset="0"/>
                        </a:rPr>
                        <a:t>InF</a:t>
                      </a:r>
                      <a:endParaRPr lang="ko-KR" altLang="en-US" b="1" dirty="0">
                        <a:latin typeface="Trebuchet MS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Trebuchet MS" pitchFamily="34" charset="0"/>
                        </a:rPr>
                        <a:t>Creation</a:t>
                      </a:r>
                      <a:endParaRPr lang="ko-KR" altLang="en-US" sz="1400" b="0" dirty="0">
                        <a:latin typeface="Trebuchet MS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Trebuchet MS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Trebuchet MS" pitchFamily="34" charset="0"/>
                        </a:rPr>
                        <a:t>Update</a:t>
                      </a:r>
                      <a:r>
                        <a:rPr lang="en-US" altLang="ko-KR" sz="1400" b="0" baseline="0" dirty="0" smtClean="0">
                          <a:latin typeface="Trebuchet MS" pitchFamily="34" charset="0"/>
                        </a:rPr>
                        <a:t> with changed anchor</a:t>
                      </a:r>
                      <a:endParaRPr lang="ko-KR" altLang="en-US" sz="1400" b="0" dirty="0">
                        <a:latin typeface="Trebuchet MS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Trebuchet MS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Trebuchet MS" pitchFamily="34" charset="0"/>
                        </a:rPr>
                        <a:t>Update</a:t>
                      </a:r>
                      <a:r>
                        <a:rPr lang="en-US" altLang="ko-KR" sz="1400" b="0" baseline="0" dirty="0" smtClean="0">
                          <a:latin typeface="Trebuchet MS" pitchFamily="34" charset="0"/>
                        </a:rPr>
                        <a:t> with unchanged anchor</a:t>
                      </a:r>
                      <a:endParaRPr lang="ko-KR" altLang="en-US" sz="1400" b="0" dirty="0">
                        <a:latin typeface="Trebuchet MS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Trebuchet MS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Trebuchet MS" pitchFamily="34" charset="0"/>
                        </a:rPr>
                        <a:t>Removal</a:t>
                      </a:r>
                      <a:endParaRPr lang="ko-KR" altLang="en-US" sz="1400" b="0" dirty="0">
                        <a:latin typeface="Trebuchet MS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Trebuchet MS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위쪽 화살표 7"/>
          <p:cNvSpPr/>
          <p:nvPr/>
        </p:nvSpPr>
        <p:spPr>
          <a:xfrm>
            <a:off x="6963254" y="4690611"/>
            <a:ext cx="144016" cy="288032"/>
          </a:xfrm>
          <a:prstGeom prst="up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위쪽 화살표 8"/>
          <p:cNvSpPr/>
          <p:nvPr/>
        </p:nvSpPr>
        <p:spPr>
          <a:xfrm>
            <a:off x="7115654" y="4690611"/>
            <a:ext cx="144016" cy="288032"/>
          </a:xfrm>
          <a:prstGeom prst="up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위쪽 화살표 9"/>
          <p:cNvSpPr/>
          <p:nvPr/>
        </p:nvSpPr>
        <p:spPr>
          <a:xfrm>
            <a:off x="7251286" y="4690611"/>
            <a:ext cx="144016" cy="288032"/>
          </a:xfrm>
          <a:prstGeom prst="up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2" name="위쪽 화살표 11"/>
          <p:cNvSpPr/>
          <p:nvPr/>
        </p:nvSpPr>
        <p:spPr>
          <a:xfrm>
            <a:off x="7019383" y="5043732"/>
            <a:ext cx="144016" cy="288032"/>
          </a:xfrm>
          <a:prstGeom prst="up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3" name="위쪽 화살표 12"/>
          <p:cNvSpPr/>
          <p:nvPr/>
        </p:nvSpPr>
        <p:spPr>
          <a:xfrm>
            <a:off x="7171783" y="5043732"/>
            <a:ext cx="144016" cy="288032"/>
          </a:xfrm>
          <a:prstGeom prst="up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5" name="위쪽 화살표 14"/>
          <p:cNvSpPr/>
          <p:nvPr/>
        </p:nvSpPr>
        <p:spPr>
          <a:xfrm>
            <a:off x="7099775" y="5422739"/>
            <a:ext cx="144016" cy="288032"/>
          </a:xfrm>
          <a:prstGeom prst="up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7042757" y="5805264"/>
            <a:ext cx="143128" cy="288032"/>
          </a:xfrm>
          <a:prstGeom prst="downArrow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7180167" y="5805264"/>
            <a:ext cx="143128" cy="288032"/>
          </a:xfrm>
          <a:prstGeom prst="downArrow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00562"/>
              </p:ext>
            </p:extLst>
          </p:nvPr>
        </p:nvGraphicFramePr>
        <p:xfrm>
          <a:off x="971600" y="4293096"/>
          <a:ext cx="216024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5760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Trebuchet MS" pitchFamily="34" charset="0"/>
                        </a:rPr>
                        <a:t>Page activity</a:t>
                      </a:r>
                      <a:endParaRPr lang="ko-KR" altLang="en-US" b="1" dirty="0">
                        <a:latin typeface="Trebuchet MS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Trebuchet MS" pitchFamily="34" charset="0"/>
                        </a:rPr>
                        <a:t>PF</a:t>
                      </a:r>
                      <a:endParaRPr lang="ko-KR" altLang="en-US" b="1" dirty="0">
                        <a:latin typeface="Trebuchet MS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Trebuchet MS" pitchFamily="34" charset="0"/>
                        </a:rPr>
                        <a:t>Creation</a:t>
                      </a:r>
                      <a:endParaRPr lang="ko-KR" altLang="en-US" sz="1400" b="0" dirty="0">
                        <a:latin typeface="Trebuchet MS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Trebuchet MS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Trebuchet MS" pitchFamily="34" charset="0"/>
                        </a:rPr>
                        <a:t>Update</a:t>
                      </a:r>
                      <a:endParaRPr lang="ko-KR" altLang="en-US" sz="1400" b="0" dirty="0">
                        <a:latin typeface="Trebuchet MS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Trebuchet MS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Trebuchet MS" pitchFamily="34" charset="0"/>
                        </a:rPr>
                        <a:t>Removal</a:t>
                      </a:r>
                      <a:endParaRPr lang="ko-KR" altLang="en-US" sz="1400" b="0" dirty="0">
                        <a:latin typeface="Trebuchet MS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Trebuchet MS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위쪽 화살표 19"/>
          <p:cNvSpPr/>
          <p:nvPr/>
        </p:nvSpPr>
        <p:spPr>
          <a:xfrm>
            <a:off x="2619400" y="4690611"/>
            <a:ext cx="144016" cy="288032"/>
          </a:xfrm>
          <a:prstGeom prst="up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1" name="위쪽 화살표 20"/>
          <p:cNvSpPr/>
          <p:nvPr/>
        </p:nvSpPr>
        <p:spPr>
          <a:xfrm>
            <a:off x="2771800" y="4690611"/>
            <a:ext cx="144016" cy="288032"/>
          </a:xfrm>
          <a:prstGeom prst="up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2" name="위쪽 화살표 21"/>
          <p:cNvSpPr/>
          <p:nvPr/>
        </p:nvSpPr>
        <p:spPr>
          <a:xfrm>
            <a:off x="2907432" y="4690611"/>
            <a:ext cx="144016" cy="288032"/>
          </a:xfrm>
          <a:prstGeom prst="up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5" name="위쪽 화살표 24"/>
          <p:cNvSpPr/>
          <p:nvPr/>
        </p:nvSpPr>
        <p:spPr>
          <a:xfrm>
            <a:off x="2755921" y="5058146"/>
            <a:ext cx="144016" cy="288032"/>
          </a:xfrm>
          <a:prstGeom prst="up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2698903" y="5440671"/>
            <a:ext cx="143128" cy="288032"/>
          </a:xfrm>
          <a:prstGeom prst="downArrow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2836313" y="5440671"/>
            <a:ext cx="143128" cy="288032"/>
          </a:xfrm>
          <a:prstGeom prst="downArrow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32" y="3212976"/>
            <a:ext cx="43434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95536" y="1725831"/>
            <a:ext cx="2736304" cy="623049"/>
            <a:chOff x="1475656" y="1653823"/>
            <a:chExt cx="2736304" cy="623049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475656" y="1961600"/>
              <a:ext cx="2736304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404265" y="1897087"/>
              <a:ext cx="0" cy="14401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203848" y="1889592"/>
              <a:ext cx="0" cy="14401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03231" y="196909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99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ko-KR" sz="1400" b="1" baseline="-25000" dirty="0" smtClean="0">
                  <a:solidFill>
                    <a:srgbClr val="0099FF"/>
                  </a:solidFill>
                  <a:latin typeface="Times New Roman" pitchFamily="18" charset="0"/>
                  <a:cs typeface="Times New Roman" pitchFamily="18" charset="0"/>
                </a:rPr>
                <a:t>i-1</a:t>
              </a:r>
              <a:endParaRPr lang="ko-KR" altLang="en-US" sz="1400" b="1" baseline="-25000" dirty="0" smtClean="0">
                <a:solidFill>
                  <a:srgbClr val="0099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71880" y="1969095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rgbClr val="0099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ko-KR" sz="1400" b="1" baseline="-25000" dirty="0" err="1" smtClean="0">
                  <a:solidFill>
                    <a:srgbClr val="0099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sz="1400" b="1" baseline="-25000" dirty="0" smtClean="0">
                <a:solidFill>
                  <a:srgbClr val="0099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7784" y="1653823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sz="1400" b="1" dirty="0" smtClean="0">
                  <a:solidFill>
                    <a:srgbClr val="0099FF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sz="1400" b="1" dirty="0" smtClean="0">
                  <a:solidFill>
                    <a:srgbClr val="0099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sz="1400" b="1" baseline="-25000" dirty="0" smtClean="0">
                <a:solidFill>
                  <a:srgbClr val="0099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171448" y="1052736"/>
            <a:ext cx="8801104" cy="5429288"/>
          </a:xfrm>
        </p:spPr>
        <p:txBody>
          <a:bodyPr/>
          <a:lstStyle/>
          <a:p>
            <a:r>
              <a:rPr lang="en-US" altLang="ko-KR" dirty="0" smtClean="0"/>
              <a:t>Quantifying Web freshness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Temporal random surfer model</a:t>
            </a:r>
          </a:p>
          <a:p>
            <a:pPr lvl="1"/>
            <a:r>
              <a:rPr lang="en-US" altLang="ko-KR" dirty="0" smtClean="0"/>
              <a:t>Temporal intent</a:t>
            </a:r>
          </a:p>
          <a:p>
            <a:pPr lvl="1"/>
            <a:r>
              <a:rPr lang="en-US" altLang="ko-KR" dirty="0" smtClean="0"/>
              <a:t>Fresh Web resource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503386" y="2060848"/>
            <a:ext cx="6461102" cy="585288"/>
            <a:chOff x="899592" y="2780928"/>
            <a:chExt cx="6461102" cy="585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899592" y="2780928"/>
                  <a:ext cx="2955746" cy="5852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𝐼𝑛𝐹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𝐼𝑛𝐹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𝐼𝑛𝐹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/>
                                          <a:ea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 smtClean="0">
                    <a:latin typeface="Corbel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92" y="2780928"/>
                  <a:ext cx="2955746" cy="58528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640590" y="2780928"/>
                  <a:ext cx="2720104" cy="5852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𝑃𝐹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𝑃𝐹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𝑃𝐹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/>
                                          <a:ea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 smtClean="0">
                    <a:latin typeface="Corbel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590" y="2780928"/>
                  <a:ext cx="2720104" cy="58528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05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15777</TotalTime>
  <Words>645</Words>
  <Application>Microsoft Office PowerPoint</Application>
  <PresentationFormat>화면 슬라이드 쇼(4:3)</PresentationFormat>
  <Paragraphs>172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SNU IDB Lab.</vt:lpstr>
      <vt:lpstr>Freshness Matters: In Flowers, Food, and Web Authority</vt:lpstr>
      <vt:lpstr>Outline</vt:lpstr>
      <vt:lpstr>Introduction</vt:lpstr>
      <vt:lpstr>Introduction</vt:lpstr>
      <vt:lpstr>Introduction</vt:lpstr>
      <vt:lpstr>Methodology</vt:lpstr>
      <vt:lpstr>Methodology</vt:lpstr>
      <vt:lpstr>Methodology</vt:lpstr>
      <vt:lpstr>Methodology</vt:lpstr>
      <vt:lpstr>Methodology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Conclusion</vt:lpstr>
      <vt:lpstr>THANK YOU 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Freshness Matters: In Flowers, Food, and Web Authority</dc:title>
  <dc:creator>Hyunwoo Kim</dc:creator>
  <cp:lastModifiedBy>Ruud</cp:lastModifiedBy>
  <cp:revision>1306</cp:revision>
  <dcterms:created xsi:type="dcterms:W3CDTF">2006-10-05T04:04:58Z</dcterms:created>
  <dcterms:modified xsi:type="dcterms:W3CDTF">2011-07-20T00:36:49Z</dcterms:modified>
</cp:coreProperties>
</file>