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0" r:id="rId2"/>
    <p:sldId id="541" r:id="rId3"/>
    <p:sldId id="553" r:id="rId4"/>
    <p:sldId id="617" r:id="rId5"/>
    <p:sldId id="618" r:id="rId6"/>
    <p:sldId id="619" r:id="rId7"/>
    <p:sldId id="554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3" r:id="rId20"/>
    <p:sldId id="642" r:id="rId21"/>
    <p:sldId id="632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34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1665" autoAdjust="0"/>
  </p:normalViewPr>
  <p:slideViewPr>
    <p:cSldViewPr>
      <p:cViewPr varScale="1">
        <p:scale>
          <a:sx n="65" d="100"/>
          <a:sy n="65" d="100"/>
        </p:scale>
        <p:origin x="-21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69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5838" y="233363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4" y="9430093"/>
            <a:ext cx="2945659" cy="496413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0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 SPARQL Querying of Large RDF Graphs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IDB Lab.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11. 25.</a:t>
            </a:r>
          </a:p>
          <a:p>
            <a:pPr algn="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현근수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62369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In VLDB 11.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Jiewen</a:t>
            </a:r>
            <a:r>
              <a:rPr lang="en-US" altLang="ko-KR" sz="1200" dirty="0" smtClean="0">
                <a:solidFill>
                  <a:schemeClr val="bg1"/>
                </a:solidFill>
              </a:rPr>
              <a:t> Huang, Daniel J.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Abadi</a:t>
            </a:r>
            <a:r>
              <a:rPr lang="en-US" altLang="ko-KR" sz="1200" dirty="0" smtClean="0">
                <a:solidFill>
                  <a:schemeClr val="bg1"/>
                </a:solidFill>
              </a:rPr>
              <a:t>, Kun Ren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If data was hash partitioned by RDF subject?</a:t>
            </a:r>
          </a:p>
          <a:p>
            <a:pPr lvl="1"/>
            <a:r>
              <a:rPr lang="en-US" altLang="ko-KR" dirty="0" smtClean="0"/>
              <a:t>It guaranteed that all triples related to a particular player are stored on the same machine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3733800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85" y="3429000"/>
            <a:ext cx="2724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6206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Do not share common thing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Graph partition RDF data</a:t>
            </a:r>
          </a:p>
          <a:p>
            <a:endParaRPr lang="en-US" altLang="ko-KR" dirty="0"/>
          </a:p>
          <a:p>
            <a:r>
              <a:rPr lang="en-US" altLang="ko-KR" dirty="0" smtClean="0"/>
              <a:t>Vertex partitioning vs edge partitioning</a:t>
            </a:r>
          </a:p>
          <a:p>
            <a:pPr lvl="1"/>
            <a:r>
              <a:rPr lang="en-US" altLang="ko-KR" dirty="0" smtClean="0"/>
              <a:t>Edge partitioning is bad in star query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Two step</a:t>
            </a:r>
          </a:p>
          <a:p>
            <a:pPr lvl="1"/>
            <a:r>
              <a:rPr lang="en-US" altLang="ko-KR" dirty="0" smtClean="0"/>
              <a:t>Vertex partitioning</a:t>
            </a:r>
          </a:p>
          <a:p>
            <a:pPr lvl="1"/>
            <a:r>
              <a:rPr lang="en-US" altLang="ko-KR" dirty="0" smtClean="0"/>
              <a:t>Triple placement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1685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Remove triple predicate is </a:t>
            </a:r>
            <a:r>
              <a:rPr lang="en-US" altLang="ko-KR" dirty="0" err="1" smtClean="0"/>
              <a:t>rdf:type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Rdf:type</a:t>
            </a:r>
            <a:r>
              <a:rPr lang="en-US" altLang="ko-KR" dirty="0" smtClean="0"/>
              <a:t> m</a:t>
            </a:r>
            <a:r>
              <a:rPr lang="en-US" altLang="ko-KR" dirty="0" smtClean="0"/>
              <a:t>ake </a:t>
            </a:r>
            <a:r>
              <a:rPr lang="en-US" altLang="ko-KR" dirty="0" smtClean="0"/>
              <a:t>same type in two </a:t>
            </a:r>
            <a:r>
              <a:rPr lang="en-US" altLang="ko-KR" dirty="0" smtClean="0"/>
              <a:t>hops</a:t>
            </a:r>
          </a:p>
          <a:p>
            <a:pPr lvl="1"/>
            <a:r>
              <a:rPr lang="en-US" altLang="ko-KR" dirty="0" smtClean="0"/>
              <a:t>Graph more complex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METIS </a:t>
            </a:r>
            <a:r>
              <a:rPr lang="en-US" altLang="ko-KR" dirty="0" err="1" smtClean="0"/>
              <a:t>partitioner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2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Simply way, check subject and place the triple in corresponding vertex</a:t>
            </a:r>
          </a:p>
          <a:p>
            <a:pPr lvl="1"/>
            <a:r>
              <a:rPr lang="en-US" altLang="ko-KR" dirty="0" smtClean="0"/>
              <a:t>Trade-off between storage overhead and communication overhead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Minimizing data shuffling/exchange</a:t>
            </a:r>
          </a:p>
          <a:p>
            <a:pPr lvl="1"/>
            <a:r>
              <a:rPr lang="en-US" altLang="ko-KR" dirty="0" smtClean="0"/>
              <a:t>Allow data overlap</a:t>
            </a:r>
            <a:endParaRPr lang="en-US" altLang="ko-KR" dirty="0"/>
          </a:p>
          <a:p>
            <a:r>
              <a:rPr lang="en-US" altLang="ko-KR" dirty="0" smtClean="0"/>
              <a:t>n-hop guarantee</a:t>
            </a:r>
          </a:p>
          <a:p>
            <a:pPr lvl="1"/>
            <a:r>
              <a:rPr lang="en-US" altLang="ko-KR" dirty="0" smtClean="0"/>
              <a:t>The extent of data overlap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a vertex is assigned to a machine, any vertex that is within n-hop of this vertex is also stored in this machine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00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 n-hop guarantee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8528"/>
            <a:ext cx="5892818" cy="264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68" y="4765055"/>
            <a:ext cx="3347765" cy="172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5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59569"/>
            <a:ext cx="5041900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0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Queries are executed in RDF-stores and/or Hadoop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Query execution is more efficient in RDF-stores than in Hadoop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Pushing as much of the processing as possible into RDF-stores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Minimizing the number of Hadoop jobs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larger the hop guarantee, the more work is done in RDF-stores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8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 Communicate, or not to </a:t>
            </a:r>
            <a:r>
              <a:rPr lang="en-US" altLang="zh-CN" sz="2400" dirty="0" smtClean="0"/>
              <a:t>Communicate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Given a query and n-hop guarantee, is communication (Hadoop job) between nodes needed?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 the “center” of the query graph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Calculate the distance from the “center” to the furthest edge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distance &gt; n, communication is needed; not needed otherwise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8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Determining whether a Query is </a:t>
            </a:r>
            <a:r>
              <a:rPr lang="en-US" altLang="zh-CN" sz="2400" dirty="0" smtClean="0"/>
              <a:t>PWOC</a:t>
            </a:r>
          </a:p>
          <a:p>
            <a:r>
              <a:rPr lang="en-US" altLang="zh-CN" dirty="0" smtClean="0"/>
              <a:t>PWOC(parallelizable without communication) </a:t>
            </a:r>
            <a:r>
              <a:rPr lang="en-US" altLang="zh-CN" dirty="0"/>
              <a:t>Query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parallelizable without communication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DoFE</a:t>
            </a:r>
            <a:r>
              <a:rPr lang="en-US" altLang="zh-CN" dirty="0" smtClean="0"/>
              <a:t>(distance of farthest edge)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distance of farthest edge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the vertex in a graph with the smallest </a:t>
            </a:r>
            <a:r>
              <a:rPr lang="en-US" altLang="zh-CN" dirty="0" err="1"/>
              <a:t>DoFE</a:t>
            </a:r>
            <a:r>
              <a:rPr lang="en-US" altLang="zh-CN" dirty="0"/>
              <a:t> will be the most central in a graph</a:t>
            </a:r>
            <a:endParaRPr lang="zh-CN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query is not </a:t>
            </a:r>
            <a:r>
              <a:rPr lang="en-US" altLang="zh-CN" dirty="0" smtClean="0"/>
              <a:t>PWOC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decompose the query into PWOC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 Hadoop jobs to join the results of the PWOC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number of Hadoop jobs required to complete the query increases as the number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increases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2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b="1" dirty="0" smtClean="0"/>
              <a:t>Background</a:t>
            </a:r>
          </a:p>
          <a:p>
            <a:r>
              <a:rPr lang="en-US" altLang="ko-KR" b="1" dirty="0" smtClean="0"/>
              <a:t>System Architecture</a:t>
            </a:r>
          </a:p>
          <a:p>
            <a:r>
              <a:rPr lang="en-US" altLang="ko-KR" b="1" dirty="0" smtClean="0"/>
              <a:t>Data Partitioning</a:t>
            </a:r>
          </a:p>
          <a:p>
            <a:pPr lvl="1"/>
            <a:r>
              <a:rPr lang="en-US" altLang="ko-KR" b="1" dirty="0" smtClean="0"/>
              <a:t>Vertex Partitioning</a:t>
            </a:r>
          </a:p>
          <a:p>
            <a:pPr lvl="1"/>
            <a:r>
              <a:rPr lang="en-US" altLang="ko-KR" b="1" dirty="0" smtClean="0"/>
              <a:t>Triple Placement</a:t>
            </a:r>
          </a:p>
          <a:p>
            <a:r>
              <a:rPr lang="en-US" altLang="ko-KR" b="1" dirty="0" smtClean="0"/>
              <a:t>Query Processing</a:t>
            </a:r>
          </a:p>
          <a:p>
            <a:r>
              <a:rPr lang="en-US" altLang="ko-KR" b="1" dirty="0" smtClean="0"/>
              <a:t>Experiments</a:t>
            </a:r>
          </a:p>
          <a:p>
            <a:r>
              <a:rPr lang="en-US" altLang="ko-KR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840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0961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issue of duplicate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naive approach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 duplicates after the query has completed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owner-computes model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triples (v, ‘&lt;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isOwned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&gt;’, ‘Yes’) to a partition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each query issued to the RDF-stores, add an additional pattern (core, ‘&lt;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isOwned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&gt;’, ‘Yes’)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457450"/>
            <a:ext cx="43751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43211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50" y="4762500"/>
            <a:ext cx="410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DoFEs</a:t>
            </a:r>
            <a:r>
              <a:rPr lang="en-US" altLang="zh-CN" dirty="0"/>
              <a:t> for manager, </a:t>
            </a:r>
            <a:r>
              <a:rPr lang="en-US" altLang="zh-CN" dirty="0" err="1"/>
              <a:t>footballClub</a:t>
            </a:r>
            <a:r>
              <a:rPr lang="en-US" altLang="zh-CN" dirty="0"/>
              <a:t>, Barcelona and club are 2, 2, 2 and 1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6463" y="5408613"/>
            <a:ext cx="4319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the DoFEs for footballer, pop, region, player and club are 3, 3, 2, 2 and 2,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Decompose example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276475"/>
            <a:ext cx="4284662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84400"/>
            <a:ext cx="4264025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8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20-machine cluster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Leigh University Benchmark (LUBM): 270 million triples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Competitors: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Single-node RDF-3X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SHARD: triple-store system in Hadoop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Graph partitioning (the proposed system)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Hash partitioning on subjects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26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load time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320925"/>
            <a:ext cx="6792912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03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Comparison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1" y="1755514"/>
            <a:ext cx="6485160" cy="32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55620"/>
            <a:ext cx="28797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910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Varying Number of Machines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24645"/>
            <a:ext cx="5729287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7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minimal </a:t>
            </a:r>
            <a:r>
              <a:rPr lang="en-US" altLang="zh-CN" dirty="0" smtClean="0"/>
              <a:t>number of </a:t>
            </a:r>
            <a:r>
              <a:rPr lang="en-US" altLang="zh-CN" dirty="0" err="1" smtClean="0"/>
              <a:t>subqueries</a:t>
            </a:r>
            <a:endParaRPr lang="en-US" altLang="zh-CN" dirty="0" smtClean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reduces to the problem of finding minimal edge partitioning of a graph into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subgraphs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bounded diameter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brute-force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4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Increased amount of RDF available</a:t>
            </a:r>
          </a:p>
          <a:p>
            <a:pPr lvl="1"/>
            <a:r>
              <a:rPr lang="en-US" altLang="ko-KR" dirty="0" smtClean="0"/>
              <a:t>the increased amount of RDF available is causing performance bottlenecks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machine RDF data management systems</a:t>
            </a:r>
          </a:p>
          <a:p>
            <a:pPr lvl="1"/>
            <a:r>
              <a:rPr lang="en-US" altLang="ko-KR" dirty="0" smtClean="0"/>
              <a:t>Sesame, Jena, 3store, </a:t>
            </a:r>
            <a:r>
              <a:rPr lang="en-US" altLang="ko-KR" dirty="0" err="1" smtClean="0"/>
              <a:t>RDFSuite</a:t>
            </a:r>
            <a:r>
              <a:rPr lang="en-US" altLang="ko-KR" dirty="0" smtClean="0"/>
              <a:t>, RDF-3X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Clustered RDF database system</a:t>
            </a:r>
          </a:p>
          <a:p>
            <a:pPr lvl="1"/>
            <a:r>
              <a:rPr lang="en-US" altLang="ko-KR" dirty="0" smtClean="0"/>
              <a:t>Hash partition triples and parallelize access</a:t>
            </a:r>
          </a:p>
          <a:p>
            <a:pPr lvl="2"/>
            <a:r>
              <a:rPr lang="en-US" altLang="ko-KR" dirty="0" smtClean="0"/>
              <a:t>SHARD, YARS2, Virtuoso</a:t>
            </a:r>
          </a:p>
          <a:p>
            <a:pPr lvl="1"/>
            <a:r>
              <a:rPr lang="en-US" altLang="ko-KR" dirty="0" smtClean="0"/>
              <a:t>Work well for simple index lookup queries</a:t>
            </a:r>
          </a:p>
          <a:p>
            <a:pPr lvl="1"/>
            <a:r>
              <a:rPr lang="en-US" altLang="ko-KR" dirty="0" smtClean="0"/>
              <a:t>Far from optimal in complex query</a:t>
            </a:r>
          </a:p>
          <a:p>
            <a:pPr lvl="1"/>
            <a:r>
              <a:rPr lang="en-US" altLang="ko-KR" dirty="0" smtClean="0"/>
              <a:t>Limitation</a:t>
            </a:r>
          </a:p>
          <a:p>
            <a:pPr lvl="2"/>
            <a:r>
              <a:rPr lang="en-US" altLang="ko-KR" dirty="0" smtClean="0"/>
              <a:t>data communication</a:t>
            </a:r>
          </a:p>
          <a:p>
            <a:pPr lvl="2"/>
            <a:r>
              <a:rPr lang="en-US" altLang="ko-KR" dirty="0" smtClean="0"/>
              <a:t>These systems were not originally designed for RDF data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</a:p>
          <a:p>
            <a:pPr lvl="1"/>
            <a:r>
              <a:rPr lang="en-US" altLang="ko-KR" dirty="0" smtClean="0"/>
              <a:t>Horizontally </a:t>
            </a:r>
            <a:r>
              <a:rPr lang="en-US" altLang="ko-KR" dirty="0" smtClean="0"/>
              <a:t>scalable RDF database system</a:t>
            </a:r>
          </a:p>
          <a:p>
            <a:pPr lvl="1"/>
            <a:r>
              <a:rPr lang="en-US" altLang="ko-KR" dirty="0" smtClean="0"/>
              <a:t>Use RDF3X</a:t>
            </a:r>
          </a:p>
          <a:p>
            <a:pPr lvl="1"/>
            <a:r>
              <a:rPr lang="en-US" altLang="ko-KR" dirty="0" smtClean="0"/>
              <a:t>Use graph partitioning algorithm instead of hash partitioning</a:t>
            </a:r>
          </a:p>
          <a:p>
            <a:pPr lvl="2"/>
            <a:r>
              <a:rPr lang="en-US" altLang="ko-KR" dirty="0" smtClean="0"/>
              <a:t>Close to each other in the RDF graph to be stored on the same machine</a:t>
            </a:r>
          </a:p>
          <a:p>
            <a:pPr lvl="1"/>
            <a:r>
              <a:rPr lang="en-US" altLang="ko-KR" dirty="0" smtClean="0"/>
              <a:t>Allow some overlap of data across partitions</a:t>
            </a:r>
          </a:p>
          <a:p>
            <a:pPr lvl="1"/>
            <a:r>
              <a:rPr lang="en-US" altLang="ko-KR" dirty="0" smtClean="0"/>
              <a:t>Automatic decomposition of queries into chunk</a:t>
            </a:r>
          </a:p>
          <a:p>
            <a:pPr lvl="1"/>
            <a:r>
              <a:rPr lang="en-US" altLang="ko-KR" dirty="0" smtClean="0"/>
              <a:t>Reconstructed using the Hadoop</a:t>
            </a:r>
          </a:p>
          <a:p>
            <a:endParaRPr lang="en-US" altLang="ko-KR" dirty="0"/>
          </a:p>
          <a:p>
            <a:r>
              <a:rPr lang="en-US" altLang="ko-KR" dirty="0" smtClean="0"/>
              <a:t>Achieve up to 1000 times shorter query latencies relative to alternative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16286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</a:t>
            </a:r>
          </a:p>
          <a:p>
            <a:pPr lvl="1"/>
            <a:r>
              <a:rPr lang="en-US" altLang="ko-KR" dirty="0"/>
              <a:t>We introduce the architecture of a scalable RDF </a:t>
            </a:r>
            <a:r>
              <a:rPr lang="en-US" altLang="ko-KR" dirty="0" err="1" smtClean="0"/>
              <a:t>datab-</a:t>
            </a:r>
            <a:r>
              <a:rPr lang="en-US" altLang="ko-KR" sz="2400" dirty="0" err="1" smtClean="0"/>
              <a:t>ase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system that leverages best-of-breed single </a:t>
            </a:r>
            <a:r>
              <a:rPr lang="en-US" altLang="ko-KR" sz="2400" dirty="0" smtClean="0"/>
              <a:t>node RDF-stores </a:t>
            </a:r>
            <a:r>
              <a:rPr lang="en-US" altLang="ko-KR" sz="2400" dirty="0"/>
              <a:t>and parallelizes execution across them </a:t>
            </a:r>
            <a:r>
              <a:rPr lang="en-US" altLang="ko-KR" sz="2400" dirty="0" smtClean="0"/>
              <a:t>using </a:t>
            </a:r>
            <a:r>
              <a:rPr lang="en-US" altLang="ko-KR" sz="2400" dirty="0"/>
              <a:t>the Hadoop framework.</a:t>
            </a:r>
          </a:p>
          <a:p>
            <a:pPr lvl="1"/>
            <a:r>
              <a:rPr lang="en-US" altLang="ko-KR" dirty="0"/>
              <a:t> We describe date partitioning and placement </a:t>
            </a:r>
            <a:r>
              <a:rPr lang="en-US" altLang="ko-KR" dirty="0" smtClean="0"/>
              <a:t>techniques </a:t>
            </a:r>
            <a:r>
              <a:rPr lang="en-US" altLang="ko-KR" dirty="0"/>
              <a:t>that can dramatically reduce the amount of </a:t>
            </a:r>
            <a:r>
              <a:rPr lang="en-US" altLang="ko-KR" dirty="0" err="1" smtClean="0"/>
              <a:t>networkcommunication</a:t>
            </a:r>
            <a:r>
              <a:rPr lang="en-US" altLang="ko-KR" dirty="0" smtClean="0"/>
              <a:t> </a:t>
            </a:r>
            <a:r>
              <a:rPr lang="en-US" altLang="ko-KR" dirty="0"/>
              <a:t>at </a:t>
            </a:r>
            <a:r>
              <a:rPr lang="en-US" altLang="ko-KR" dirty="0" smtClean="0"/>
              <a:t> query </a:t>
            </a:r>
            <a:r>
              <a:rPr lang="en-US" altLang="ko-KR" dirty="0"/>
              <a:t>time.</a:t>
            </a:r>
          </a:p>
          <a:p>
            <a:pPr lvl="1"/>
            <a:r>
              <a:rPr lang="en-US" altLang="ko-KR" dirty="0"/>
              <a:t> We provide an algorithm for automatically </a:t>
            </a:r>
            <a:r>
              <a:rPr lang="en-US" altLang="ko-KR" dirty="0" smtClean="0"/>
              <a:t>decomposing </a:t>
            </a:r>
            <a:r>
              <a:rPr lang="en-US" altLang="ko-KR" dirty="0"/>
              <a:t>queries into parallelizable chunks.</a:t>
            </a:r>
          </a:p>
          <a:p>
            <a:pPr lvl="1"/>
            <a:r>
              <a:rPr lang="en-US" altLang="ko-KR" dirty="0"/>
              <a:t> We experimentally evaluate our system to </a:t>
            </a:r>
            <a:r>
              <a:rPr lang="en-US" altLang="ko-KR" dirty="0" smtClean="0"/>
              <a:t>understand the </a:t>
            </a:r>
            <a:r>
              <a:rPr lang="en-US" altLang="ko-KR" dirty="0" err="1"/>
              <a:t>eect</a:t>
            </a:r>
            <a:r>
              <a:rPr lang="en-US" altLang="ko-KR" dirty="0"/>
              <a:t> of various system parameters and </a:t>
            </a:r>
            <a:r>
              <a:rPr lang="en-US" altLang="ko-KR" dirty="0" smtClean="0"/>
              <a:t>compare against </a:t>
            </a:r>
            <a:r>
              <a:rPr lang="en-US" altLang="ko-KR" dirty="0"/>
              <a:t>other currently available RDF stores.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</a:p>
          <a:p>
            <a:pPr lvl="1"/>
            <a:r>
              <a:rPr lang="en-US" altLang="ko-KR" dirty="0" smtClean="0"/>
              <a:t>RDF uses a graph data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Most RDF-stores represent RDF graphs as a table of triple</a:t>
            </a:r>
          </a:p>
          <a:p>
            <a:pPr lvl="2"/>
            <a:r>
              <a:rPr lang="en-US" altLang="ko-KR" dirty="0" smtClean="0"/>
              <a:t>&lt;subject, predicate, object&gt;</a:t>
            </a:r>
          </a:p>
          <a:p>
            <a:pPr lvl="1"/>
            <a:r>
              <a:rPr lang="en-US" altLang="ko-KR" dirty="0" smtClean="0"/>
              <a:t>Many RDF-stores store the triples in a relational database </a:t>
            </a:r>
          </a:p>
          <a:p>
            <a:pPr lvl="2"/>
            <a:r>
              <a:rPr lang="en-US" altLang="ko-KR" dirty="0" smtClean="0"/>
              <a:t>Single relational table containing three columns.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6" y="1844824"/>
            <a:ext cx="4686300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59" y="1628800"/>
            <a:ext cx="3819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SPARQL</a:t>
            </a:r>
          </a:p>
          <a:p>
            <a:pPr lvl="1"/>
            <a:r>
              <a:rPr lang="en-US" altLang="ko-KR" dirty="0" smtClean="0"/>
              <a:t>Graph pattern matching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Convert to 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01" y="2033939"/>
            <a:ext cx="324802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39" y="4546600"/>
            <a:ext cx="4476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63277"/>
            <a:ext cx="5487516" cy="55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19447</TotalTime>
  <Words>820</Words>
  <Application>Microsoft Office PowerPoint</Application>
  <PresentationFormat>화면 슬라이드 쇼(4:3)</PresentationFormat>
  <Paragraphs>173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Scalable SPARQL Querying of Large RDF Graphs</vt:lpstr>
      <vt:lpstr>Outline</vt:lpstr>
      <vt:lpstr>Introduction</vt:lpstr>
      <vt:lpstr>Introduction</vt:lpstr>
      <vt:lpstr>Introduction</vt:lpstr>
      <vt:lpstr>Introduction</vt:lpstr>
      <vt:lpstr>Background</vt:lpstr>
      <vt:lpstr>Background</vt:lpstr>
      <vt:lpstr>System Architecture</vt:lpstr>
      <vt:lpstr>Data partitioning</vt:lpstr>
      <vt:lpstr>Data partitioning</vt:lpstr>
      <vt:lpstr>Vertex partitioning</vt:lpstr>
      <vt:lpstr>Triple Placement</vt:lpstr>
      <vt:lpstr>Triple Placement</vt:lpstr>
      <vt:lpstr>Triple Placement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Experiments</vt:lpstr>
      <vt:lpstr>Experiments</vt:lpstr>
      <vt:lpstr>Experiments</vt:lpstr>
      <vt:lpstr>Experiments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722</cp:revision>
  <cp:lastPrinted>2014-08-01T00:08:57Z</cp:lastPrinted>
  <dcterms:created xsi:type="dcterms:W3CDTF">2006-10-05T04:04:58Z</dcterms:created>
  <dcterms:modified xsi:type="dcterms:W3CDTF">2014-11-26T03:26:03Z</dcterms:modified>
</cp:coreProperties>
</file>