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60" r:id="rId16"/>
    <p:sldId id="276" r:id="rId17"/>
    <p:sldId id="261" r:id="rId18"/>
    <p:sldId id="262" r:id="rId19"/>
    <p:sldId id="263" r:id="rId20"/>
    <p:sldId id="264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D04214-07C9-4FDF-8F3C-B469A1DF020E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BB3E8ADA-1CFE-43B0-B812-810A1CD64FCC}">
      <dgm:prSet phldrT="[텍스트]" custT="1"/>
      <dgm:spPr/>
      <dgm:t>
        <a:bodyPr/>
        <a:lstStyle/>
        <a:p>
          <a:pPr latinLnBrk="1"/>
          <a:r>
            <a:rPr lang="en-US" altLang="ko-KR" sz="2800" i="1" dirty="0" err="1" smtClean="0">
              <a:latin typeface="Corbel" pitchFamily="34" charset="0"/>
            </a:rPr>
            <a:t>rdf:about</a:t>
          </a:r>
          <a:endParaRPr lang="ko-KR" altLang="en-US" sz="2800" i="1" dirty="0">
            <a:latin typeface="Corbel" pitchFamily="34" charset="0"/>
          </a:endParaRPr>
        </a:p>
      </dgm:t>
    </dgm:pt>
    <dgm:pt modelId="{3C6F0CC7-3A7E-4366-8FAE-1914A10067BE}" type="parTrans" cxnId="{21EE72B9-1608-4B79-875A-B80156160F61}">
      <dgm:prSet/>
      <dgm:spPr/>
      <dgm:t>
        <a:bodyPr/>
        <a:lstStyle/>
        <a:p>
          <a:pPr latinLnBrk="1"/>
          <a:endParaRPr lang="ko-KR" altLang="en-US"/>
        </a:p>
      </dgm:t>
    </dgm:pt>
    <dgm:pt modelId="{D3651228-D3AD-4054-BE36-5D7E950FF2EE}" type="sibTrans" cxnId="{21EE72B9-1608-4B79-875A-B80156160F61}">
      <dgm:prSet/>
      <dgm:spPr/>
      <dgm:t>
        <a:bodyPr/>
        <a:lstStyle/>
        <a:p>
          <a:pPr latinLnBrk="1"/>
          <a:endParaRPr lang="ko-KR" altLang="en-US"/>
        </a:p>
      </dgm:t>
    </dgm:pt>
    <dgm:pt modelId="{3268C64A-55C4-4324-97BC-E9FC12A244F9}">
      <dgm:prSet phldrT="[텍스트]"/>
      <dgm:spPr/>
      <dgm:t>
        <a:bodyPr anchor="ctr" anchorCtr="0"/>
        <a:lstStyle/>
        <a:p>
          <a:pPr latinLnBrk="1"/>
          <a:r>
            <a:rPr lang="en-US" altLang="ko-KR" dirty="0" smtClean="0">
              <a:latin typeface="Corbel" pitchFamily="34" charset="0"/>
            </a:rPr>
            <a:t>Refer to an existing resource</a:t>
          </a:r>
          <a:endParaRPr lang="ko-KR" altLang="en-US" dirty="0">
            <a:latin typeface="Corbel" pitchFamily="34" charset="0"/>
          </a:endParaRPr>
        </a:p>
      </dgm:t>
    </dgm:pt>
    <dgm:pt modelId="{FED6E5A1-22DB-47C6-8F5B-B0D2562F9894}" type="parTrans" cxnId="{72A641D1-3815-4498-86EC-84CAD7A0D495}">
      <dgm:prSet/>
      <dgm:spPr/>
      <dgm:t>
        <a:bodyPr/>
        <a:lstStyle/>
        <a:p>
          <a:pPr latinLnBrk="1"/>
          <a:endParaRPr lang="ko-KR" altLang="en-US"/>
        </a:p>
      </dgm:t>
    </dgm:pt>
    <dgm:pt modelId="{00CB9449-90BE-4117-8928-D83DF248BD05}" type="sibTrans" cxnId="{72A641D1-3815-4498-86EC-84CAD7A0D495}">
      <dgm:prSet/>
      <dgm:spPr/>
      <dgm:t>
        <a:bodyPr/>
        <a:lstStyle/>
        <a:p>
          <a:pPr latinLnBrk="1"/>
          <a:endParaRPr lang="ko-KR" altLang="en-US"/>
        </a:p>
      </dgm:t>
    </dgm:pt>
    <dgm:pt modelId="{DDA5C165-CDB8-46B9-B7E0-90406BA6B00C}">
      <dgm:prSet phldrT="[텍스트]" custT="1"/>
      <dgm:spPr/>
      <dgm:t>
        <a:bodyPr/>
        <a:lstStyle/>
        <a:p>
          <a:pPr latinLnBrk="1"/>
          <a:r>
            <a:rPr lang="en-US" altLang="ko-KR" sz="2800" i="1" dirty="0" err="1" smtClean="0">
              <a:latin typeface="Corbel" pitchFamily="34" charset="0"/>
            </a:rPr>
            <a:t>rdf:ID</a:t>
          </a:r>
          <a:endParaRPr lang="ko-KR" altLang="en-US" sz="2800" i="1" dirty="0">
            <a:latin typeface="Corbel" pitchFamily="34" charset="0"/>
          </a:endParaRPr>
        </a:p>
      </dgm:t>
    </dgm:pt>
    <dgm:pt modelId="{75344332-7696-45C2-8847-3543E11B1DA0}" type="parTrans" cxnId="{D4D24E4E-A3EB-4663-8DAA-6B83DD43CE9C}">
      <dgm:prSet/>
      <dgm:spPr/>
      <dgm:t>
        <a:bodyPr/>
        <a:lstStyle/>
        <a:p>
          <a:pPr latinLnBrk="1"/>
          <a:endParaRPr lang="ko-KR" altLang="en-US"/>
        </a:p>
      </dgm:t>
    </dgm:pt>
    <dgm:pt modelId="{C87BFA34-B702-4D55-A4A2-E417617C3F0E}" type="sibTrans" cxnId="{D4D24E4E-A3EB-4663-8DAA-6B83DD43CE9C}">
      <dgm:prSet/>
      <dgm:spPr/>
      <dgm:t>
        <a:bodyPr/>
        <a:lstStyle/>
        <a:p>
          <a:pPr latinLnBrk="1"/>
          <a:endParaRPr lang="ko-KR" altLang="en-US"/>
        </a:p>
      </dgm:t>
    </dgm:pt>
    <dgm:pt modelId="{38EF65F3-D5E6-4B22-9623-C29CEAEF14A4}">
      <dgm:prSet phldrT="[텍스트]"/>
      <dgm:spPr/>
      <dgm:t>
        <a:bodyPr anchor="ctr" anchorCtr="0"/>
        <a:lstStyle/>
        <a:p>
          <a:pPr latinLnBrk="1"/>
          <a:r>
            <a:rPr lang="en-US" altLang="ko-KR" dirty="0" smtClean="0">
              <a:latin typeface="Corbel" pitchFamily="34" charset="0"/>
            </a:rPr>
            <a:t>Generate a URI </a:t>
          </a:r>
          <a:br>
            <a:rPr lang="en-US" altLang="ko-KR" dirty="0" smtClean="0">
              <a:latin typeface="Corbel" pitchFamily="34" charset="0"/>
            </a:rPr>
          </a:br>
          <a:r>
            <a:rPr lang="en-US" altLang="ko-KR" dirty="0" smtClean="0">
              <a:latin typeface="Corbel" pitchFamily="34" charset="0"/>
              <a:ea typeface="바탕"/>
            </a:rPr>
            <a:t>→ </a:t>
          </a:r>
          <a:r>
            <a:rPr lang="en-US" altLang="ko-KR" dirty="0" smtClean="0">
              <a:latin typeface="Corbel" pitchFamily="34" charset="0"/>
            </a:rPr>
            <a:t>URI (the enclosing document) + identifier</a:t>
          </a:r>
          <a:endParaRPr lang="ko-KR" altLang="en-US" dirty="0">
            <a:latin typeface="Corbel" pitchFamily="34" charset="0"/>
          </a:endParaRPr>
        </a:p>
      </dgm:t>
    </dgm:pt>
    <dgm:pt modelId="{E8A4BD11-8374-4B41-A061-7AAF04940146}" type="parTrans" cxnId="{7E8EBAFB-329A-4365-BCD9-8F5100EF78C7}">
      <dgm:prSet/>
      <dgm:spPr/>
      <dgm:t>
        <a:bodyPr/>
        <a:lstStyle/>
        <a:p>
          <a:pPr latinLnBrk="1"/>
          <a:endParaRPr lang="ko-KR" altLang="en-US"/>
        </a:p>
      </dgm:t>
    </dgm:pt>
    <dgm:pt modelId="{BAD547DF-CC32-4C5B-8936-DF038152FCC1}" type="sibTrans" cxnId="{7E8EBAFB-329A-4365-BCD9-8F5100EF78C7}">
      <dgm:prSet/>
      <dgm:spPr/>
      <dgm:t>
        <a:bodyPr/>
        <a:lstStyle/>
        <a:p>
          <a:pPr latinLnBrk="1"/>
          <a:endParaRPr lang="ko-KR" altLang="en-US"/>
        </a:p>
      </dgm:t>
    </dgm:pt>
    <dgm:pt modelId="{C914B3B4-1B11-4D78-B73B-537126303CFE}" type="pres">
      <dgm:prSet presAssocID="{38D04214-07C9-4FDF-8F3C-B469A1DF020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FA9F61-BA51-43FC-9458-2EF34D62F377}" type="pres">
      <dgm:prSet presAssocID="{BB3E8ADA-1CFE-43B0-B812-810A1CD64FCC}" presName="composite" presStyleCnt="0"/>
      <dgm:spPr/>
    </dgm:pt>
    <dgm:pt modelId="{3C356610-2CCC-44C4-AB45-8F94D8E25037}" type="pres">
      <dgm:prSet presAssocID="{BB3E8ADA-1CFE-43B0-B812-810A1CD64FC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4D02FE-1855-42F4-A3ED-A7AE112A76E8}" type="pres">
      <dgm:prSet presAssocID="{BB3E8ADA-1CFE-43B0-B812-810A1CD64FCC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8393CC-F910-42D6-9562-C9AB299D85DF}" type="pres">
      <dgm:prSet presAssocID="{D3651228-D3AD-4054-BE36-5D7E950FF2EE}" presName="space" presStyleCnt="0"/>
      <dgm:spPr/>
    </dgm:pt>
    <dgm:pt modelId="{7FEAD9B5-F4E2-4D23-9B10-50487F174255}" type="pres">
      <dgm:prSet presAssocID="{DDA5C165-CDB8-46B9-B7E0-90406BA6B00C}" presName="composite" presStyleCnt="0"/>
      <dgm:spPr/>
    </dgm:pt>
    <dgm:pt modelId="{487C9505-8925-4690-BC91-69DCD1257AF9}" type="pres">
      <dgm:prSet presAssocID="{DDA5C165-CDB8-46B9-B7E0-90406BA6B00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4B9E6F-4C54-44BE-9D9C-C6040F64EFF6}" type="pres">
      <dgm:prSet presAssocID="{DDA5C165-CDB8-46B9-B7E0-90406BA6B00C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CCFEEA0-A0E2-4B3C-A089-FEC7F38A5578}" type="presOf" srcId="{38D04214-07C9-4FDF-8F3C-B469A1DF020E}" destId="{C914B3B4-1B11-4D78-B73B-537126303CFE}" srcOrd="0" destOrd="0" presId="urn:microsoft.com/office/officeart/2005/8/layout/hList1"/>
    <dgm:cxn modelId="{D4D24E4E-A3EB-4663-8DAA-6B83DD43CE9C}" srcId="{38D04214-07C9-4FDF-8F3C-B469A1DF020E}" destId="{DDA5C165-CDB8-46B9-B7E0-90406BA6B00C}" srcOrd="1" destOrd="0" parTransId="{75344332-7696-45C2-8847-3543E11B1DA0}" sibTransId="{C87BFA34-B702-4D55-A4A2-E417617C3F0E}"/>
    <dgm:cxn modelId="{035555C5-5645-4FFD-A13B-DF117BA69139}" type="presOf" srcId="{3268C64A-55C4-4324-97BC-E9FC12A244F9}" destId="{6F4D02FE-1855-42F4-A3ED-A7AE112A76E8}" srcOrd="0" destOrd="0" presId="urn:microsoft.com/office/officeart/2005/8/layout/hList1"/>
    <dgm:cxn modelId="{D40C276E-8426-45DC-8244-9B9CBEAA3BDF}" type="presOf" srcId="{BB3E8ADA-1CFE-43B0-B812-810A1CD64FCC}" destId="{3C356610-2CCC-44C4-AB45-8F94D8E25037}" srcOrd="0" destOrd="0" presId="urn:microsoft.com/office/officeart/2005/8/layout/hList1"/>
    <dgm:cxn modelId="{21EE72B9-1608-4B79-875A-B80156160F61}" srcId="{38D04214-07C9-4FDF-8F3C-B469A1DF020E}" destId="{BB3E8ADA-1CFE-43B0-B812-810A1CD64FCC}" srcOrd="0" destOrd="0" parTransId="{3C6F0CC7-3A7E-4366-8FAE-1914A10067BE}" sibTransId="{D3651228-D3AD-4054-BE36-5D7E950FF2EE}"/>
    <dgm:cxn modelId="{3B0FD177-DB29-4B8E-9D10-EEC121EA839B}" type="presOf" srcId="{38EF65F3-D5E6-4B22-9623-C29CEAEF14A4}" destId="{BD4B9E6F-4C54-44BE-9D9C-C6040F64EFF6}" srcOrd="0" destOrd="0" presId="urn:microsoft.com/office/officeart/2005/8/layout/hList1"/>
    <dgm:cxn modelId="{72A641D1-3815-4498-86EC-84CAD7A0D495}" srcId="{BB3E8ADA-1CFE-43B0-B812-810A1CD64FCC}" destId="{3268C64A-55C4-4324-97BC-E9FC12A244F9}" srcOrd="0" destOrd="0" parTransId="{FED6E5A1-22DB-47C6-8F5B-B0D2562F9894}" sibTransId="{00CB9449-90BE-4117-8928-D83DF248BD05}"/>
    <dgm:cxn modelId="{F306C3A3-B0CC-494C-93B1-D043994DBDC2}" type="presOf" srcId="{DDA5C165-CDB8-46B9-B7E0-90406BA6B00C}" destId="{487C9505-8925-4690-BC91-69DCD1257AF9}" srcOrd="0" destOrd="0" presId="urn:microsoft.com/office/officeart/2005/8/layout/hList1"/>
    <dgm:cxn modelId="{7E8EBAFB-329A-4365-BCD9-8F5100EF78C7}" srcId="{DDA5C165-CDB8-46B9-B7E0-90406BA6B00C}" destId="{38EF65F3-D5E6-4B22-9623-C29CEAEF14A4}" srcOrd="0" destOrd="0" parTransId="{E8A4BD11-8374-4B41-A061-7AAF04940146}" sibTransId="{BAD547DF-CC32-4C5B-8936-DF038152FCC1}"/>
    <dgm:cxn modelId="{189B4CAC-F18F-4C69-9103-11985D3A6637}" type="presParOf" srcId="{C914B3B4-1B11-4D78-B73B-537126303CFE}" destId="{3DFA9F61-BA51-43FC-9458-2EF34D62F377}" srcOrd="0" destOrd="0" presId="urn:microsoft.com/office/officeart/2005/8/layout/hList1"/>
    <dgm:cxn modelId="{F48F756E-2C07-4C02-AD98-286873F4B59D}" type="presParOf" srcId="{3DFA9F61-BA51-43FC-9458-2EF34D62F377}" destId="{3C356610-2CCC-44C4-AB45-8F94D8E25037}" srcOrd="0" destOrd="0" presId="urn:microsoft.com/office/officeart/2005/8/layout/hList1"/>
    <dgm:cxn modelId="{307C981A-F4E0-42F9-9780-69FE984E8C5B}" type="presParOf" srcId="{3DFA9F61-BA51-43FC-9458-2EF34D62F377}" destId="{6F4D02FE-1855-42F4-A3ED-A7AE112A76E8}" srcOrd="1" destOrd="0" presId="urn:microsoft.com/office/officeart/2005/8/layout/hList1"/>
    <dgm:cxn modelId="{679929BA-604D-4D39-AB3D-1D4BD8768A8C}" type="presParOf" srcId="{C914B3B4-1B11-4D78-B73B-537126303CFE}" destId="{3F8393CC-F910-42D6-9562-C9AB299D85DF}" srcOrd="1" destOrd="0" presId="urn:microsoft.com/office/officeart/2005/8/layout/hList1"/>
    <dgm:cxn modelId="{15C0F2B1-C84B-4FC1-95B6-B8456DE15413}" type="presParOf" srcId="{C914B3B4-1B11-4D78-B73B-537126303CFE}" destId="{7FEAD9B5-F4E2-4D23-9B10-50487F174255}" srcOrd="2" destOrd="0" presId="urn:microsoft.com/office/officeart/2005/8/layout/hList1"/>
    <dgm:cxn modelId="{0ACF2D24-3851-4F2B-8E13-9C958B544A70}" type="presParOf" srcId="{7FEAD9B5-F4E2-4D23-9B10-50487F174255}" destId="{487C9505-8925-4690-BC91-69DCD1257AF9}" srcOrd="0" destOrd="0" presId="urn:microsoft.com/office/officeart/2005/8/layout/hList1"/>
    <dgm:cxn modelId="{A6F6C322-5127-4A48-B3E5-827F6BF9E79F}" type="presParOf" srcId="{7FEAD9B5-F4E2-4D23-9B10-50487F174255}" destId="{BD4B9E6F-4C54-44BE-9D9C-C6040F64EFF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56610-2CCC-44C4-AB45-8F94D8E25037}">
      <dsp:nvSpPr>
        <dsp:cNvPr id="0" name=""/>
        <dsp:cNvSpPr/>
      </dsp:nvSpPr>
      <dsp:spPr>
        <a:xfrm>
          <a:off x="39" y="108599"/>
          <a:ext cx="3802254" cy="6361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i="1" kern="1200" dirty="0" err="1" smtClean="0">
              <a:latin typeface="Corbel" pitchFamily="34" charset="0"/>
            </a:rPr>
            <a:t>rdf:about</a:t>
          </a:r>
          <a:endParaRPr lang="ko-KR" altLang="en-US" sz="2800" i="1" kern="1200" dirty="0">
            <a:latin typeface="Corbel" pitchFamily="34" charset="0"/>
          </a:endParaRPr>
        </a:p>
      </dsp:txBody>
      <dsp:txXfrm>
        <a:off x="39" y="108599"/>
        <a:ext cx="3802254" cy="636169"/>
      </dsp:txXfrm>
    </dsp:sp>
    <dsp:sp modelId="{6F4D02FE-1855-42F4-A3ED-A7AE112A76E8}">
      <dsp:nvSpPr>
        <dsp:cNvPr id="0" name=""/>
        <dsp:cNvSpPr/>
      </dsp:nvSpPr>
      <dsp:spPr>
        <a:xfrm>
          <a:off x="39" y="744768"/>
          <a:ext cx="3802254" cy="6588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>
              <a:latin typeface="Corbel" pitchFamily="34" charset="0"/>
            </a:rPr>
            <a:t>Refer to an existing resource</a:t>
          </a:r>
          <a:endParaRPr lang="ko-KR" altLang="en-US" sz="1500" kern="1200" dirty="0">
            <a:latin typeface="Corbel" pitchFamily="34" charset="0"/>
          </a:endParaRPr>
        </a:p>
      </dsp:txBody>
      <dsp:txXfrm>
        <a:off x="39" y="744768"/>
        <a:ext cx="3802254" cy="658800"/>
      </dsp:txXfrm>
    </dsp:sp>
    <dsp:sp modelId="{487C9505-8925-4690-BC91-69DCD1257AF9}">
      <dsp:nvSpPr>
        <dsp:cNvPr id="0" name=""/>
        <dsp:cNvSpPr/>
      </dsp:nvSpPr>
      <dsp:spPr>
        <a:xfrm>
          <a:off x="4334609" y="108599"/>
          <a:ext cx="3802254" cy="6361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i="1" kern="1200" dirty="0" err="1" smtClean="0">
              <a:latin typeface="Corbel" pitchFamily="34" charset="0"/>
            </a:rPr>
            <a:t>rdf:ID</a:t>
          </a:r>
          <a:endParaRPr lang="ko-KR" altLang="en-US" sz="2800" i="1" kern="1200" dirty="0">
            <a:latin typeface="Corbel" pitchFamily="34" charset="0"/>
          </a:endParaRPr>
        </a:p>
      </dsp:txBody>
      <dsp:txXfrm>
        <a:off x="4334609" y="108599"/>
        <a:ext cx="3802254" cy="636169"/>
      </dsp:txXfrm>
    </dsp:sp>
    <dsp:sp modelId="{BD4B9E6F-4C54-44BE-9D9C-C6040F64EFF6}">
      <dsp:nvSpPr>
        <dsp:cNvPr id="0" name=""/>
        <dsp:cNvSpPr/>
      </dsp:nvSpPr>
      <dsp:spPr>
        <a:xfrm>
          <a:off x="4334609" y="744768"/>
          <a:ext cx="3802254" cy="6588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>
              <a:latin typeface="Corbel" pitchFamily="34" charset="0"/>
            </a:rPr>
            <a:t>Generate a URI </a:t>
          </a:r>
          <a:br>
            <a:rPr lang="en-US" altLang="ko-KR" sz="1500" kern="1200" dirty="0" smtClean="0">
              <a:latin typeface="Corbel" pitchFamily="34" charset="0"/>
            </a:rPr>
          </a:br>
          <a:r>
            <a:rPr lang="en-US" altLang="ko-KR" sz="1500" kern="1200" dirty="0" smtClean="0">
              <a:latin typeface="Corbel" pitchFamily="34" charset="0"/>
              <a:ea typeface="바탕"/>
            </a:rPr>
            <a:t>→ </a:t>
          </a:r>
          <a:r>
            <a:rPr lang="en-US" altLang="ko-KR" sz="1500" kern="1200" dirty="0" smtClean="0">
              <a:latin typeface="Corbel" pitchFamily="34" charset="0"/>
            </a:rPr>
            <a:t>URI (the enclosing document) + identifier</a:t>
          </a:r>
          <a:endParaRPr lang="ko-KR" altLang="en-US" sz="1500" kern="1200" dirty="0">
            <a:latin typeface="Corbel" pitchFamily="34" charset="0"/>
          </a:endParaRPr>
        </a:p>
      </dsp:txBody>
      <dsp:txXfrm>
        <a:off x="4334609" y="744768"/>
        <a:ext cx="3802254" cy="658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25BE-95B6-4729-A13B-4D92FE54998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16" descr="iDB_col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28000" y="6197600"/>
            <a:ext cx="10160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094225BE-95B6-4729-A13B-4D92FE5499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Practical RDF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 smtClean="0"/>
              <a:t>Chapter 3. The Basic Elements Within </a:t>
            </a:r>
            <a:br>
              <a:rPr lang="en-US" altLang="ko-KR" sz="4000" dirty="0" smtClean="0"/>
            </a:br>
            <a:r>
              <a:rPr lang="en-US" altLang="ko-KR" sz="4000" dirty="0" smtClean="0"/>
              <a:t>the RDF/XML Syntax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Shelley Powers, O’Reilly</a:t>
            </a:r>
          </a:p>
          <a:p>
            <a:r>
              <a:rPr lang="en-US" altLang="ko-KR" dirty="0"/>
              <a:t> </a:t>
            </a:r>
          </a:p>
          <a:p>
            <a:r>
              <a:rPr lang="en-US" altLang="ko-KR" dirty="0"/>
              <a:t>SNU IDB Lab.</a:t>
            </a:r>
          </a:p>
          <a:p>
            <a:r>
              <a:rPr lang="en-US" altLang="ko-KR" dirty="0" err="1"/>
              <a:t>Hyewon</a:t>
            </a:r>
            <a:r>
              <a:rPr lang="en-US" altLang="ko-KR" dirty="0"/>
              <a:t> </a:t>
            </a:r>
            <a:r>
              <a:rPr lang="en-US" altLang="ko-KR" dirty="0" smtClean="0"/>
              <a:t>Kim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49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Serializing RDF to XML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Predicates </a:t>
            </a:r>
            <a:r>
              <a:rPr lang="en-US" altLang="ko-KR" sz="2200" dirty="0" smtClean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972552" cy="5429288"/>
          </a:xfrm>
        </p:spPr>
        <p:txBody>
          <a:bodyPr/>
          <a:lstStyle/>
          <a:p>
            <a:r>
              <a:rPr lang="en-US" altLang="ko-KR" dirty="0"/>
              <a:t>We can mark </a:t>
            </a:r>
            <a:r>
              <a:rPr lang="en-US" altLang="ko-KR" u="sng" dirty="0"/>
              <a:t>the type of property</a:t>
            </a:r>
            <a:r>
              <a:rPr lang="en-US" altLang="ko-KR" dirty="0"/>
              <a:t> using the </a:t>
            </a:r>
            <a:r>
              <a:rPr lang="en-US" altLang="ko-KR" i="1" dirty="0" err="1"/>
              <a:t>rdf:parseType</a:t>
            </a:r>
            <a:r>
              <a:rPr lang="en-US" altLang="ko-KR" dirty="0"/>
              <a:t> </a:t>
            </a:r>
            <a:r>
              <a:rPr lang="en-US" altLang="ko-KR" dirty="0" smtClean="0"/>
              <a:t>attribute</a:t>
            </a:r>
          </a:p>
          <a:p>
            <a:pPr lvl="1"/>
            <a:r>
              <a:rPr lang="en-US" altLang="ko-KR" i="1" dirty="0" err="1" smtClean="0"/>
              <a:t>rdf:parseType</a:t>
            </a:r>
            <a:r>
              <a:rPr lang="en-US" altLang="ko-KR" i="1" dirty="0" smtClean="0"/>
              <a:t>=“Resource”</a:t>
            </a:r>
          </a:p>
          <a:p>
            <a:pPr lvl="2"/>
            <a:r>
              <a:rPr lang="en-US" altLang="ko-KR" dirty="0" smtClean="0"/>
              <a:t>Identify the element as a resource without having to use </a:t>
            </a:r>
            <a:r>
              <a:rPr lang="en-US" altLang="ko-KR" i="1" dirty="0" err="1" smtClean="0"/>
              <a:t>rdf:about</a:t>
            </a:r>
            <a:r>
              <a:rPr lang="en-US" altLang="ko-KR" dirty="0" smtClean="0"/>
              <a:t> or </a:t>
            </a:r>
            <a:r>
              <a:rPr lang="en-US" altLang="ko-KR" i="1" dirty="0" err="1" smtClean="0"/>
              <a:t>rdf:ID</a:t>
            </a:r>
            <a:endParaRPr lang="en-US" altLang="ko-KR" i="1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2348880"/>
            <a:ext cx="6768752" cy="1384995"/>
          </a:xfrm>
          <a:prstGeom prst="rect">
            <a:avLst/>
          </a:prstGeom>
          <a:ln w="3175">
            <a:noFill/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&lt;?xml version=“1.0”?&gt;</a:t>
            </a:r>
          </a:p>
          <a:p>
            <a:r>
              <a: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05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rdf:RDF</a:t>
            </a:r>
            <a:endParaRPr lang="en-US" altLang="ko-KR" sz="105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05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xmlns:rdf</a:t>
            </a:r>
            <a:r>
              <a: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=“http://www.w3.org/1999/02/22-rdf-syntax-ns#”</a:t>
            </a:r>
          </a:p>
          <a:p>
            <a:r>
              <a: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05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xmlns:pstcn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=“http</a:t>
            </a:r>
            <a:r>
              <a: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://burningbird.net/</a:t>
            </a:r>
            <a:r>
              <a:rPr lang="en-US" altLang="ko-KR" sz="105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/elements/1.0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/”&gt;</a:t>
            </a:r>
            <a:endParaRPr lang="en-US" altLang="ko-KR" sz="105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05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=“http</a:t>
            </a:r>
            <a:r>
              <a: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burningbird.net/articles/monster3.htm”&gt;</a:t>
            </a:r>
            <a:endParaRPr lang="en-US" altLang="ko-KR" sz="105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pstcn:author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rdf:parseType</a:t>
            </a:r>
            <a:r>
              <a:rPr lang="en-US" altLang="ko-KR" sz="105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=“Resource”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05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05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rdf:RDF</a:t>
            </a:r>
            <a:r>
              <a: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281949" y="3344132"/>
            <a:ext cx="1728192" cy="360040"/>
          </a:xfrm>
          <a:prstGeom prst="roundRect">
            <a:avLst/>
          </a:prstGeom>
          <a:ln w="31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latin typeface="Corbel" pitchFamily="34" charset="0"/>
              </a:rPr>
              <a:t>With no value provided</a:t>
            </a:r>
            <a:endParaRPr lang="ko-KR" altLang="en-US" sz="1200" dirty="0">
              <a:latin typeface="Corbel" pitchFamily="34" charset="0"/>
            </a:endParaRPr>
          </a:p>
        </p:txBody>
      </p:sp>
      <p:cxnSp>
        <p:nvCxnSpPr>
          <p:cNvPr id="7" name="직선 화살표 연결선 6"/>
          <p:cNvCxnSpPr>
            <a:stCxn id="6" idx="1"/>
          </p:cNvCxnSpPr>
          <p:nvPr/>
        </p:nvCxnSpPr>
        <p:spPr>
          <a:xfrm flipH="1" flipV="1">
            <a:off x="5244973" y="3344132"/>
            <a:ext cx="1036976" cy="180020"/>
          </a:xfrm>
          <a:prstGeom prst="straightConnector1">
            <a:avLst/>
          </a:prstGeom>
          <a:ln w="31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6" idx="2"/>
          </p:cNvCxnSpPr>
          <p:nvPr/>
        </p:nvCxnSpPr>
        <p:spPr>
          <a:xfrm>
            <a:off x="7146045" y="3704172"/>
            <a:ext cx="306275" cy="1381012"/>
          </a:xfrm>
          <a:prstGeom prst="straightConnector1">
            <a:avLst/>
          </a:prstGeom>
          <a:ln w="31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아래쪽 화살표 27"/>
          <p:cNvSpPr/>
          <p:nvPr/>
        </p:nvSpPr>
        <p:spPr bwMode="auto">
          <a:xfrm>
            <a:off x="4427984" y="4077072"/>
            <a:ext cx="360040" cy="648072"/>
          </a:xfrm>
          <a:prstGeom prst="downArrow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1400" dirty="0">
              <a:ea typeface="굴림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59611" y="5085184"/>
            <a:ext cx="6824757" cy="338906"/>
            <a:chOff x="933389" y="5126995"/>
            <a:chExt cx="6824757" cy="338906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933389" y="5176341"/>
              <a:ext cx="2702507" cy="2895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Corbel" pitchFamily="34" charset="0"/>
                  <a:ea typeface="굴림" pitchFamily="50" charset="-127"/>
                </a:rPr>
                <a:t>http://burningbird.net/articles/monsters3.htm</a:t>
              </a:r>
              <a:endParaRPr lang="ko-KR" altLang="en-US" sz="1000" dirty="0">
                <a:solidFill>
                  <a:schemeClr val="tx1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6588224" y="5176341"/>
              <a:ext cx="1169922" cy="28956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Corbel" pitchFamily="34" charset="0"/>
                </a:rPr>
                <a:t>Genid:ARP107458</a:t>
              </a:r>
              <a:endParaRPr lang="ko-KR" altLang="en-US" sz="1000" dirty="0">
                <a:solidFill>
                  <a:schemeClr val="tx1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cxnSp>
          <p:nvCxnSpPr>
            <p:cNvPr id="25" name="직선 화살표 연결선 24"/>
            <p:cNvCxnSpPr>
              <a:stCxn id="23" idx="3"/>
            </p:cNvCxnSpPr>
            <p:nvPr/>
          </p:nvCxnSpPr>
          <p:spPr>
            <a:xfrm>
              <a:off x="3635896" y="5321121"/>
              <a:ext cx="2952328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672041" y="5126995"/>
              <a:ext cx="29161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Corbel" pitchFamily="34" charset="0"/>
                  <a:ea typeface="굴림" pitchFamily="50" charset="-127"/>
                </a:rPr>
                <a:t>http://burningbird.net/postcon/elements/1.0/author</a:t>
              </a:r>
              <a:endParaRPr lang="ko-KR" altLang="en-US" sz="1000" dirty="0">
                <a:latin typeface="Corbel" pitchFamily="34" charset="0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399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Serializing RDF to XML</a:t>
            </a:r>
            <a:br>
              <a:rPr lang="en-US" altLang="ko-KR" sz="2200" dirty="0"/>
            </a:br>
            <a:r>
              <a:rPr lang="en-US" altLang="ko-KR" dirty="0" smtClean="0"/>
              <a:t>Namespaces and </a:t>
            </a:r>
            <a:r>
              <a:rPr lang="en-US" altLang="ko-KR" dirty="0" err="1" smtClean="0"/>
              <a:t>Qnames</a:t>
            </a:r>
            <a:r>
              <a:rPr lang="en-US" altLang="ko-KR" dirty="0" smtClean="0"/>
              <a:t> </a:t>
            </a:r>
            <a:r>
              <a:rPr lang="en-US" altLang="ko-KR" sz="2200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format of namespace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RDF Working Group has allowed some attributes to be non-namespace annotated</a:t>
            </a:r>
          </a:p>
          <a:p>
            <a:pPr lvl="1"/>
            <a:r>
              <a:rPr lang="en-US" altLang="ko-KR" dirty="0"/>
              <a:t>ID</a:t>
            </a:r>
          </a:p>
          <a:p>
            <a:pPr lvl="1"/>
            <a:r>
              <a:rPr lang="en-US" altLang="ko-KR" dirty="0" err="1"/>
              <a:t>bagID</a:t>
            </a:r>
            <a:endParaRPr lang="en-US" altLang="ko-KR" dirty="0"/>
          </a:p>
          <a:p>
            <a:pPr lvl="1"/>
            <a:r>
              <a:rPr lang="en-US" altLang="ko-KR" dirty="0"/>
              <a:t>about</a:t>
            </a:r>
          </a:p>
          <a:p>
            <a:pPr lvl="1"/>
            <a:r>
              <a:rPr lang="en-US" altLang="ko-KR" dirty="0"/>
              <a:t>resource</a:t>
            </a:r>
          </a:p>
          <a:p>
            <a:pPr lvl="1"/>
            <a:r>
              <a:rPr lang="en-US" altLang="ko-KR" dirty="0" err="1"/>
              <a:t>parseType</a:t>
            </a:r>
            <a:endParaRPr lang="en-US" altLang="ko-KR" dirty="0"/>
          </a:p>
          <a:p>
            <a:pPr lvl="1"/>
            <a:r>
              <a:rPr lang="en-US" altLang="ko-KR" dirty="0"/>
              <a:t>type</a:t>
            </a:r>
            <a:endParaRPr lang="ko-KR" altLang="en-US" dirty="0"/>
          </a:p>
          <a:p>
            <a:endParaRPr lang="en-US" altLang="ko-KR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843808" y="1628800"/>
            <a:ext cx="3456384" cy="504056"/>
          </a:xfrm>
          <a:prstGeom prst="roundRect">
            <a:avLst/>
          </a:prstGeom>
          <a:ln w="31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latin typeface="Corbel" pitchFamily="34" charset="0"/>
              </a:rPr>
              <a:t>xmlns:</a:t>
            </a:r>
            <a:r>
              <a:rPr lang="en-US" altLang="ko-KR" b="1" i="1" dirty="0" err="1" smtClean="0">
                <a:latin typeface="Corbel" pitchFamily="34" charset="0"/>
              </a:rPr>
              <a:t>name</a:t>
            </a:r>
            <a:r>
              <a:rPr lang="en-US" altLang="ko-KR" b="1" dirty="0" smtClean="0">
                <a:latin typeface="Corbel" pitchFamily="34" charset="0"/>
              </a:rPr>
              <a:t> = “</a:t>
            </a:r>
            <a:r>
              <a:rPr lang="en-US" altLang="ko-KR" b="1" i="1" dirty="0" smtClean="0">
                <a:latin typeface="Corbel" pitchFamily="34" charset="0"/>
              </a:rPr>
              <a:t>URI of schema</a:t>
            </a:r>
            <a:r>
              <a:rPr lang="en-US" altLang="ko-KR" b="1" dirty="0" smtClean="0">
                <a:latin typeface="Corbel" pitchFamily="34" charset="0"/>
              </a:rPr>
              <a:t>”</a:t>
            </a:r>
            <a:endParaRPr lang="ko-KR" altLang="en-US" b="1" dirty="0">
              <a:latin typeface="Corbel" pitchFamily="34" charset="0"/>
            </a:endParaRPr>
          </a:p>
        </p:txBody>
      </p:sp>
      <p:sp>
        <p:nvSpPr>
          <p:cNvPr id="8" name="모서리가 둥근 사각형 설명선 7"/>
          <p:cNvSpPr/>
          <p:nvPr/>
        </p:nvSpPr>
        <p:spPr bwMode="auto">
          <a:xfrm>
            <a:off x="1619672" y="2132856"/>
            <a:ext cx="1080120" cy="432048"/>
          </a:xfrm>
          <a:prstGeom prst="wedgeRoundRectCallout">
            <a:avLst>
              <a:gd name="adj1" fmla="val 82992"/>
              <a:gd name="adj2" fmla="val -97231"/>
              <a:gd name="adj3" fmla="val 16667"/>
            </a:avLst>
          </a:prstGeom>
          <a:ln w="3175"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400" dirty="0" err="1" smtClean="0">
                <a:latin typeface="Corbel" pitchFamily="34" charset="0"/>
                <a:ea typeface="굴림" pitchFamily="50" charset="-127"/>
              </a:rPr>
              <a:t>QName</a:t>
            </a:r>
            <a:endParaRPr lang="ko-KR" altLang="en-US" sz="1400" dirty="0">
              <a:latin typeface="Corbel" pitchFamily="34" charset="0"/>
              <a:ea typeface="굴림" pitchFamily="50" charset="-127"/>
            </a:endParaRPr>
          </a:p>
        </p:txBody>
      </p:sp>
      <p:sp>
        <p:nvSpPr>
          <p:cNvPr id="9" name="모서리가 둥근 사각형 설명선 8"/>
          <p:cNvSpPr/>
          <p:nvPr/>
        </p:nvSpPr>
        <p:spPr bwMode="auto">
          <a:xfrm>
            <a:off x="4355976" y="2348880"/>
            <a:ext cx="1440160" cy="432048"/>
          </a:xfrm>
          <a:prstGeom prst="wedgeRoundRectCallout">
            <a:avLst>
              <a:gd name="adj1" fmla="val -77737"/>
              <a:gd name="adj2" fmla="val -143153"/>
              <a:gd name="adj3" fmla="val 16667"/>
            </a:avLst>
          </a:prstGeom>
          <a:ln w="3175"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400" dirty="0" smtClean="0">
                <a:latin typeface="Corbel" pitchFamily="34" charset="0"/>
                <a:ea typeface="굴림" pitchFamily="50" charset="-127"/>
              </a:rPr>
              <a:t>XML Local name</a:t>
            </a:r>
            <a:endParaRPr lang="ko-KR" altLang="en-US" sz="1400" dirty="0">
              <a:latin typeface="Corbe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211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Serializing RDF to XML</a:t>
            </a:r>
            <a:br>
              <a:rPr lang="en-US" altLang="ko-KR" sz="2200" dirty="0"/>
            </a:br>
            <a:r>
              <a:rPr lang="en-US" altLang="ko-KR" dirty="0"/>
              <a:t>Namespaces and </a:t>
            </a:r>
            <a:r>
              <a:rPr lang="en-US" altLang="ko-KR" dirty="0" err="1" smtClean="0"/>
              <a:t>Qnames</a:t>
            </a:r>
            <a:r>
              <a:rPr lang="en-US" altLang="ko-KR" dirty="0" smtClean="0"/>
              <a:t> </a:t>
            </a:r>
            <a:r>
              <a:rPr lang="en-US" altLang="ko-KR" sz="2200" dirty="0" smtClean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Qnames</a:t>
            </a:r>
            <a:r>
              <a:rPr lang="en-US" altLang="ko-KR" dirty="0" smtClean="0"/>
              <a:t> can be used as values for </a:t>
            </a:r>
            <a:r>
              <a:rPr lang="en-US" altLang="ko-KR" i="1" dirty="0" err="1" smtClean="0"/>
              <a:t>rdf:about</a:t>
            </a:r>
            <a:r>
              <a:rPr lang="en-US" altLang="ko-KR" dirty="0" smtClean="0"/>
              <a:t> or </a:t>
            </a:r>
            <a:r>
              <a:rPr lang="en-US" altLang="ko-KR" i="1" dirty="0" err="1" smtClean="0"/>
              <a:t>rdf:type</a:t>
            </a:r>
            <a:endParaRPr lang="ko-KR" alt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92424"/>
            <a:ext cx="7776864" cy="4293483"/>
          </a:xfrm>
          <a:prstGeom prst="rect">
            <a:avLst/>
          </a:prstGeom>
          <a:ln w="3175">
            <a:noFill/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&lt;?xml version=“1.0”?&gt;</a:t>
            </a:r>
          </a:p>
          <a:p>
            <a:r>
              <a: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05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rdf:RDF</a:t>
            </a:r>
            <a:endParaRPr lang="en-US" altLang="ko-KR" sz="105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05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xmlns:rdf</a:t>
            </a:r>
            <a:r>
              <a: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=“http://www.w3.org/1999/02/22-rdf-syntax-ns#”</a:t>
            </a:r>
          </a:p>
          <a:p>
            <a:r>
              <a: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xmlns:bbd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=“http://www.burningbird.net/schema#”</a:t>
            </a:r>
          </a:p>
          <a:p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=“http://www.burningbird.net/identifier/tutorials/xul.htm”&gt;</a:t>
            </a:r>
            <a:endParaRPr lang="en-US" altLang="ko-KR" sz="105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altLang="ko-KR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bbd:bid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05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altLang="ko-KR" sz="105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bbd:bio</a:t>
            </a:r>
            <a:r>
              <a:rPr lang="en-US" altLang="ko-KR" sz="105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altLang="ko-KR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bbd:relevancy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05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altLang="ko-KR" sz="105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bbd:relevancy</a:t>
            </a:r>
            <a:r>
              <a:rPr lang="en-US" altLang="ko-KR" sz="105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altLang="ko-KR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altLang="ko-KR" sz="105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05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altLang="ko-KR" sz="105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bbd:bio</a:t>
            </a:r>
            <a:r>
              <a:rPr lang="en-US" altLang="ko-KR" sz="105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altLang="ko-KR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bbd:Title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YASD Does Mozilla/Navigator 6.0 &lt;/</a:t>
            </a:r>
            <a:r>
              <a:rPr lang="en-US" altLang="ko-KR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bbd:Title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altLang="ko-KR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bbd:Description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Demonstrations of using XUL for interface development &lt;/</a:t>
            </a:r>
            <a:r>
              <a:rPr lang="en-US" altLang="ko-KR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bbd:Description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altLang="ko-KR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bbd:CreationDate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May 2000 &lt;/bbd </a:t>
            </a:r>
            <a:r>
              <a:rPr lang="en-US" altLang="ko-KR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CreationDate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altLang="ko-KR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bbd:ContentAuthor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Shelly Powers &lt;/</a:t>
            </a:r>
            <a:r>
              <a:rPr lang="en-US" altLang="ko-KR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bbd:ContentAuthor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altLang="ko-KR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bbd:ContentOwner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Shelly Powers &lt;/</a:t>
            </a:r>
            <a:r>
              <a:rPr lang="en-US" altLang="ko-KR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bbd:ContentOwner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altLang="ko-KR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bbd:CurrentLocation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N/A &lt;/</a:t>
            </a:r>
            <a:r>
              <a:rPr lang="en-US" altLang="ko-KR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bbd:CurrentLocation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altLang="ko-KR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altLang="ko-KR" sz="105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05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altLang="ko-KR" sz="105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bbd:relevancy</a:t>
            </a:r>
            <a:r>
              <a:rPr lang="en-US" altLang="ko-KR" sz="105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altLang="ko-KR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bbd:CurrentStatus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Inactive &lt;/</a:t>
            </a:r>
            <a:r>
              <a:rPr lang="en-US" altLang="ko-KR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bbd:CurrentStatus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altLang="ko-KR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bbd:RelevancyExpiration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N/A &lt;/</a:t>
            </a:r>
            <a:r>
              <a:rPr lang="en-US" altLang="ko-KR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bbd:RelevancyExpiration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altLang="ko-KR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bbd:Dependencies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None &lt;/</a:t>
            </a:r>
            <a:r>
              <a:rPr lang="en-US" altLang="ko-KR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bbd:Dependencies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altLang="ko-KR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rdf:RDF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altLang="ko-KR" sz="105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03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RDF Blank Nodes </a:t>
            </a:r>
            <a:r>
              <a:rPr lang="en-US" altLang="ko-KR" sz="2000" dirty="0" smtClean="0"/>
              <a:t>(1/2)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blank node represents a resource that isn’t currently identified</a:t>
            </a:r>
          </a:p>
          <a:p>
            <a:pPr lvl="1"/>
            <a:r>
              <a:rPr lang="en-US" altLang="ko-KR" i="1" dirty="0" err="1" smtClean="0"/>
              <a:t>rdf:nodeID</a:t>
            </a:r>
            <a:r>
              <a:rPr lang="en-US" altLang="ko-KR" dirty="0" smtClean="0"/>
              <a:t> is used to provide a specific identifier</a:t>
            </a:r>
          </a:p>
          <a:p>
            <a:pPr lvl="2"/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pstcn:bio</a:t>
            </a:r>
            <a:r>
              <a:rPr lang="en-US" altLang="ko-KR" sz="1600" dirty="0" smtClean="0"/>
              <a:t> </a:t>
            </a:r>
            <a:r>
              <a:rPr lang="en-US" altLang="ko-KR" sz="1600" i="1" dirty="0" err="1" smtClean="0"/>
              <a:t>rdf:nodeID</a:t>
            </a:r>
            <a:r>
              <a:rPr lang="en-US" altLang="ko-KR" sz="1600" i="1" dirty="0" smtClean="0"/>
              <a:t>=“monsters1”</a:t>
            </a:r>
            <a:r>
              <a:rPr lang="en-US" altLang="ko-KR" sz="1600" dirty="0" smtClean="0"/>
              <a:t>&gt;</a:t>
            </a:r>
          </a:p>
          <a:p>
            <a:pPr lvl="2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403648" y="2348880"/>
            <a:ext cx="6768752" cy="3162404"/>
            <a:chOff x="971600" y="1700808"/>
            <a:chExt cx="6768752" cy="3162404"/>
          </a:xfrm>
        </p:grpSpPr>
        <p:sp>
          <p:nvSpPr>
            <p:cNvPr id="4" name="TextBox 3"/>
            <p:cNvSpPr txBox="1"/>
            <p:nvPr/>
          </p:nvSpPr>
          <p:spPr>
            <a:xfrm>
              <a:off x="971600" y="1700808"/>
              <a:ext cx="6768752" cy="3162404"/>
            </a:xfrm>
            <a:prstGeom prst="rect">
              <a:avLst/>
            </a:prstGeom>
            <a:ln w="3175">
              <a:noFill/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&lt;?xml version=“1.0”?&gt;</a:t>
              </a:r>
            </a:p>
            <a:p>
              <a:r>
                <a:rPr lang="en-US" altLang="ko-KR" sz="105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ko-KR" sz="1050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rdf:RDF</a:t>
              </a:r>
              <a:endPara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altLang="ko-KR" sz="1050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xmlns:rdf</a:t>
              </a:r>
              <a:r>
                <a:rPr lang="en-US" altLang="ko-KR" sz="105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=“http://www.w3.org/1999/02/22-rdf-syntax-ns#”</a:t>
              </a:r>
            </a:p>
            <a:p>
              <a:r>
                <a:rPr lang="en-US" altLang="ko-KR" sz="105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xmlns:pstcn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=“http</a:t>
              </a:r>
              <a:r>
                <a:rPr lang="en-US" altLang="ko-KR" sz="105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://burningbird.net/</a:t>
              </a:r>
              <a:r>
                <a:rPr lang="en-US" altLang="ko-KR" sz="1050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postcon</a:t>
              </a:r>
              <a:r>
                <a:rPr lang="en-US" altLang="ko-KR" sz="105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/elements/1.0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/”</a:t>
              </a:r>
            </a:p>
            <a:p>
              <a:r>
                <a:rPr lang="en-US" altLang="ko-KR" sz="105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xml:base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=“http://burningbird.net/articles/”&gt;</a:t>
              </a:r>
              <a:endPara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&lt;</a:t>
              </a:r>
              <a:r>
                <a:rPr lang="en-US" altLang="ko-KR" sz="1050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rdf:Description</a:t>
              </a:r>
              <a:r>
                <a:rPr lang="en-US" altLang="ko-KR" sz="105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050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rdf:about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=“monsters1.htm”&gt;</a:t>
              </a:r>
              <a:endPara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&lt;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pstcn:bio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altLang="ko-KR" sz="105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    &lt;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rdf:Description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altLang="ko-KR" sz="105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       &lt;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pstcn:title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&gt;Tale of Two Monsters :Legends &lt;/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pstcn:title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altLang="ko-KR" sz="105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       &lt;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pstcn:descriotion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altLang="ko-KR" sz="105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            Part 1 of four-part series on cryptozoology, legends, </a:t>
              </a:r>
              <a:br>
                <a:rPr lang="en-US" altLang="ko-KR" sz="105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altLang="ko-KR" sz="105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             Nessie the Loch Ness Monster and the giant squid.</a:t>
              </a:r>
            </a:p>
            <a:p>
              <a:r>
                <a:rPr lang="en-US" altLang="ko-KR" sz="105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        &lt;/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pstcn:description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altLang="ko-KR" sz="105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        &lt;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pstcn:created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&gt;1999-08-01T00:00:00-06:00 &lt;/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pstcn:created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altLang="ko-KR" sz="105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        &lt;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pstcn:creator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&gt; Shelley Powers &lt;/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pstcn:creator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altLang="ko-KR" sz="105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   &lt;/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rdfDescription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altLang="ko-KR" sz="105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&lt;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pstcn:bio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&gt; </a:t>
              </a:r>
            </a:p>
            <a:p>
              <a:r>
                <a:rPr lang="en-US" altLang="ko-KR" sz="105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&lt;/</a:t>
              </a:r>
              <a:r>
                <a:rPr lang="en-US" altLang="ko-KR" sz="1050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rdf:Description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altLang="ko-KR" sz="105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&lt;/</a:t>
              </a:r>
              <a:r>
                <a:rPr lang="en-US" altLang="ko-KR" sz="1050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rdf:RDF</a:t>
              </a:r>
              <a:r>
                <a:rPr lang="en-US" altLang="ko-KR" sz="105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</p:txBody>
        </p:sp>
        <p:sp>
          <p:nvSpPr>
            <p:cNvPr id="9" name="왼쪽 대괄호 8"/>
            <p:cNvSpPr/>
            <p:nvPr/>
          </p:nvSpPr>
          <p:spPr>
            <a:xfrm>
              <a:off x="1187624" y="2852936"/>
              <a:ext cx="94868" cy="1584176"/>
            </a:xfrm>
            <a:prstGeom prst="leftBracke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033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RDF Blank Nodes </a:t>
            </a:r>
            <a:r>
              <a:rPr lang="en-US" altLang="ko-KR" sz="2000" dirty="0" smtClean="0"/>
              <a:t>(2/2)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RDF </a:t>
            </a:r>
            <a:r>
              <a:rPr lang="en-US" altLang="ko-KR" dirty="0"/>
              <a:t>V</a:t>
            </a:r>
            <a:r>
              <a:rPr lang="en-US" altLang="ko-KR" dirty="0" smtClean="0"/>
              <a:t>alidator has generated a node identifier for the blank node, </a:t>
            </a:r>
            <a:r>
              <a:rPr lang="en-US" altLang="ko-KR" i="1" dirty="0" smtClean="0"/>
              <a:t>genid:403</a:t>
            </a:r>
          </a:p>
          <a:p>
            <a:endParaRPr lang="en-US" altLang="ko-KR" i="1" dirty="0"/>
          </a:p>
          <a:p>
            <a:endParaRPr lang="en-US" altLang="ko-KR" i="1" dirty="0" smtClean="0"/>
          </a:p>
          <a:p>
            <a:endParaRPr lang="en-US" altLang="ko-KR" i="1" dirty="0"/>
          </a:p>
          <a:p>
            <a:endParaRPr lang="en-US" altLang="ko-KR" i="1" dirty="0" smtClean="0"/>
          </a:p>
          <a:p>
            <a:endParaRPr lang="en-US" altLang="ko-KR" i="1" dirty="0"/>
          </a:p>
          <a:p>
            <a:endParaRPr lang="en-US" altLang="ko-KR" i="1" dirty="0" smtClean="0"/>
          </a:p>
          <a:p>
            <a:endParaRPr lang="en-US" altLang="ko-KR" i="1" dirty="0"/>
          </a:p>
          <a:p>
            <a:pPr marL="457200" lvl="1" indent="0">
              <a:buNone/>
            </a:pPr>
            <a:endParaRPr lang="ko-KR" altLang="en-US" i="1" dirty="0"/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3793132" y="2421685"/>
            <a:ext cx="22589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latin typeface="Corbel" pitchFamily="34" charset="0"/>
                <a:ea typeface="굴림" pitchFamily="50" charset="-127"/>
              </a:rPr>
              <a:t>http://burningbird.net/postcon/elements/1.0/title</a:t>
            </a:r>
            <a:endParaRPr lang="ko-KR" altLang="en-US" sz="800" dirty="0">
              <a:latin typeface="Corbel" pitchFamily="34" charset="0"/>
              <a:ea typeface="굴림" pitchFamily="50" charset="-127"/>
            </a:endParaRPr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3793132" y="3008995"/>
            <a:ext cx="25619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Corbel" pitchFamily="34" charset="0"/>
                <a:ea typeface="굴림" pitchFamily="50" charset="-127"/>
              </a:rPr>
              <a:t>http://</a:t>
            </a:r>
            <a:r>
              <a:rPr lang="en-US" altLang="ko-KR" sz="800" dirty="0" smtClean="0">
                <a:latin typeface="Corbel" pitchFamily="34" charset="0"/>
                <a:ea typeface="굴림" pitchFamily="50" charset="-127"/>
              </a:rPr>
              <a:t>burningbird.net/postcon/elements/1.0/description</a:t>
            </a:r>
            <a:endParaRPr lang="ko-KR" altLang="en-US" sz="800" dirty="0">
              <a:latin typeface="Corbel" pitchFamily="34" charset="0"/>
              <a:ea typeface="굴림" pitchFamily="50" charset="-127"/>
            </a:endParaRPr>
          </a:p>
        </p:txBody>
      </p:sp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1479707" y="3291586"/>
            <a:ext cx="129394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Corbel" pitchFamily="34" charset="0"/>
                <a:ea typeface="굴림" pitchFamily="50" charset="-127"/>
              </a:rPr>
              <a:t>http://</a:t>
            </a:r>
            <a:r>
              <a:rPr lang="en-US" altLang="ko-KR" sz="800" dirty="0" smtClean="0">
                <a:latin typeface="Corbel" pitchFamily="34" charset="0"/>
                <a:ea typeface="굴림" pitchFamily="50" charset="-127"/>
              </a:rPr>
              <a:t>burningbird.net</a:t>
            </a:r>
            <a:br>
              <a:rPr lang="en-US" altLang="ko-KR" sz="800" dirty="0" smtClean="0">
                <a:latin typeface="Corbel" pitchFamily="34" charset="0"/>
                <a:ea typeface="굴림" pitchFamily="50" charset="-127"/>
              </a:rPr>
            </a:br>
            <a:r>
              <a:rPr lang="en-US" altLang="ko-KR" sz="800" dirty="0" smtClean="0">
                <a:latin typeface="Corbel" pitchFamily="34" charset="0"/>
                <a:ea typeface="굴림" pitchFamily="50" charset="-127"/>
              </a:rPr>
              <a:t>/</a:t>
            </a:r>
            <a:r>
              <a:rPr lang="en-US" altLang="ko-KR" sz="800" dirty="0" err="1" smtClean="0">
                <a:latin typeface="Corbel" pitchFamily="34" charset="0"/>
                <a:ea typeface="굴림" pitchFamily="50" charset="-127"/>
              </a:rPr>
              <a:t>postcon</a:t>
            </a:r>
            <a:r>
              <a:rPr lang="en-US" altLang="ko-KR" sz="800" dirty="0" smtClean="0">
                <a:latin typeface="Corbel" pitchFamily="34" charset="0"/>
                <a:ea typeface="굴림" pitchFamily="50" charset="-127"/>
              </a:rPr>
              <a:t>/elements/1.0/bio</a:t>
            </a:r>
            <a:endParaRPr lang="ko-KR" altLang="en-US" sz="800" dirty="0">
              <a:latin typeface="Corbel" pitchFamily="34" charset="0"/>
              <a:ea typeface="굴림" pitchFamily="50" charset="-127"/>
            </a:endParaRP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3793132" y="4066132"/>
            <a:ext cx="240963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Corbel" pitchFamily="34" charset="0"/>
                <a:ea typeface="굴림" pitchFamily="50" charset="-127"/>
              </a:rPr>
              <a:t>http://</a:t>
            </a:r>
            <a:r>
              <a:rPr lang="en-US" altLang="ko-KR" sz="800" dirty="0" smtClean="0">
                <a:latin typeface="Corbel" pitchFamily="34" charset="0"/>
                <a:ea typeface="굴림" pitchFamily="50" charset="-127"/>
              </a:rPr>
              <a:t>burningbird.net/postcon/elements/1.0/created</a:t>
            </a:r>
            <a:endParaRPr lang="ko-KR" altLang="en-US" sz="800" dirty="0">
              <a:latin typeface="Corbel" pitchFamily="34" charset="0"/>
              <a:ea typeface="굴림" pitchFamily="50" charset="-127"/>
            </a:endParaRPr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3793132" y="4656793"/>
            <a:ext cx="239200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Corbel" pitchFamily="34" charset="0"/>
                <a:ea typeface="굴림" pitchFamily="50" charset="-127"/>
              </a:rPr>
              <a:t>http://</a:t>
            </a:r>
            <a:r>
              <a:rPr lang="en-US" altLang="ko-KR" sz="800" dirty="0" smtClean="0">
                <a:latin typeface="Corbel" pitchFamily="34" charset="0"/>
                <a:ea typeface="굴림" pitchFamily="50" charset="-127"/>
              </a:rPr>
              <a:t>burningbird.net/postcon/elements/1.0/creator</a:t>
            </a:r>
            <a:endParaRPr lang="ko-KR" altLang="en-US" sz="800" dirty="0">
              <a:latin typeface="Corbel" pitchFamily="34" charset="0"/>
              <a:ea typeface="굴림" pitchFamily="50" charset="-127"/>
            </a:endParaRPr>
          </a:p>
        </p:txBody>
      </p:sp>
      <p:sp>
        <p:nvSpPr>
          <p:cNvPr id="31" name="모서리가 둥근 사각형 설명선 30"/>
          <p:cNvSpPr/>
          <p:nvPr/>
        </p:nvSpPr>
        <p:spPr bwMode="auto">
          <a:xfrm>
            <a:off x="1491939" y="4346142"/>
            <a:ext cx="1080120" cy="432048"/>
          </a:xfrm>
          <a:prstGeom prst="wedgeRoundRectCallout">
            <a:avLst>
              <a:gd name="adj1" fmla="val 82992"/>
              <a:gd name="adj2" fmla="val -115201"/>
              <a:gd name="adj3" fmla="val 16667"/>
            </a:avLst>
          </a:prstGeom>
          <a:ln w="3175"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400" dirty="0" smtClean="0">
                <a:latin typeface="Corbel" pitchFamily="34" charset="0"/>
                <a:ea typeface="굴림" pitchFamily="50" charset="-127"/>
              </a:rPr>
              <a:t>Blank node</a:t>
            </a:r>
            <a:endParaRPr lang="ko-KR" altLang="en-US" sz="1400" dirty="0">
              <a:latin typeface="Corbel" pitchFamily="34" charset="0"/>
              <a:ea typeface="굴림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671254" y="3611113"/>
            <a:ext cx="986732" cy="3919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Corbel" pitchFamily="34" charset="0"/>
                <a:ea typeface="굴림" pitchFamily="50" charset="-127"/>
              </a:rPr>
              <a:t>genid:403</a:t>
            </a:r>
            <a:endParaRPr lang="ko-KR" altLang="en-US" sz="800" dirty="0">
              <a:solidFill>
                <a:schemeClr val="tx1"/>
              </a:solidFill>
              <a:latin typeface="Corbel" pitchFamily="34" charset="0"/>
              <a:ea typeface="굴림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572193" y="2487343"/>
            <a:ext cx="1528200" cy="3919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Corbel" pitchFamily="34" charset="0"/>
                <a:ea typeface="굴림" pitchFamily="50" charset="-127"/>
              </a:rPr>
              <a:t>Tale of Two </a:t>
            </a:r>
            <a:r>
              <a:rPr lang="en-US" altLang="ko-KR" sz="800" dirty="0" err="1">
                <a:solidFill>
                  <a:schemeClr val="tx1"/>
                </a:solidFill>
                <a:latin typeface="Corbel" pitchFamily="34" charset="0"/>
                <a:ea typeface="굴림" pitchFamily="50" charset="-127"/>
              </a:rPr>
              <a:t>Monsters:Legends</a:t>
            </a:r>
            <a:endParaRPr lang="ko-KR" altLang="en-US" sz="800" dirty="0">
              <a:solidFill>
                <a:schemeClr val="tx1"/>
              </a:solidFill>
              <a:latin typeface="Corbel" pitchFamily="34" charset="0"/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572192" y="3068960"/>
            <a:ext cx="1744223" cy="3919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Corbel" pitchFamily="34" charset="0"/>
                <a:ea typeface="굴림" pitchFamily="50" charset="-127"/>
              </a:rPr>
              <a:t>Part 1 of four-part series </a:t>
            </a:r>
            <a:r>
              <a:rPr lang="en-US" altLang="ko-KR" sz="800" dirty="0" smtClean="0">
                <a:solidFill>
                  <a:schemeClr val="tx1"/>
                </a:solidFill>
                <a:latin typeface="Corbel" pitchFamily="34" charset="0"/>
                <a:ea typeface="굴림" pitchFamily="50" charset="-127"/>
              </a:rPr>
              <a:t>on cryptozoology</a:t>
            </a:r>
            <a:r>
              <a:rPr lang="en-US" altLang="ko-KR" sz="800" dirty="0">
                <a:solidFill>
                  <a:schemeClr val="tx1"/>
                </a:solidFill>
                <a:latin typeface="Corbel" pitchFamily="34" charset="0"/>
                <a:ea typeface="굴림" pitchFamily="50" charset="-127"/>
              </a:rPr>
              <a:t>, legends</a:t>
            </a:r>
            <a:endParaRPr lang="ko-KR" altLang="en-US" sz="800" dirty="0">
              <a:solidFill>
                <a:schemeClr val="tx1"/>
              </a:solidFill>
              <a:latin typeface="Corbel" pitchFamily="34" charset="0"/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572193" y="4189225"/>
            <a:ext cx="1528200" cy="3919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Corbel" pitchFamily="34" charset="0"/>
                <a:ea typeface="굴림" pitchFamily="50" charset="-127"/>
              </a:rPr>
              <a:t>1999-08-01T00:00:00-05:00</a:t>
            </a:r>
            <a:endParaRPr lang="ko-KR" altLang="en-US" sz="800" dirty="0">
              <a:solidFill>
                <a:schemeClr val="tx1"/>
              </a:solidFill>
              <a:latin typeface="Corbel" pitchFamily="34" charset="0"/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580131" y="4778399"/>
            <a:ext cx="1080872" cy="3919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Corbel" pitchFamily="34" charset="0"/>
                <a:ea typeface="굴림" pitchFamily="50" charset="-127"/>
              </a:rPr>
              <a:t>Shelly Powers</a:t>
            </a:r>
            <a:endParaRPr lang="ko-KR" altLang="en-US" sz="800" dirty="0">
              <a:solidFill>
                <a:schemeClr val="tx1"/>
              </a:solidFill>
              <a:latin typeface="Corbel" pitchFamily="34" charset="0"/>
              <a:ea typeface="굴림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23528" y="3609064"/>
            <a:ext cx="1258576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rbel" pitchFamily="34" charset="0"/>
                <a:ea typeface="굴림" pitchFamily="50" charset="-127"/>
              </a:rPr>
              <a:t>monsters1.htm</a:t>
            </a:r>
            <a:endParaRPr lang="ko-KR" altLang="en-US" sz="1000" dirty="0">
              <a:solidFill>
                <a:schemeClr val="tx1"/>
              </a:solidFill>
              <a:latin typeface="Corbel" pitchFamily="34" charset="0"/>
              <a:ea typeface="굴림" pitchFamily="50" charset="-127"/>
            </a:endParaRPr>
          </a:p>
        </p:txBody>
      </p:sp>
      <p:cxnSp>
        <p:nvCxnSpPr>
          <p:cNvPr id="39" name="직선 연결선 38"/>
          <p:cNvCxnSpPr>
            <a:stCxn id="38" idx="3"/>
            <a:endCxn id="33" idx="1"/>
          </p:cNvCxnSpPr>
          <p:nvPr/>
        </p:nvCxnSpPr>
        <p:spPr>
          <a:xfrm>
            <a:off x="1582104" y="3807064"/>
            <a:ext cx="1089150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20"/>
          <p:cNvCxnSpPr>
            <a:stCxn id="33" idx="0"/>
            <a:endCxn id="34" idx="1"/>
          </p:cNvCxnSpPr>
          <p:nvPr/>
        </p:nvCxnSpPr>
        <p:spPr>
          <a:xfrm rot="5400000" flipH="1" flipV="1">
            <a:off x="4404497" y="1443418"/>
            <a:ext cx="927818" cy="3407573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20"/>
          <p:cNvCxnSpPr>
            <a:stCxn id="33" idx="2"/>
            <a:endCxn id="37" idx="1"/>
          </p:cNvCxnSpPr>
          <p:nvPr/>
        </p:nvCxnSpPr>
        <p:spPr>
          <a:xfrm rot="16200000" flipH="1">
            <a:off x="4386708" y="2780927"/>
            <a:ext cx="971335" cy="3415511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20"/>
          <p:cNvCxnSpPr>
            <a:endCxn id="35" idx="1"/>
          </p:cNvCxnSpPr>
          <p:nvPr/>
        </p:nvCxnSpPr>
        <p:spPr>
          <a:xfrm flipV="1">
            <a:off x="3419872" y="3264912"/>
            <a:ext cx="3152320" cy="344152"/>
          </a:xfrm>
          <a:prstGeom prst="bentConnector3">
            <a:avLst>
              <a:gd name="adj1" fmla="val 19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20"/>
          <p:cNvCxnSpPr>
            <a:endCxn id="36" idx="1"/>
          </p:cNvCxnSpPr>
          <p:nvPr/>
        </p:nvCxnSpPr>
        <p:spPr>
          <a:xfrm>
            <a:off x="3419872" y="4003014"/>
            <a:ext cx="3152321" cy="382163"/>
          </a:xfrm>
          <a:prstGeom prst="bentConnector3">
            <a:avLst>
              <a:gd name="adj1" fmla="val 101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13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URI References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Resolving Relative URIs and </a:t>
            </a:r>
            <a:r>
              <a:rPr lang="en-US" altLang="ko-KR" dirty="0" err="1" smtClean="0"/>
              <a:t>xml:base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With </a:t>
            </a:r>
            <a:r>
              <a:rPr lang="en-US" altLang="ko-KR" i="1" dirty="0" err="1" smtClean="0"/>
              <a:t>xml:base</a:t>
            </a:r>
            <a:r>
              <a:rPr lang="en-US" altLang="ko-KR" dirty="0" smtClean="0"/>
              <a:t>, we can specify </a:t>
            </a:r>
            <a:r>
              <a:rPr lang="en-US" altLang="ko-KR" u="sng" dirty="0" smtClean="0"/>
              <a:t>a base document</a:t>
            </a:r>
            <a:r>
              <a:rPr lang="en-US" altLang="ko-KR" dirty="0" smtClean="0"/>
              <a:t> that’s used to generate full URIs when given relative URI references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106722"/>
            <a:ext cx="6768752" cy="1546577"/>
          </a:xfrm>
          <a:prstGeom prst="rect">
            <a:avLst/>
          </a:prstGeom>
          <a:ln w="3175">
            <a:noFill/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&lt;?xml version=“1.0”?&gt;</a:t>
            </a:r>
          </a:p>
          <a:p>
            <a:r>
              <a: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05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rdf:RDF</a:t>
            </a:r>
            <a:endParaRPr lang="en-US" altLang="ko-KR" sz="105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05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xmlns:rdf</a:t>
            </a:r>
            <a:r>
              <a: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=“http://www.w3.org/1999/02/22-rdf-syntax-ns#”</a:t>
            </a:r>
          </a:p>
          <a:p>
            <a:r>
              <a: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xmlns:pstcn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=“http</a:t>
            </a:r>
            <a:r>
              <a: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://burningbird.net/</a:t>
            </a:r>
            <a:r>
              <a:rPr lang="en-US" altLang="ko-KR" sz="105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/elements/1.0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/”</a:t>
            </a:r>
          </a:p>
          <a:p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05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xml:base</a:t>
            </a:r>
            <a:r>
              <a:rPr lang="en-US" altLang="ko-KR" sz="105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=“http://burningbird.net/articles/”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altLang="ko-KR" sz="105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05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=“monsters3.htm”&gt;</a:t>
            </a:r>
            <a:endParaRPr lang="en-US" altLang="ko-KR" sz="105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altLang="ko-KR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pstcn:author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rdf:parseType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=“Literal” /&gt;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altLang="ko-KR" sz="105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05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rdf:RDF</a:t>
            </a:r>
            <a:r>
              <a: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611560" y="4941168"/>
            <a:ext cx="6120680" cy="504056"/>
          </a:xfrm>
          <a:prstGeom prst="roundRect">
            <a:avLst/>
          </a:prstGeom>
          <a:ln w="3175">
            <a:noFill/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Corbel" pitchFamily="34" charset="0"/>
              </a:rPr>
              <a:t>Full URI </a:t>
            </a:r>
            <a:r>
              <a:rPr lang="en-US" altLang="ko-KR" sz="1600" dirty="0" smtClean="0">
                <a:latin typeface="바탕"/>
                <a:ea typeface="바탕"/>
              </a:rPr>
              <a:t>→ </a:t>
            </a:r>
            <a:r>
              <a:rPr lang="en-US" altLang="ko-KR" sz="1600" dirty="0" smtClean="0">
                <a:latin typeface="Corbel" pitchFamily="34" charset="0"/>
              </a:rPr>
              <a:t>http://burningbird.net/articles/monsters3.htm</a:t>
            </a:r>
            <a:endParaRPr lang="ko-KR" altLang="en-US" sz="1600" dirty="0">
              <a:latin typeface="Corbel" pitchFamily="34" charset="0"/>
            </a:endParaRPr>
          </a:p>
        </p:txBody>
      </p:sp>
      <p:sp>
        <p:nvSpPr>
          <p:cNvPr id="10" name="오른쪽 대괄호 9"/>
          <p:cNvSpPr/>
          <p:nvPr/>
        </p:nvSpPr>
        <p:spPr>
          <a:xfrm rot="16200000">
            <a:off x="2797669" y="3668054"/>
            <a:ext cx="285194" cy="2543394"/>
          </a:xfrm>
          <a:prstGeom prst="rightBracket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대괄호 10"/>
          <p:cNvSpPr/>
          <p:nvPr/>
        </p:nvSpPr>
        <p:spPr>
          <a:xfrm rot="16200000">
            <a:off x="4822764" y="4326416"/>
            <a:ext cx="285194" cy="1229503"/>
          </a:xfrm>
          <a:prstGeom prst="rightBracket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>
            <a:stCxn id="17" idx="2"/>
            <a:endCxn id="10" idx="2"/>
          </p:cNvCxnSpPr>
          <p:nvPr/>
        </p:nvCxnSpPr>
        <p:spPr>
          <a:xfrm flipH="1">
            <a:off x="2940266" y="4509120"/>
            <a:ext cx="371594" cy="28803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22" idx="2"/>
            <a:endCxn id="11" idx="2"/>
          </p:cNvCxnSpPr>
          <p:nvPr/>
        </p:nvCxnSpPr>
        <p:spPr>
          <a:xfrm flipH="1">
            <a:off x="4965362" y="4493548"/>
            <a:ext cx="290714" cy="305023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 bwMode="auto">
          <a:xfrm>
            <a:off x="2627784" y="4099228"/>
            <a:ext cx="1368152" cy="409892"/>
          </a:xfrm>
          <a:prstGeom prst="roundRect">
            <a:avLst/>
          </a:prstGeom>
          <a:ln w="3175">
            <a:solidFill>
              <a:srgbClr val="0070C0"/>
            </a:solidFill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400" dirty="0">
                <a:latin typeface="Corbel" pitchFamily="34" charset="0"/>
                <a:ea typeface="굴림" pitchFamily="50" charset="-127"/>
              </a:rPr>
              <a:t>A base document</a:t>
            </a:r>
            <a:endParaRPr lang="ko-KR" altLang="en-US" sz="1400" dirty="0">
              <a:latin typeface="Corbel" pitchFamily="34" charset="0"/>
              <a:ea typeface="굴림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4283968" y="4083656"/>
            <a:ext cx="1944216" cy="409892"/>
          </a:xfrm>
          <a:prstGeom prst="roundRect">
            <a:avLst/>
          </a:prstGeom>
          <a:ln w="3175">
            <a:solidFill>
              <a:srgbClr val="0070C0"/>
            </a:solidFill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400" dirty="0">
                <a:latin typeface="Corbel" pitchFamily="34" charset="0"/>
                <a:ea typeface="굴림" pitchFamily="50" charset="-127"/>
              </a:rPr>
              <a:t>A relative URI reference</a:t>
            </a:r>
            <a:endParaRPr lang="ko-KR" altLang="en-US" sz="1400" dirty="0">
              <a:latin typeface="Corbel" pitchFamily="34" charset="0"/>
              <a:ea typeface="굴림" pitchFamily="50" charset="-127"/>
            </a:endParaRPr>
          </a:p>
        </p:txBody>
      </p:sp>
      <p:cxnSp>
        <p:nvCxnSpPr>
          <p:cNvPr id="24" name="직선 연결선 23"/>
          <p:cNvCxnSpPr>
            <a:endCxn id="17" idx="0"/>
          </p:cNvCxnSpPr>
          <p:nvPr/>
        </p:nvCxnSpPr>
        <p:spPr>
          <a:xfrm>
            <a:off x="2771800" y="2880010"/>
            <a:ext cx="540060" cy="1219218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22" idx="0"/>
          </p:cNvCxnSpPr>
          <p:nvPr/>
        </p:nvCxnSpPr>
        <p:spPr>
          <a:xfrm>
            <a:off x="3671900" y="3068960"/>
            <a:ext cx="1584176" cy="1014696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73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URI References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Resolving </a:t>
            </a:r>
            <a:r>
              <a:rPr lang="en-US" altLang="ko-KR" dirty="0" smtClean="0"/>
              <a:t>References with </a:t>
            </a:r>
            <a:r>
              <a:rPr lang="en-US" altLang="ko-KR" dirty="0" err="1" smtClean="0"/>
              <a:t>rdf:ID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043714"/>
              </p:ext>
            </p:extLst>
          </p:nvPr>
        </p:nvGraphicFramePr>
        <p:xfrm>
          <a:off x="467544" y="1052736"/>
          <a:ext cx="8136904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2780928"/>
            <a:ext cx="7632848" cy="2708434"/>
          </a:xfrm>
          <a:prstGeom prst="rect">
            <a:avLst/>
          </a:prstGeom>
          <a:ln w="3175">
            <a:noFill/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&lt;?xml version=“1.0”?&gt;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rdf:RDF</a:t>
            </a:r>
            <a:endParaRPr lang="en-US" altLang="ko-KR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xmlns:rdf</a:t>
            </a:r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=“http://www.w3.org/1999/02/22-rdf-syntax-ns#”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xmlns:pstcn</a:t>
            </a:r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=http://burningbird.net/postcon/elements/1.0/&gt;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rdf:ID</a:t>
            </a:r>
            <a:r>
              <a:rPr lang="en-US" altLang="ko-KR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=“monsters3.htm”</a:t>
            </a:r>
            <a:r>
              <a:rPr lang="en-US" altLang="ko-KR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altLang="ko-KR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pstcn:author</a:t>
            </a:r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&gt;Shelly Powers &lt;/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pstcn:author</a:t>
            </a:r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pstcn:title</a:t>
            </a:r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Architeuthis</a:t>
            </a:r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Dux&lt;/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pstcn:title</a:t>
            </a:r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pstcn:series</a:t>
            </a:r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rdf:ID</a:t>
            </a:r>
            <a:r>
              <a:rPr lang="en-US" altLang="ko-KR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=“monsters.htm”</a:t>
            </a:r>
            <a:r>
              <a:rPr lang="en-US" altLang="ko-KR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altLang="ko-KR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&lt;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pstcn:SeriesTitle</a:t>
            </a:r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&gt;A Tale of Two Monsters &lt;/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pstcn:seriesTitle</a:t>
            </a:r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&lt;/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rdfDescription</a:t>
            </a:r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pstcn:series</a:t>
            </a:r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pstcn:contains</a:t>
            </a:r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Physical description of giant squids &lt;/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pstcn:contains</a:t>
            </a:r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pstcn:alsoContains</a:t>
            </a:r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rdf:parseType</a:t>
            </a:r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=“Literal”&gt;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altLang="ko-KR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h1&gt; Tale of the Legendary Kraken&lt;/h1&gt; &lt;/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pstcn:alsoContains</a:t>
            </a:r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rdf:RDF</a:t>
            </a:r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95536" y="5726735"/>
            <a:ext cx="2293536" cy="504056"/>
          </a:xfrm>
          <a:prstGeom prst="roundRect">
            <a:avLst/>
          </a:prstGeom>
          <a:ln w="31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u="sng" dirty="0" smtClean="0">
                <a:latin typeface="Corbel" pitchFamily="34" charset="0"/>
              </a:rPr>
              <a:t>Enclosing document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100" dirty="0" smtClean="0">
                <a:latin typeface="Corbel" pitchFamily="34" charset="0"/>
              </a:rPr>
              <a:t>http://burningbird.net/index.htm</a:t>
            </a:r>
            <a:endParaRPr lang="ko-KR" altLang="en-US" sz="1100" dirty="0">
              <a:latin typeface="Corbel" pitchFamily="34" charset="0"/>
            </a:endParaRPr>
          </a:p>
        </p:txBody>
      </p:sp>
      <p:sp>
        <p:nvSpPr>
          <p:cNvPr id="7" name="모서리가 둥근 사각형 설명선 6"/>
          <p:cNvSpPr/>
          <p:nvPr/>
        </p:nvSpPr>
        <p:spPr bwMode="auto">
          <a:xfrm>
            <a:off x="6588224" y="2852936"/>
            <a:ext cx="2304256" cy="432048"/>
          </a:xfrm>
          <a:prstGeom prst="wedgeRoundRectCallout">
            <a:avLst>
              <a:gd name="adj1" fmla="val -166039"/>
              <a:gd name="adj2" fmla="val 104430"/>
              <a:gd name="adj3" fmla="val 16667"/>
            </a:avLst>
          </a:prstGeom>
          <a:noFill/>
          <a:ln w="3175"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latin typeface="Corbel" pitchFamily="34" charset="0"/>
              </a:rPr>
              <a:t>http://</a:t>
            </a:r>
            <a:r>
              <a:rPr lang="en-US" altLang="ko-KR" sz="1100" dirty="0" smtClean="0">
                <a:latin typeface="Corbel" pitchFamily="34" charset="0"/>
              </a:rPr>
              <a:t>burningbird.net/index.htm</a:t>
            </a:r>
            <a:br>
              <a:rPr lang="en-US" altLang="ko-KR" sz="1100" dirty="0" smtClean="0">
                <a:latin typeface="Corbel" pitchFamily="34" charset="0"/>
              </a:rPr>
            </a:br>
            <a:r>
              <a:rPr lang="en-US" altLang="ko-KR" sz="1100" dirty="0" smtClean="0">
                <a:latin typeface="Corbel" pitchFamily="34" charset="0"/>
              </a:rPr>
              <a:t>#monsters3.htm</a:t>
            </a:r>
            <a:endParaRPr lang="ko-KR" altLang="en-US" sz="1100" dirty="0">
              <a:latin typeface="Corbel" pitchFamily="34" charset="0"/>
            </a:endParaRPr>
          </a:p>
        </p:txBody>
      </p:sp>
      <p:sp>
        <p:nvSpPr>
          <p:cNvPr id="8" name="모서리가 둥근 사각형 설명선 7"/>
          <p:cNvSpPr/>
          <p:nvPr/>
        </p:nvSpPr>
        <p:spPr bwMode="auto">
          <a:xfrm>
            <a:off x="6588224" y="3573016"/>
            <a:ext cx="2304256" cy="432048"/>
          </a:xfrm>
          <a:prstGeom prst="wedgeRoundRectCallout">
            <a:avLst>
              <a:gd name="adj1" fmla="val -143575"/>
              <a:gd name="adj2" fmla="val 78473"/>
              <a:gd name="adj3" fmla="val 16667"/>
            </a:avLst>
          </a:prstGeom>
          <a:noFill/>
          <a:ln w="3175"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latin typeface="Corbel" pitchFamily="34" charset="0"/>
              </a:rPr>
              <a:t>http://</a:t>
            </a:r>
            <a:r>
              <a:rPr lang="en-US" altLang="ko-KR" sz="1100" dirty="0" smtClean="0">
                <a:latin typeface="Corbel" pitchFamily="34" charset="0"/>
              </a:rPr>
              <a:t>burningbird.net/index.htm</a:t>
            </a:r>
            <a:br>
              <a:rPr lang="en-US" altLang="ko-KR" sz="1100" dirty="0" smtClean="0">
                <a:latin typeface="Corbel" pitchFamily="34" charset="0"/>
              </a:rPr>
            </a:br>
            <a:r>
              <a:rPr lang="en-US" altLang="ko-KR" sz="1100" dirty="0" smtClean="0">
                <a:latin typeface="Corbel" pitchFamily="34" charset="0"/>
              </a:rPr>
              <a:t>#monsters.htm</a:t>
            </a:r>
            <a:endParaRPr lang="ko-KR" altLang="en-US" sz="1100" dirty="0">
              <a:latin typeface="Corbel" pitchFamily="34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2267744" y="5229200"/>
            <a:ext cx="21602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35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Representing Structured Data with </a:t>
            </a:r>
            <a:r>
              <a:rPr lang="en-US" altLang="ko-KR" dirty="0" err="1" smtClean="0"/>
              <a:t>rdf:value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Some data values have both a value and additional information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827585" y="1556792"/>
            <a:ext cx="2808312" cy="432048"/>
          </a:xfrm>
          <a:prstGeom prst="rect">
            <a:avLst/>
          </a:prstGeom>
          <a:ln w="3175"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400" dirty="0" smtClean="0">
                <a:latin typeface="Corbel" pitchFamily="34" charset="0"/>
                <a:ea typeface="굴림" pitchFamily="50" charset="-127"/>
              </a:rPr>
              <a:t>The last modified date : 18 July</a:t>
            </a:r>
            <a:endParaRPr lang="ko-KR" altLang="en-US" sz="1400" dirty="0">
              <a:latin typeface="Corbel" pitchFamily="34" charset="0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95536" y="2492896"/>
            <a:ext cx="4104455" cy="360040"/>
          </a:xfrm>
          <a:prstGeom prst="rect">
            <a:avLst/>
          </a:prstGeom>
          <a:ln w="3175">
            <a:noFill/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</a:t>
            </a:r>
            <a:r>
              <a:rPr lang="en-US" altLang="ko-KR" sz="1100" dirty="0" err="1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pstcn:lastEdited</a:t>
            </a:r>
            <a:r>
              <a:rPr lang="en-US" altLang="ko-KR" sz="11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 18 &lt;/</a:t>
            </a:r>
            <a:r>
              <a:rPr lang="en-US" altLang="ko-KR" sz="1100" dirty="0" err="1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pstcn:lastEdited</a:t>
            </a:r>
            <a:r>
              <a:rPr lang="en-US" altLang="ko-KR" sz="11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  <a:endParaRPr lang="ko-KR" altLang="en-US" sz="1100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  <p:sp>
        <p:nvSpPr>
          <p:cNvPr id="8" name="모서리가 둥근 사각형 설명선 7"/>
          <p:cNvSpPr/>
          <p:nvPr/>
        </p:nvSpPr>
        <p:spPr bwMode="auto">
          <a:xfrm>
            <a:off x="6156176" y="2492896"/>
            <a:ext cx="2088232" cy="504056"/>
          </a:xfrm>
          <a:prstGeom prst="wedgeRoundRectCallout">
            <a:avLst>
              <a:gd name="adj1" fmla="val -108312"/>
              <a:gd name="adj2" fmla="val -24021"/>
              <a:gd name="adj3" fmla="val 16667"/>
            </a:avLst>
          </a:prstGeom>
          <a:ln w="3175"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ko-KR" sz="1100" b="1" dirty="0" smtClean="0">
                <a:latin typeface="Corbel" pitchFamily="34" charset="0"/>
              </a:rPr>
              <a:t>Ambiguous!</a:t>
            </a:r>
            <a:r>
              <a:rPr lang="en-US" altLang="ko-KR" sz="1100" dirty="0" smtClean="0">
                <a:latin typeface="Corbel" pitchFamily="34" charset="0"/>
              </a:rPr>
              <a:t/>
            </a:r>
            <a:br>
              <a:rPr lang="en-US" altLang="ko-KR" sz="1100" dirty="0" smtClean="0">
                <a:latin typeface="Corbel" pitchFamily="34" charset="0"/>
              </a:rPr>
            </a:br>
            <a:r>
              <a:rPr lang="en-US" altLang="ko-KR" sz="1100" dirty="0" smtClean="0">
                <a:latin typeface="Corbel" pitchFamily="34" charset="0"/>
              </a:rPr>
              <a:t>Is it 18 days? Months? Hours? </a:t>
            </a:r>
            <a:endParaRPr lang="ko-KR" altLang="en-US" sz="1100" dirty="0">
              <a:latin typeface="Corbel" pitchFamily="34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95536" y="3380995"/>
            <a:ext cx="4104456" cy="360040"/>
          </a:xfrm>
          <a:prstGeom prst="rect">
            <a:avLst/>
          </a:prstGeom>
          <a:ln w="3175">
            <a:noFill/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</a:t>
            </a:r>
            <a:r>
              <a:rPr lang="en-US" altLang="ko-KR" sz="1100" dirty="0" err="1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pstcn:lastEdited</a:t>
            </a:r>
            <a:r>
              <a:rPr lang="en-US" altLang="ko-KR" sz="11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 18 days &lt;/</a:t>
            </a:r>
            <a:r>
              <a:rPr lang="en-US" altLang="ko-KR" sz="1100" dirty="0" err="1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pstcn:lastEdited</a:t>
            </a:r>
            <a:r>
              <a:rPr lang="en-US" altLang="ko-KR" sz="11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  <a:endParaRPr lang="ko-KR" altLang="en-US" sz="1100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  <p:sp>
        <p:nvSpPr>
          <p:cNvPr id="10" name="모서리가 둥근 사각형 설명선 9"/>
          <p:cNvSpPr/>
          <p:nvPr/>
        </p:nvSpPr>
        <p:spPr bwMode="auto">
          <a:xfrm>
            <a:off x="6156176" y="3392996"/>
            <a:ext cx="2088232" cy="324036"/>
          </a:xfrm>
          <a:prstGeom prst="wedgeRoundRectCallout">
            <a:avLst>
              <a:gd name="adj1" fmla="val -108312"/>
              <a:gd name="adj2" fmla="val -24811"/>
              <a:gd name="adj3" fmla="val 16667"/>
            </a:avLst>
          </a:prstGeom>
          <a:ln w="3175"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ko-KR" sz="1100" dirty="0" smtClean="0">
                <a:latin typeface="Corbel" pitchFamily="34" charset="0"/>
              </a:rPr>
              <a:t>It </a:t>
            </a:r>
            <a:r>
              <a:rPr lang="en-US" altLang="ko-KR" sz="1100" b="1" dirty="0" smtClean="0">
                <a:latin typeface="Corbel" pitchFamily="34" charset="0"/>
              </a:rPr>
              <a:t>should be split </a:t>
            </a:r>
            <a:r>
              <a:rPr lang="en-US" altLang="ko-KR" sz="1100" dirty="0" smtClean="0">
                <a:latin typeface="Corbel" pitchFamily="34" charset="0"/>
              </a:rPr>
              <a:t>! </a:t>
            </a:r>
            <a:endParaRPr lang="ko-KR" altLang="en-US" sz="1100" dirty="0">
              <a:latin typeface="Corbel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95536" y="4269094"/>
            <a:ext cx="4104456" cy="576064"/>
          </a:xfrm>
          <a:prstGeom prst="rect">
            <a:avLst/>
          </a:prstGeom>
          <a:ln w="3175">
            <a:noFill/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</a:t>
            </a:r>
            <a:r>
              <a:rPr lang="en-US" altLang="ko-KR" sz="1100" dirty="0" err="1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pstcn:lastEdited</a:t>
            </a:r>
            <a:r>
              <a:rPr lang="en-US" altLang="ko-KR" sz="11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 18 &lt;/</a:t>
            </a:r>
            <a:r>
              <a:rPr lang="en-US" altLang="ko-KR" sz="1100" dirty="0" err="1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pstcn:lastEdited</a:t>
            </a:r>
            <a:r>
              <a:rPr lang="en-US" altLang="ko-KR" sz="11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</a:p>
          <a:p>
            <a:pPr algn="ctr"/>
            <a:r>
              <a:rPr lang="en-US" altLang="ko-KR" sz="11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</a:t>
            </a:r>
            <a:r>
              <a:rPr lang="en-US" altLang="ko-KR" sz="1100" dirty="0" err="1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pstcn:lastEditedUnit</a:t>
            </a:r>
            <a:r>
              <a:rPr lang="en-US" altLang="ko-KR" sz="11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 day &lt;/</a:t>
            </a:r>
            <a:r>
              <a:rPr lang="en-US" altLang="ko-KR" sz="1100" dirty="0" err="1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pstcn:lastEditedUnit</a:t>
            </a:r>
            <a:r>
              <a:rPr lang="en-US" altLang="ko-KR" sz="11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  <a:endParaRPr lang="ko-KR" altLang="en-US" sz="1100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  <p:sp>
        <p:nvSpPr>
          <p:cNvPr id="12" name="모서리가 둥근 사각형 설명선 11"/>
          <p:cNvSpPr/>
          <p:nvPr/>
        </p:nvSpPr>
        <p:spPr bwMode="auto">
          <a:xfrm>
            <a:off x="6156176" y="4320426"/>
            <a:ext cx="2088232" cy="476726"/>
          </a:xfrm>
          <a:prstGeom prst="wedgeRoundRectCallout">
            <a:avLst>
              <a:gd name="adj1" fmla="val -108280"/>
              <a:gd name="adj2" fmla="val -27038"/>
              <a:gd name="adj3" fmla="val 16667"/>
            </a:avLst>
          </a:prstGeom>
          <a:ln w="3175"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100" dirty="0" smtClean="0">
                <a:latin typeface="Corbel" pitchFamily="34" charset="0"/>
              </a:rPr>
              <a:t>There is a </a:t>
            </a:r>
            <a:r>
              <a:rPr lang="en-US" altLang="ko-KR" sz="1100" b="1" dirty="0" smtClean="0">
                <a:latin typeface="Corbel" pitchFamily="34" charset="0"/>
              </a:rPr>
              <a:t>disconnect</a:t>
            </a:r>
            <a:r>
              <a:rPr lang="en-US" altLang="ko-KR" sz="1100" dirty="0" smtClean="0">
                <a:latin typeface="Corbel" pitchFamily="34" charset="0"/>
              </a:rPr>
              <a:t> </a:t>
            </a:r>
            <a:br>
              <a:rPr lang="en-US" altLang="ko-KR" sz="1100" dirty="0" smtClean="0">
                <a:latin typeface="Corbel" pitchFamily="34" charset="0"/>
              </a:rPr>
            </a:br>
            <a:r>
              <a:rPr lang="en-US" altLang="ko-KR" sz="1100" dirty="0" smtClean="0">
                <a:latin typeface="Corbel" pitchFamily="34" charset="0"/>
              </a:rPr>
              <a:t>between the value and the unit  </a:t>
            </a:r>
            <a:endParaRPr lang="ko-KR" altLang="en-US" sz="1100" dirty="0">
              <a:latin typeface="Corbel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95536" y="5373216"/>
            <a:ext cx="4104456" cy="1008112"/>
          </a:xfrm>
          <a:prstGeom prst="rect">
            <a:avLst/>
          </a:prstGeom>
          <a:ln w="3175">
            <a:noFill/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ko-KR" sz="11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</a:t>
            </a:r>
            <a:r>
              <a:rPr lang="en-US" altLang="ko-KR" sz="1100" dirty="0" err="1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pstcn:lastEdited</a:t>
            </a:r>
            <a:r>
              <a:rPr lang="en-US" altLang="ko-KR" sz="11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lang="en-US" altLang="ko-KR" sz="1100" dirty="0" err="1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rdf:parseType</a:t>
            </a:r>
            <a:r>
              <a:rPr lang="en-US" altLang="ko-KR" sz="11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=“Resource”&gt; </a:t>
            </a:r>
          </a:p>
          <a:p>
            <a:r>
              <a:rPr lang="en-US" altLang="ko-KR" sz="11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</a:t>
            </a:r>
            <a:r>
              <a:rPr lang="en-US" altLang="ko-KR" sz="1100" b="1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</a:t>
            </a:r>
            <a:r>
              <a:rPr lang="en-US" altLang="ko-KR" sz="1100" b="1" dirty="0" err="1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rdf:value</a:t>
            </a:r>
            <a:r>
              <a:rPr lang="en-US" altLang="ko-KR" sz="1100" b="1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 18 &lt;/</a:t>
            </a:r>
            <a:r>
              <a:rPr lang="en-US" altLang="ko-KR" sz="1100" b="1" dirty="0" err="1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rdf:value</a:t>
            </a:r>
            <a:r>
              <a:rPr lang="en-US" altLang="ko-KR" sz="1100" b="1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1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&lt;</a:t>
            </a:r>
            <a:r>
              <a:rPr lang="en-US" altLang="ko-KR" sz="1100" dirty="0" err="1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pstcn:lastEditedUnit</a:t>
            </a:r>
            <a:r>
              <a:rPr lang="en-US" altLang="ko-KR" sz="11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 day &lt;/</a:t>
            </a:r>
            <a:r>
              <a:rPr lang="en-US" altLang="ko-KR" sz="1100" dirty="0" err="1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pstcn:lastEditedUnit</a:t>
            </a:r>
            <a:r>
              <a:rPr lang="en-US" altLang="ko-KR" sz="11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1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&lt;/</a:t>
            </a:r>
            <a:r>
              <a:rPr lang="en-US" altLang="ko-KR" sz="1100" dirty="0" err="1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pstcn:lastEdited</a:t>
            </a:r>
            <a:r>
              <a:rPr lang="en-US" altLang="ko-KR" sz="11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  <a:endParaRPr lang="ko-KR" altLang="en-US" sz="1100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  <p:sp>
        <p:nvSpPr>
          <p:cNvPr id="14" name="모서리가 둥근 사각형 설명선 13"/>
          <p:cNvSpPr/>
          <p:nvPr/>
        </p:nvSpPr>
        <p:spPr bwMode="auto">
          <a:xfrm>
            <a:off x="6156176" y="5406945"/>
            <a:ext cx="2578119" cy="902375"/>
          </a:xfrm>
          <a:prstGeom prst="wedgeRoundRectCallout">
            <a:avLst>
              <a:gd name="adj1" fmla="val -98042"/>
              <a:gd name="adj2" fmla="val -28066"/>
              <a:gd name="adj3" fmla="val 16667"/>
            </a:avLst>
          </a:prstGeom>
          <a:noFill/>
          <a:ln w="3175"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b="1" i="1" u="sng" dirty="0" err="1">
                <a:latin typeface="Corbel" pitchFamily="34" charset="0"/>
              </a:rPr>
              <a:t>r</a:t>
            </a:r>
            <a:r>
              <a:rPr lang="en-US" altLang="ko-KR" sz="1400" b="1" i="1" u="sng" dirty="0" err="1" smtClean="0">
                <a:latin typeface="Corbel" pitchFamily="34" charset="0"/>
              </a:rPr>
              <a:t>df:value</a:t>
            </a:r>
            <a:endParaRPr lang="en-US" altLang="ko-KR" sz="1100" i="1" dirty="0">
              <a:latin typeface="Corbel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100" dirty="0" smtClean="0">
                <a:latin typeface="Corbel" pitchFamily="34" charset="0"/>
              </a:rPr>
              <a:t>When dealing with </a:t>
            </a:r>
            <a:r>
              <a:rPr lang="en-US" altLang="ko-KR" sz="1100" b="1" dirty="0" smtClean="0">
                <a:latin typeface="Corbel" pitchFamily="34" charset="0"/>
              </a:rPr>
              <a:t>structured data</a:t>
            </a:r>
            <a:r>
              <a:rPr lang="en-US" altLang="ko-KR" sz="1100" dirty="0" smtClean="0">
                <a:latin typeface="Corbel" pitchFamily="34" charset="0"/>
              </a:rPr>
              <a:t>, </a:t>
            </a:r>
            <a:br>
              <a:rPr lang="en-US" altLang="ko-KR" sz="1100" dirty="0" smtClean="0">
                <a:latin typeface="Corbel" pitchFamily="34" charset="0"/>
              </a:rPr>
            </a:br>
            <a:r>
              <a:rPr lang="en-US" altLang="ko-KR" sz="1100" dirty="0" smtClean="0">
                <a:latin typeface="Corbel" pitchFamily="34" charset="0"/>
              </a:rPr>
              <a:t>the </a:t>
            </a:r>
            <a:r>
              <a:rPr lang="en-US" altLang="ko-KR" sz="1100" i="1" dirty="0" err="1" smtClean="0">
                <a:latin typeface="Corbel" pitchFamily="34" charset="0"/>
              </a:rPr>
              <a:t>rdf:value</a:t>
            </a:r>
            <a:r>
              <a:rPr lang="en-US" altLang="ko-KR" sz="1100" dirty="0" smtClean="0">
                <a:latin typeface="Corbel" pitchFamily="34" charset="0"/>
              </a:rPr>
              <a:t> predicate includes the </a:t>
            </a:r>
            <a:r>
              <a:rPr lang="en-US" altLang="ko-KR" sz="1100" b="1" dirty="0" smtClean="0">
                <a:latin typeface="Corbel" pitchFamily="34" charset="0"/>
              </a:rPr>
              <a:t>actual value</a:t>
            </a:r>
            <a:r>
              <a:rPr lang="en-US" altLang="ko-KR" sz="1100" dirty="0" smtClean="0">
                <a:latin typeface="Corbel" pitchFamily="34" charset="0"/>
              </a:rPr>
              <a:t> of the structure </a:t>
            </a:r>
            <a:endParaRPr lang="ko-KR" altLang="en-US" sz="1100" dirty="0">
              <a:latin typeface="Corbel" pitchFamily="34" charset="0"/>
            </a:endParaRPr>
          </a:p>
        </p:txBody>
      </p:sp>
      <p:sp>
        <p:nvSpPr>
          <p:cNvPr id="15" name="아래쪽 화살표 14"/>
          <p:cNvSpPr/>
          <p:nvPr/>
        </p:nvSpPr>
        <p:spPr bwMode="auto">
          <a:xfrm>
            <a:off x="2231741" y="2996952"/>
            <a:ext cx="180019" cy="288032"/>
          </a:xfrm>
          <a:prstGeom prst="downArrow">
            <a:avLst/>
          </a:prstGeom>
          <a:ln w="19050"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1400" dirty="0">
              <a:ea typeface="굴림" pitchFamily="50" charset="-127"/>
            </a:endParaRPr>
          </a:p>
        </p:txBody>
      </p:sp>
      <p:sp>
        <p:nvSpPr>
          <p:cNvPr id="16" name="아래쪽 화살표 15"/>
          <p:cNvSpPr/>
          <p:nvPr/>
        </p:nvSpPr>
        <p:spPr bwMode="auto">
          <a:xfrm>
            <a:off x="2231741" y="3861048"/>
            <a:ext cx="180019" cy="288032"/>
          </a:xfrm>
          <a:prstGeom prst="downArrow">
            <a:avLst/>
          </a:prstGeom>
          <a:ln w="19050"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1400" dirty="0">
              <a:ea typeface="굴림" pitchFamily="50" charset="-127"/>
            </a:endParaRPr>
          </a:p>
        </p:txBody>
      </p:sp>
      <p:sp>
        <p:nvSpPr>
          <p:cNvPr id="17" name="아래쪽 화살표 16"/>
          <p:cNvSpPr/>
          <p:nvPr/>
        </p:nvSpPr>
        <p:spPr bwMode="auto">
          <a:xfrm>
            <a:off x="2231741" y="4941168"/>
            <a:ext cx="180019" cy="288032"/>
          </a:xfrm>
          <a:prstGeom prst="downArrow">
            <a:avLst/>
          </a:prstGeom>
          <a:ln w="19050"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1400" dirty="0">
              <a:ea typeface="굴림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267745" y="2047030"/>
            <a:ext cx="864095" cy="369332"/>
            <a:chOff x="2267745" y="2047030"/>
            <a:chExt cx="864095" cy="369332"/>
          </a:xfrm>
        </p:grpSpPr>
        <p:sp>
          <p:nvSpPr>
            <p:cNvPr id="18" name="아래쪽 화살표 17"/>
            <p:cNvSpPr/>
            <p:nvPr/>
          </p:nvSpPr>
          <p:spPr bwMode="auto">
            <a:xfrm>
              <a:off x="2267745" y="2087680"/>
              <a:ext cx="180019" cy="288032"/>
            </a:xfrm>
            <a:prstGeom prst="downArrow">
              <a:avLst/>
            </a:prstGeom>
            <a:ln w="19050"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ko-KR" altLang="en-US" sz="1400" dirty="0">
                <a:ea typeface="굴림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47763" y="2047030"/>
              <a:ext cx="684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Corbel" pitchFamily="34" charset="0"/>
                </a:rPr>
                <a:t>RDF</a:t>
              </a:r>
              <a:endParaRPr lang="ko-KR" altLang="en-US" b="1" dirty="0">
                <a:latin typeface="Corbe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608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The </a:t>
            </a:r>
            <a:r>
              <a:rPr lang="en-US" altLang="ko-KR" dirty="0" err="1" smtClean="0"/>
              <a:t>rdf:type</a:t>
            </a:r>
            <a:r>
              <a:rPr lang="en-US" altLang="ko-KR" dirty="0" smtClean="0"/>
              <a:t> Property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rdf:type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Explicitly define the resource type</a:t>
            </a:r>
          </a:p>
          <a:p>
            <a:pPr lvl="1"/>
            <a:r>
              <a:rPr lang="en-US" altLang="ko-KR" dirty="0" smtClean="0"/>
              <a:t>Is associated at the same level of granularity as the other properties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348880"/>
            <a:ext cx="7056784" cy="1708160"/>
          </a:xfrm>
          <a:prstGeom prst="rect">
            <a:avLst/>
          </a:prstGeom>
          <a:ln w="3175">
            <a:noFill/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&lt;?xml version=“1.0”?&gt;</a:t>
            </a:r>
          </a:p>
          <a:p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rdf:RDF</a:t>
            </a:r>
            <a:endParaRPr lang="en-US" altLang="ko-KR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xmlns:rdf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=“http://www.w3.org/1999/02/22-rdf-syntax-ns#”</a:t>
            </a:r>
          </a:p>
          <a:p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xmlns:pstcn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=“http://burningbird.net/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/elements/1.0/”&gt;</a:t>
            </a:r>
          </a:p>
          <a:p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http://burningbird.net/articles/monster3.htm”&gt;</a:t>
            </a:r>
          </a:p>
          <a:p>
            <a:r>
              <a: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altLang="ko-KR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pstcn:Author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&gt;Shelly </a:t>
            </a:r>
            <a:r>
              <a: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Powers</a:t>
            </a:r>
            <a:r>
              <a:rPr lang="en-US" altLang="ko-KR" sz="105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050" dirty="0" err="1" smtClean="0">
                <a:latin typeface="Courier New" pitchFamily="49" charset="0"/>
                <a:cs typeface="Courier New" pitchFamily="49" charset="0"/>
              </a:rPr>
              <a:t>pstcn:Author</a:t>
            </a:r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altLang="ko-KR" sz="1050" dirty="0" err="1" smtClean="0">
                <a:latin typeface="Courier New" pitchFamily="49" charset="0"/>
                <a:cs typeface="Courier New" pitchFamily="49" charset="0"/>
              </a:rPr>
              <a:t>pstcn:Title</a:t>
            </a:r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ko-KR" sz="1050" dirty="0" err="1" smtClean="0">
                <a:latin typeface="Courier New" pitchFamily="49" charset="0"/>
                <a:cs typeface="Courier New" pitchFamily="49" charset="0"/>
              </a:rPr>
              <a:t>Architeuthis</a:t>
            </a:r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 Dux&lt;/</a:t>
            </a:r>
            <a:r>
              <a:rPr lang="en-US" altLang="ko-KR" sz="1050" dirty="0" err="1" smtClean="0">
                <a:latin typeface="Courier New" pitchFamily="49" charset="0"/>
                <a:cs typeface="Courier New" pitchFamily="49" charset="0"/>
              </a:rPr>
              <a:t>pstcn:Title</a:t>
            </a:r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ko-KR" sz="105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050" b="1" dirty="0" err="1" smtClean="0">
                <a:latin typeface="Courier New" pitchFamily="49" charset="0"/>
                <a:cs typeface="Courier New" pitchFamily="49" charset="0"/>
              </a:rPr>
              <a:t>rdf:type</a:t>
            </a:r>
            <a:r>
              <a:rPr lang="en-US" altLang="ko-KR" sz="105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b="1" dirty="0" err="1" smtClean="0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050" b="1" dirty="0" smtClean="0">
                <a:latin typeface="Courier New" pitchFamily="49" charset="0"/>
                <a:cs typeface="Courier New" pitchFamily="49" charset="0"/>
              </a:rPr>
              <a:t>=“http://burningbird.net/</a:t>
            </a:r>
            <a:r>
              <a:rPr lang="en-US" altLang="ko-KR" sz="1050" b="1" dirty="0" err="1" smtClean="0"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050" b="1" dirty="0" smtClean="0">
                <a:latin typeface="Courier New" pitchFamily="49" charset="0"/>
                <a:cs typeface="Courier New" pitchFamily="49" charset="0"/>
              </a:rPr>
              <a:t>/elements/1.0/Article/”&gt;</a:t>
            </a:r>
            <a:endParaRPr lang="en-US" altLang="ko-KR" sz="105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rdf:RDF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4554994"/>
            <a:ext cx="7056784" cy="1546577"/>
          </a:xfrm>
          <a:prstGeom prst="rect">
            <a:avLst/>
          </a:prstGeom>
          <a:ln w="3175">
            <a:noFill/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&lt;?xml version=“1.0”?&gt;</a:t>
            </a:r>
          </a:p>
          <a:p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050" dirty="0" err="1" smtClean="0">
                <a:latin typeface="Courier New" pitchFamily="49" charset="0"/>
                <a:cs typeface="Courier New" pitchFamily="49" charset="0"/>
              </a:rPr>
              <a:t>rdf:RDF</a:t>
            </a:r>
            <a:endParaRPr lang="en-US" altLang="ko-KR" sz="105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050" dirty="0" err="1" smtClean="0">
                <a:latin typeface="Courier New" pitchFamily="49" charset="0"/>
                <a:cs typeface="Courier New" pitchFamily="49" charset="0"/>
              </a:rPr>
              <a:t>xmlns:rdf</a:t>
            </a:r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=“http://www.w3.org/1999/02/22-rdf-syntax-ns#”</a:t>
            </a:r>
          </a:p>
          <a:p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050" dirty="0" err="1" smtClean="0">
                <a:latin typeface="Courier New" pitchFamily="49" charset="0"/>
                <a:cs typeface="Courier New" pitchFamily="49" charset="0"/>
              </a:rPr>
              <a:t>xmlns:pstcn</a:t>
            </a:r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=“http://burningbird.net/</a:t>
            </a:r>
            <a:r>
              <a:rPr lang="en-US" altLang="ko-KR" sz="1050" dirty="0" err="1" smtClean="0"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/elements/1.0/”&gt;</a:t>
            </a:r>
          </a:p>
          <a:p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050" b="1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altLang="ko-KR" sz="1050" b="1" dirty="0" err="1" smtClean="0">
                <a:latin typeface="Courier New" pitchFamily="49" charset="0"/>
                <a:cs typeface="Courier New" pitchFamily="49" charset="0"/>
              </a:rPr>
              <a:t>pstcn:Article</a:t>
            </a:r>
            <a:r>
              <a:rPr lang="en-US" altLang="ko-KR" sz="105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b="1" dirty="0" err="1" smtClean="0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050" b="1" dirty="0" smtClean="0"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altLang="ko-KR" sz="105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http://burningbird.net/articles/monster3.htm”&gt;</a:t>
            </a:r>
          </a:p>
          <a:p>
            <a:r>
              <a:rPr lang="en-US" altLang="ko-KR" sz="105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altLang="ko-KR" sz="105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pstcn:Author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&gt;Shelly Powers</a:t>
            </a:r>
            <a:r>
              <a:rPr lang="en-US" altLang="ko-KR" sz="105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050" dirty="0" err="1" smtClean="0">
                <a:latin typeface="Courier New" pitchFamily="49" charset="0"/>
                <a:cs typeface="Courier New" pitchFamily="49" charset="0"/>
              </a:rPr>
              <a:t>pstcn:Author</a:t>
            </a:r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altLang="ko-KR" sz="1050" dirty="0" err="1" smtClean="0">
                <a:latin typeface="Courier New" pitchFamily="49" charset="0"/>
                <a:cs typeface="Courier New" pitchFamily="49" charset="0"/>
              </a:rPr>
              <a:t>pstcn:Title</a:t>
            </a:r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ko-KR" sz="1050" dirty="0" err="1" smtClean="0">
                <a:latin typeface="Courier New" pitchFamily="49" charset="0"/>
                <a:cs typeface="Courier New" pitchFamily="49" charset="0"/>
              </a:rPr>
              <a:t>Architeuthis</a:t>
            </a:r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 Dux&lt;/</a:t>
            </a:r>
            <a:r>
              <a:rPr lang="en-US" altLang="ko-KR" sz="1050" dirty="0" err="1" smtClean="0">
                <a:latin typeface="Courier New" pitchFamily="49" charset="0"/>
                <a:cs typeface="Courier New" pitchFamily="49" charset="0"/>
              </a:rPr>
              <a:t>pstcn:Title</a:t>
            </a:r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050" b="1" dirty="0" smtClean="0">
                <a:latin typeface="Courier New" pitchFamily="49" charset="0"/>
                <a:cs typeface="Courier New" pitchFamily="49" charset="0"/>
              </a:rPr>
              <a:t> &lt;/</a:t>
            </a:r>
            <a:r>
              <a:rPr lang="en-US" altLang="ko-KR" sz="1050" b="1" dirty="0" err="1" smtClean="0">
                <a:latin typeface="Courier New" pitchFamily="49" charset="0"/>
                <a:cs typeface="Courier New" pitchFamily="49" charset="0"/>
              </a:rPr>
              <a:t>pstcn:Article</a:t>
            </a:r>
            <a:r>
              <a:rPr lang="en-US" altLang="ko-KR" sz="105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050" dirty="0" err="1" smtClean="0">
                <a:latin typeface="Courier New" pitchFamily="49" charset="0"/>
                <a:cs typeface="Courier New" pitchFamily="49" charset="0"/>
              </a:rPr>
              <a:t>rdf:RDF</a:t>
            </a:r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altLang="ko-KR" sz="10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724128" y="4005064"/>
            <a:ext cx="1512168" cy="504056"/>
          </a:xfrm>
          <a:prstGeom prst="roundRect">
            <a:avLst/>
          </a:prstGeom>
          <a:ln w="3175">
            <a:noFill/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Corbel" pitchFamily="34" charset="0"/>
              </a:rPr>
              <a:t>Abbreviated syntax</a:t>
            </a:r>
            <a:endParaRPr lang="ko-KR" altLang="en-US" sz="1200" dirty="0">
              <a:latin typeface="Corbel" pitchFamily="34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580112" y="3861048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70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RDF/XML Shortcuts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RDF/XML Shortcut is an </a:t>
            </a:r>
            <a:r>
              <a:rPr lang="en-US" altLang="ko-KR" b="1" dirty="0" smtClean="0"/>
              <a:t>abbreviated technique</a:t>
            </a:r>
          </a:p>
          <a:p>
            <a:pPr lvl="1"/>
            <a:r>
              <a:rPr lang="en-US" altLang="ko-KR" dirty="0" smtClean="0"/>
              <a:t>Separate predicates can be enclosed within the same resource block</a:t>
            </a:r>
          </a:p>
          <a:p>
            <a:pPr lvl="1"/>
            <a:r>
              <a:rPr lang="en-US" altLang="ko-KR" dirty="0" smtClean="0"/>
              <a:t>Nonrepeating properties can be created as resource attributes</a:t>
            </a:r>
          </a:p>
          <a:p>
            <a:pPr lvl="1"/>
            <a:r>
              <a:rPr lang="en-US" altLang="ko-KR" dirty="0" smtClean="0"/>
              <a:t>Empty resource properties do not have to be formally defined with description block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3140968"/>
            <a:ext cx="7056784" cy="1938992"/>
          </a:xfrm>
          <a:prstGeom prst="rect">
            <a:avLst/>
          </a:prstGeom>
          <a:ln w="3175">
            <a:noFill/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&lt;?xml version=“1.0”?&gt;</a:t>
            </a:r>
          </a:p>
          <a:p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rdf:RDF</a:t>
            </a:r>
            <a:endParaRPr lang="en-US" altLang="ko-KR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xmlns:rdf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=“http://www.w3.org/1999/02/22-rdf-syntax-ns#”</a:t>
            </a:r>
          </a:p>
          <a:p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xmlns:pstcn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=“http://burningbird.net/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/elements/1.0/”&gt;</a:t>
            </a:r>
          </a:p>
          <a:p>
            <a:r>
              <a:rPr lang="en-US" altLang="ko-KR" sz="1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000" b="1" dirty="0" err="1" smtClean="0">
                <a:latin typeface="Courier New" pitchFamily="49" charset="0"/>
                <a:cs typeface="Courier New" pitchFamily="49" charset="0"/>
              </a:rPr>
              <a:t>pstcn:Article</a:t>
            </a:r>
            <a:endParaRPr lang="en-US" altLang="ko-KR" sz="1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ko-KR" sz="1000" b="1" dirty="0" err="1" smtClean="0">
                <a:latin typeface="Courier New" pitchFamily="49" charset="0"/>
                <a:cs typeface="Courier New" pitchFamily="49" charset="0"/>
              </a:rPr>
              <a:t>pstcn:author</a:t>
            </a: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 = “Shelly Powers”</a:t>
            </a:r>
          </a:p>
          <a:p>
            <a:r>
              <a:rPr lang="en-US" altLang="ko-KR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ko-KR" sz="1000" b="1" dirty="0" err="1" smtClean="0">
                <a:latin typeface="Courier New" pitchFamily="49" charset="0"/>
                <a:cs typeface="Courier New" pitchFamily="49" charset="0"/>
              </a:rPr>
              <a:t>pstcn:title</a:t>
            </a:r>
            <a:r>
              <a:rPr lang="en-US" altLang="ko-KR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= “</a:t>
            </a:r>
            <a:r>
              <a:rPr lang="en-US" altLang="ko-KR" sz="1000" b="1" dirty="0" err="1" smtClean="0">
                <a:latin typeface="Courier New" pitchFamily="49" charset="0"/>
                <a:cs typeface="Courier New" pitchFamily="49" charset="0"/>
              </a:rPr>
              <a:t>Architeuthis</a:t>
            </a: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 Dux”</a:t>
            </a:r>
          </a:p>
          <a:p>
            <a:r>
              <a:rPr lang="en-US" altLang="ko-KR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ko-KR" sz="1000" b="1" dirty="0" err="1" smtClean="0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=“http://dynamicearth.com/articles/monsters3.htm”&gt;</a:t>
            </a:r>
          </a:p>
          <a:p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altLang="ko-KR" sz="1000" dirty="0" err="1" smtClean="0">
                <a:latin typeface="Courier New" pitchFamily="49" charset="0"/>
                <a:cs typeface="Courier New" pitchFamily="49" charset="0"/>
              </a:rPr>
              <a:t>pstcn:related</a:t>
            </a: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dirty="0" err="1" smtClean="0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=“http://burningbird.net/articles/monsters1.htm”</a:t>
            </a:r>
          </a:p>
          <a:p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altLang="ko-KR" sz="1000" dirty="0" err="1" smtClean="0">
                <a:latin typeface="Courier New" pitchFamily="49" charset="0"/>
                <a:cs typeface="Courier New" pitchFamily="49" charset="0"/>
              </a:rPr>
              <a:t>pstcn:reason</a:t>
            </a: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=“First in the series” </a:t>
            </a: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altLang="ko-KR" sz="1000" dirty="0" err="1" smtClean="0">
                <a:latin typeface="Courier New" pitchFamily="49" charset="0"/>
                <a:cs typeface="Courier New" pitchFamily="49" charset="0"/>
              </a:rPr>
              <a:t>pstcn:Article</a:t>
            </a: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000" dirty="0" err="1" smtClean="0">
                <a:latin typeface="Courier New" pitchFamily="49" charset="0"/>
                <a:cs typeface="Courier New" pitchFamily="49" charset="0"/>
              </a:rPr>
              <a:t>rdf:RDF</a:t>
            </a: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9946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Serializing RDF to XML</a:t>
            </a:r>
          </a:p>
          <a:p>
            <a:r>
              <a:rPr lang="en-US" altLang="ko-KR" dirty="0" smtClean="0"/>
              <a:t>RDF Blank Nodes</a:t>
            </a:r>
          </a:p>
          <a:p>
            <a:r>
              <a:rPr lang="en-US" altLang="ko-KR" dirty="0" smtClean="0"/>
              <a:t>URI References</a:t>
            </a:r>
          </a:p>
          <a:p>
            <a:r>
              <a:rPr lang="en-US" altLang="ko-KR" dirty="0" smtClean="0"/>
              <a:t>Representing Structured Data with </a:t>
            </a:r>
            <a:r>
              <a:rPr lang="en-US" altLang="ko-KR" dirty="0" err="1" smtClean="0"/>
              <a:t>rdf:value</a:t>
            </a:r>
            <a:endParaRPr lang="en-US" altLang="ko-KR" dirty="0" smtClean="0"/>
          </a:p>
          <a:p>
            <a:r>
              <a:rPr lang="en-US" altLang="ko-KR" dirty="0" smtClean="0"/>
              <a:t>The </a:t>
            </a:r>
            <a:r>
              <a:rPr lang="en-US" altLang="ko-KR" dirty="0" err="1" smtClean="0"/>
              <a:t>rdf:type</a:t>
            </a:r>
            <a:r>
              <a:rPr lang="en-US" altLang="ko-KR" dirty="0" smtClean="0"/>
              <a:t> Property</a:t>
            </a:r>
          </a:p>
          <a:p>
            <a:r>
              <a:rPr lang="en-US" altLang="ko-KR" dirty="0" smtClean="0"/>
              <a:t>RDF/XML Shortcuts</a:t>
            </a:r>
          </a:p>
          <a:p>
            <a:r>
              <a:rPr lang="en-US" altLang="ko-KR" dirty="0" smtClean="0"/>
              <a:t>More on RDF Data Types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70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More on RDF Data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Within RDF/XML, the data type is specified as an attribute of the element, using the </a:t>
            </a:r>
            <a:r>
              <a:rPr lang="en-US" altLang="ko-KR" i="1" dirty="0" err="1" smtClean="0"/>
              <a:t>rdf:datatype</a:t>
            </a:r>
            <a:r>
              <a:rPr lang="en-US" altLang="ko-KR" dirty="0" smtClean="0"/>
              <a:t> attribute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106722"/>
            <a:ext cx="8568952" cy="1477328"/>
          </a:xfrm>
          <a:prstGeom prst="rect">
            <a:avLst/>
          </a:prstGeom>
          <a:ln w="3175">
            <a:noFill/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&lt;?xml version=“1.0”?&gt;</a:t>
            </a:r>
          </a:p>
          <a:p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rdf:RDF</a:t>
            </a:r>
            <a:endParaRPr lang="en-US" altLang="ko-KR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xmlns:rdf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=“http://www.w3.org/1999/02/22-rdf-syntax-ns#”</a:t>
            </a:r>
          </a:p>
          <a:p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xmlns:pstcn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=“http://burningbird.net/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/elements/1.0/”&gt;</a:t>
            </a:r>
          </a:p>
          <a:p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000" dirty="0" err="1" smtClean="0"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dirty="0" err="1" smtClean="0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=“http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burningbird.net/articles/monsters3.htm”&gt;</a:t>
            </a:r>
          </a:p>
          <a:p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altLang="ko-KR" sz="1000" dirty="0" err="1" smtClean="0">
                <a:latin typeface="Courier New" pitchFamily="49" charset="0"/>
                <a:cs typeface="Courier New" pitchFamily="49" charset="0"/>
              </a:rPr>
              <a:t>pstcn:author</a:t>
            </a: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b="1" dirty="0" err="1" smtClean="0">
                <a:latin typeface="Courier New" pitchFamily="49" charset="0"/>
                <a:cs typeface="Courier New" pitchFamily="49" charset="0"/>
              </a:rPr>
              <a:t>rdf:datatype</a:t>
            </a: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= “http://www.w3.org/2001/</a:t>
            </a:r>
            <a:r>
              <a:rPr lang="en-US" altLang="ko-KR" sz="1000" dirty="0" err="1" smtClean="0">
                <a:latin typeface="Courier New" pitchFamily="49" charset="0"/>
                <a:cs typeface="Courier New" pitchFamily="49" charset="0"/>
              </a:rPr>
              <a:t>XMLSchema#</a:t>
            </a:r>
            <a:r>
              <a:rPr lang="en-US" altLang="ko-KR" sz="10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”&gt; Shelley Powers &lt;/</a:t>
            </a:r>
            <a:r>
              <a:rPr lang="en-US" altLang="ko-KR" sz="1000" dirty="0" err="1" smtClean="0">
                <a:latin typeface="Courier New" pitchFamily="49" charset="0"/>
                <a:cs typeface="Courier New" pitchFamily="49" charset="0"/>
              </a:rPr>
              <a:t>pstcn:author</a:t>
            </a: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altLang="ko-KR" sz="1000" dirty="0" err="1" smtClean="0">
                <a:latin typeface="Courier New" pitchFamily="49" charset="0"/>
                <a:cs typeface="Courier New" pitchFamily="49" charset="0"/>
              </a:rPr>
              <a:t>pstcn:title</a:t>
            </a: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b="1" dirty="0" err="1" smtClean="0">
                <a:latin typeface="Courier New" pitchFamily="49" charset="0"/>
                <a:cs typeface="Courier New" pitchFamily="49" charset="0"/>
              </a:rPr>
              <a:t>rdf:datatype</a:t>
            </a: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= “http://www.w3.org/2001/</a:t>
            </a:r>
            <a:r>
              <a:rPr lang="en-US" altLang="ko-KR" sz="1000" dirty="0" err="1" smtClean="0">
                <a:latin typeface="Courier New" pitchFamily="49" charset="0"/>
                <a:cs typeface="Courier New" pitchFamily="49" charset="0"/>
              </a:rPr>
              <a:t>XMLSchema#</a:t>
            </a:r>
            <a:r>
              <a:rPr lang="en-US" altLang="ko-KR" sz="10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”&gt; </a:t>
            </a:r>
            <a:r>
              <a:rPr lang="en-US" altLang="ko-KR" sz="1000" dirty="0" err="1" smtClean="0">
                <a:latin typeface="Courier New" pitchFamily="49" charset="0"/>
                <a:cs typeface="Courier New" pitchFamily="49" charset="0"/>
              </a:rPr>
              <a:t>Architeuthis</a:t>
            </a: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Dux &lt;/</a:t>
            </a:r>
            <a:r>
              <a:rPr lang="en-US" altLang="ko-KR" sz="1000" dirty="0" err="1" smtClean="0">
                <a:latin typeface="Courier New" pitchFamily="49" charset="0"/>
                <a:cs typeface="Courier New" pitchFamily="49" charset="0"/>
              </a:rPr>
              <a:t>pstcn:title</a:t>
            </a: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altLang="ko-KR" sz="1000" dirty="0" err="1" smtClean="0"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000" dirty="0" err="1" smtClean="0">
                <a:latin typeface="Courier New" pitchFamily="49" charset="0"/>
                <a:cs typeface="Courier New" pitchFamily="49" charset="0"/>
              </a:rPr>
              <a:t>rdf:RDF</a:t>
            </a: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6169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Serialization</a:t>
            </a:r>
            <a:r>
              <a:rPr lang="en-US" altLang="ko-KR" dirty="0" smtClean="0"/>
              <a:t> converts an </a:t>
            </a:r>
            <a:r>
              <a:rPr lang="en-US" altLang="ko-KR" u="sng" dirty="0" smtClean="0"/>
              <a:t>RDF model</a:t>
            </a:r>
            <a:r>
              <a:rPr lang="en-US" altLang="ko-KR" dirty="0" smtClean="0"/>
              <a:t> in a </a:t>
            </a:r>
            <a:r>
              <a:rPr lang="en-US" altLang="ko-KR" u="sng" dirty="0" smtClean="0"/>
              <a:t>text-based format</a:t>
            </a:r>
            <a:r>
              <a:rPr lang="en-US" altLang="ko-KR" dirty="0" smtClean="0"/>
              <a:t> using XML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54207" y="3455422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Corbel" pitchFamily="34" charset="0"/>
              </a:rPr>
              <a:t>Serialization</a:t>
            </a:r>
            <a:endParaRPr lang="ko-KR" altLang="en-US" sz="2800" b="1" dirty="0">
              <a:latin typeface="Corbe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552" y="2132856"/>
            <a:ext cx="164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u="sng" dirty="0" smtClean="0">
                <a:latin typeface="Corbel" pitchFamily="34" charset="0"/>
              </a:rPr>
              <a:t>RDF model</a:t>
            </a:r>
            <a:endParaRPr lang="ko-KR" altLang="en-US" i="1" u="sng" dirty="0"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5166" y="4734436"/>
            <a:ext cx="6129082" cy="1323439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&lt;?xml version=“1.0”?&gt;</a:t>
            </a:r>
          </a:p>
          <a:p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000" dirty="0" err="1" smtClean="0">
                <a:latin typeface="Courier New" pitchFamily="49" charset="0"/>
                <a:cs typeface="Courier New" pitchFamily="49" charset="0"/>
              </a:rPr>
              <a:t>rdf:RDF</a:t>
            </a:r>
            <a:endParaRPr lang="en-US" altLang="ko-K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000" dirty="0" err="1" smtClean="0">
                <a:latin typeface="Courier New" pitchFamily="49" charset="0"/>
                <a:cs typeface="Courier New" pitchFamily="49" charset="0"/>
              </a:rPr>
              <a:t>xmlns:rdf</a:t>
            </a: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=“http://www.w3.org/1999/02/22-rdf-syntax-ns#”</a:t>
            </a:r>
          </a:p>
          <a:p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000" dirty="0" err="1" smtClean="0">
                <a:latin typeface="Courier New" pitchFamily="49" charset="0"/>
                <a:cs typeface="Courier New" pitchFamily="49" charset="0"/>
              </a:rPr>
              <a:t>xmlns:pstcn</a:t>
            </a: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=“http://burningbird.net/</a:t>
            </a:r>
            <a:r>
              <a:rPr lang="en-US" altLang="ko-KR" sz="1000" dirty="0" err="1" smtClean="0"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/elements/1.0/”&gt;</a:t>
            </a:r>
          </a:p>
          <a:p>
            <a:r>
              <a:rPr lang="en-US" altLang="ko-KR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altLang="ko-KR" sz="1000" b="1" dirty="0" err="1" smtClean="0"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b="1" dirty="0" err="1" smtClean="0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altLang="ko-KR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http://burningbird.net/articles/monster3.htm”&gt;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pstcn:author</a:t>
            </a:r>
            <a:r>
              <a:rPr lang="en-US" altLang="ko-KR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&gt;Shelly Powers</a:t>
            </a:r>
            <a:r>
              <a:rPr lang="en-US" altLang="ko-KR" sz="10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000" b="1" dirty="0" err="1" smtClean="0">
                <a:latin typeface="Courier New" pitchFamily="49" charset="0"/>
                <a:cs typeface="Courier New" pitchFamily="49" charset="0"/>
              </a:rPr>
              <a:t>pstcn:author</a:t>
            </a: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000" dirty="0" err="1" smtClean="0"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000" dirty="0" err="1" smtClean="0">
                <a:latin typeface="Courier New" pitchFamily="49" charset="0"/>
                <a:cs typeface="Courier New" pitchFamily="49" charset="0"/>
              </a:rPr>
              <a:t>rdf:RDF</a:t>
            </a: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9552" y="4365104"/>
            <a:ext cx="408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u="sng" dirty="0" smtClean="0">
                <a:latin typeface="Corbel" pitchFamily="34" charset="0"/>
              </a:rPr>
              <a:t>Text-based format using XML</a:t>
            </a:r>
            <a:endParaRPr lang="ko-KR" altLang="en-US" i="1" u="sng" dirty="0">
              <a:latin typeface="Corbel" pitchFamily="34" charset="0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4572000" y="3212976"/>
            <a:ext cx="0" cy="100811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1" name="그룹 60"/>
          <p:cNvGrpSpPr/>
          <p:nvPr/>
        </p:nvGrpSpPr>
        <p:grpSpPr>
          <a:xfrm>
            <a:off x="933389" y="2544227"/>
            <a:ext cx="7022988" cy="380717"/>
            <a:chOff x="933389" y="2678723"/>
            <a:chExt cx="7022988" cy="380717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933389" y="2769880"/>
              <a:ext cx="2702507" cy="2895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Corbel" pitchFamily="34" charset="0"/>
                  <a:ea typeface="굴림" pitchFamily="50" charset="-127"/>
                </a:rPr>
                <a:t>http://burningbird.net/articles/monsters3.htm</a:t>
              </a:r>
              <a:endParaRPr lang="ko-KR" altLang="en-US" sz="900" dirty="0">
                <a:solidFill>
                  <a:schemeClr val="tx1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6786455" y="2769880"/>
              <a:ext cx="1169922" cy="28956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Corbel" pitchFamily="34" charset="0"/>
                </a:rPr>
                <a:t>Shelly Powers</a:t>
              </a:r>
              <a:endParaRPr lang="ko-KR" altLang="en-US" sz="900" dirty="0">
                <a:solidFill>
                  <a:schemeClr val="tx1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cxnSp>
          <p:nvCxnSpPr>
            <p:cNvPr id="58" name="직선 화살표 연결선 57"/>
            <p:cNvCxnSpPr>
              <a:stCxn id="56" idx="3"/>
              <a:endCxn id="57" idx="1"/>
            </p:cNvCxnSpPr>
            <p:nvPr/>
          </p:nvCxnSpPr>
          <p:spPr>
            <a:xfrm>
              <a:off x="3635896" y="2914660"/>
              <a:ext cx="3150559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890140" y="2678723"/>
              <a:ext cx="26420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Corbel" pitchFamily="34" charset="0"/>
                  <a:ea typeface="굴림" pitchFamily="50" charset="-127"/>
                </a:rPr>
                <a:t>http://burningbird.net/postcon/elements/1.0/author</a:t>
              </a:r>
              <a:endParaRPr lang="ko-KR" altLang="en-US" sz="900" dirty="0">
                <a:latin typeface="Corbel" pitchFamily="34" charset="0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277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Serializing RDF to XML</a:t>
            </a:r>
            <a:br>
              <a:rPr lang="en-US" altLang="ko-KR" sz="2200" dirty="0" smtClean="0"/>
            </a:br>
            <a:r>
              <a:rPr lang="en-US" altLang="ko-KR" dirty="0" smtClean="0"/>
              <a:t>Example </a:t>
            </a:r>
            <a:r>
              <a:rPr lang="en-US" altLang="ko-KR" sz="2200" dirty="0" smtClean="0"/>
              <a:t>(1/5)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124744"/>
            <a:ext cx="8640960" cy="1092607"/>
          </a:xfrm>
          <a:prstGeom prst="rect">
            <a:avLst/>
          </a:prstGeom>
          <a:ln w="3175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altLang="ko-KR" sz="1300" b="1" dirty="0" smtClean="0">
                <a:solidFill>
                  <a:schemeClr val="tx1"/>
                </a:solidFill>
                <a:latin typeface="Corbel" pitchFamily="34" charset="0"/>
              </a:rPr>
              <a:t>article</a:t>
            </a:r>
            <a:r>
              <a:rPr lang="en-US" altLang="ko-KR" sz="1300" dirty="0" smtClean="0">
                <a:solidFill>
                  <a:schemeClr val="tx1"/>
                </a:solidFill>
                <a:latin typeface="Corbel" pitchFamily="34" charset="0"/>
              </a:rPr>
              <a:t> on giant squids, titled “</a:t>
            </a:r>
            <a:r>
              <a:rPr lang="en-US" altLang="ko-KR" sz="1300" dirty="0" err="1" smtClean="0">
                <a:solidFill>
                  <a:schemeClr val="tx1"/>
                </a:solidFill>
                <a:latin typeface="Corbel" pitchFamily="34" charset="0"/>
              </a:rPr>
              <a:t>Architeuthis</a:t>
            </a:r>
            <a:r>
              <a:rPr lang="en-US" altLang="ko-KR" sz="1300" dirty="0" smtClean="0">
                <a:solidFill>
                  <a:schemeClr val="tx1"/>
                </a:solidFill>
                <a:latin typeface="Corbel" pitchFamily="34" charset="0"/>
              </a:rPr>
              <a:t> Dux,” at http://burningbird.net/articles/monsters3.htm, written by Shelly Powers, explores the giant’s squid’s mythological representation as the legendary Kraken as well as describing current efforts to capture images of a live specimen. In addition, the article also provides descriptions of a giant squid’s physical characteristics. It is part of a four-part series, described at http://burningbird.net/articles/monsters.htm and entitled “A Tale of Two Monsters.”</a:t>
            </a:r>
            <a:endParaRPr lang="ko-KR" altLang="en-US" sz="13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1028" name="Picture 4" descr="Publication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957" y="3604732"/>
            <a:ext cx="1255099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5364088" y="2708920"/>
            <a:ext cx="3024336" cy="504056"/>
          </a:xfrm>
          <a:prstGeom prst="roundRect">
            <a:avLst/>
          </a:prstGeom>
          <a:ln w="31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u="sng" dirty="0" smtClean="0">
                <a:latin typeface="Corbel" pitchFamily="34" charset="0"/>
              </a:rPr>
              <a:t>Identified by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100" dirty="0" smtClean="0">
                <a:latin typeface="Corbel" pitchFamily="34" charset="0"/>
              </a:rPr>
              <a:t>http://burningbird.net/articles/monster3.htm</a:t>
            </a:r>
            <a:endParaRPr lang="ko-KR" altLang="en-US" sz="1100" dirty="0">
              <a:latin typeface="Corbel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300192" y="3731275"/>
            <a:ext cx="1440160" cy="504056"/>
          </a:xfrm>
          <a:prstGeom prst="roundRect">
            <a:avLst/>
          </a:prstGeom>
          <a:ln w="31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u="sng" dirty="0" smtClean="0">
                <a:latin typeface="Corbel" pitchFamily="34" charset="0"/>
              </a:rPr>
              <a:t>Written by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100" dirty="0" smtClean="0">
                <a:latin typeface="Corbel" pitchFamily="34" charset="0"/>
              </a:rPr>
              <a:t>Shelley Powers</a:t>
            </a:r>
            <a:endParaRPr lang="ko-KR" altLang="en-US" sz="1100" dirty="0">
              <a:latin typeface="Corbel" pitchFamily="34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940152" y="4905164"/>
            <a:ext cx="1584176" cy="504056"/>
          </a:xfrm>
          <a:prstGeom prst="roundRect">
            <a:avLst/>
          </a:prstGeom>
          <a:ln w="31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u="sng" dirty="0">
                <a:latin typeface="Corbel" pitchFamily="34" charset="0"/>
              </a:rPr>
              <a:t>T</a:t>
            </a:r>
            <a:r>
              <a:rPr lang="en-US" altLang="ko-KR" sz="1400" b="1" u="sng" dirty="0" smtClean="0">
                <a:latin typeface="Corbel" pitchFamily="34" charset="0"/>
              </a:rPr>
              <a:t>itle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100" dirty="0" err="1" smtClean="0">
                <a:latin typeface="Corbel" pitchFamily="34" charset="0"/>
              </a:rPr>
              <a:t>Architeuthis</a:t>
            </a:r>
            <a:r>
              <a:rPr lang="en-US" altLang="ko-KR" sz="1100" dirty="0" smtClean="0">
                <a:latin typeface="Corbel" pitchFamily="34" charset="0"/>
              </a:rPr>
              <a:t> Dux</a:t>
            </a:r>
            <a:endParaRPr lang="ko-KR" altLang="en-US" sz="1100" dirty="0">
              <a:latin typeface="Corbel" pitchFamily="34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9552" y="2852936"/>
            <a:ext cx="3168352" cy="504056"/>
          </a:xfrm>
          <a:prstGeom prst="roundRect">
            <a:avLst/>
          </a:prstGeom>
          <a:ln w="31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u="sng" dirty="0" smtClean="0">
                <a:latin typeface="Corbel" pitchFamily="34" charset="0"/>
              </a:rPr>
              <a:t>Series member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100" dirty="0" smtClean="0">
                <a:latin typeface="Corbel" pitchFamily="34" charset="0"/>
              </a:rPr>
              <a:t>http://burningbird.net/articles/monsters.htm</a:t>
            </a:r>
            <a:endParaRPr lang="ko-KR" altLang="en-US" sz="1100" dirty="0">
              <a:latin typeface="Corbel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782094" y="5805264"/>
            <a:ext cx="1870026" cy="504056"/>
          </a:xfrm>
          <a:prstGeom prst="roundRect">
            <a:avLst/>
          </a:prstGeom>
          <a:ln w="31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u="sng" dirty="0" smtClean="0">
                <a:latin typeface="Corbel" pitchFamily="34" charset="0"/>
              </a:rPr>
              <a:t>Associates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100" dirty="0" smtClean="0">
                <a:latin typeface="Corbel" pitchFamily="34" charset="0"/>
              </a:rPr>
              <a:t>Kraken and giant squid</a:t>
            </a:r>
            <a:endParaRPr lang="ko-KR" altLang="en-US" sz="1100" dirty="0">
              <a:latin typeface="Corbel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99592" y="5157192"/>
            <a:ext cx="2527364" cy="504056"/>
          </a:xfrm>
          <a:prstGeom prst="roundRect">
            <a:avLst/>
          </a:prstGeom>
          <a:ln w="31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u="sng" dirty="0" smtClean="0">
                <a:latin typeface="Corbel" pitchFamily="34" charset="0"/>
              </a:rPr>
              <a:t>Provides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100" dirty="0" smtClean="0">
                <a:latin typeface="Corbel" pitchFamily="34" charset="0"/>
              </a:rPr>
              <a:t>Physical description of giant squid</a:t>
            </a:r>
            <a:endParaRPr lang="ko-KR" altLang="en-US" sz="1100" dirty="0">
              <a:latin typeface="Corbel" pitchFamily="34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27584" y="3753036"/>
            <a:ext cx="1862497" cy="504056"/>
          </a:xfrm>
          <a:prstGeom prst="roundRect">
            <a:avLst/>
          </a:prstGeom>
          <a:ln w="31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u="sng" dirty="0" smtClean="0">
                <a:latin typeface="Corbel" pitchFamily="34" charset="0"/>
              </a:rPr>
              <a:t>Title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100" dirty="0" smtClean="0">
                <a:latin typeface="Corbel" pitchFamily="34" charset="0"/>
              </a:rPr>
              <a:t>A tale of Two Monsters</a:t>
            </a:r>
            <a:endParaRPr lang="ko-KR" altLang="en-US" sz="1100" dirty="0">
              <a:latin typeface="Corbel" pitchFamily="34" charset="0"/>
            </a:endParaRPr>
          </a:p>
        </p:txBody>
      </p:sp>
      <p:cxnSp>
        <p:nvCxnSpPr>
          <p:cNvPr id="9" name="직선 화살표 연결선 8"/>
          <p:cNvCxnSpPr>
            <a:stCxn id="12" idx="2"/>
            <a:endCxn id="15" idx="0"/>
          </p:cNvCxnSpPr>
          <p:nvPr/>
        </p:nvCxnSpPr>
        <p:spPr>
          <a:xfrm flipH="1">
            <a:off x="1758833" y="3356992"/>
            <a:ext cx="364895" cy="396044"/>
          </a:xfrm>
          <a:prstGeom prst="straightConnector1">
            <a:avLst/>
          </a:prstGeom>
          <a:ln w="31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2033" y="421644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Corbel" pitchFamily="34" charset="0"/>
              </a:rPr>
              <a:t>Article</a:t>
            </a:r>
            <a:endParaRPr lang="ko-KR" altLang="en-US" b="1" dirty="0">
              <a:latin typeface="Corbel" pitchFamily="34" charset="0"/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4211960" y="2402886"/>
            <a:ext cx="505147" cy="61206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00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Serializing RDF to XML</a:t>
            </a:r>
            <a:br>
              <a:rPr lang="en-US" altLang="ko-KR" sz="2200" dirty="0"/>
            </a:br>
            <a:r>
              <a:rPr lang="en-US" altLang="ko-KR" dirty="0"/>
              <a:t>Example </a:t>
            </a:r>
            <a:r>
              <a:rPr lang="en-US" altLang="ko-KR" sz="2200" dirty="0" smtClean="0"/>
              <a:t>(2/5)</a:t>
            </a:r>
            <a:endParaRPr lang="ko-KR" altLang="en-US" sz="2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RDF</a:t>
            </a:r>
          </a:p>
          <a:p>
            <a:pPr lvl="1"/>
            <a:r>
              <a:rPr lang="en-US" altLang="ko-KR" dirty="0" smtClean="0"/>
              <a:t>Starting small, we’ll take a look at mapping the article and the </a:t>
            </a:r>
            <a:r>
              <a:rPr lang="en-US" altLang="ko-KR" u="sng" dirty="0" smtClean="0"/>
              <a:t>author</a:t>
            </a:r>
            <a:r>
              <a:rPr lang="en-US" altLang="ko-KR" dirty="0" smtClean="0"/>
              <a:t> and</a:t>
            </a:r>
            <a:r>
              <a:rPr lang="en-US" altLang="ko-KR" u="sng" dirty="0" smtClean="0"/>
              <a:t> title</a:t>
            </a:r>
            <a:r>
              <a:rPr lang="en-US" altLang="ko-KR" dirty="0" smtClean="0"/>
              <a:t>, only into RDF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605261"/>
            <a:ext cx="6768752" cy="1615827"/>
          </a:xfrm>
          <a:prstGeom prst="rect">
            <a:avLst/>
          </a:prstGeom>
          <a:ln w="3175">
            <a:noFill/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&lt;?xml version=“1.0”?&gt;</a:t>
            </a:r>
          </a:p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rdf:RDF</a:t>
            </a:r>
            <a:endParaRPr lang="en-US" altLang="ko-KR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xmlns:rdf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=“http://www.w3.org/1999/02/22-rdf-syntax-ns#”</a:t>
            </a:r>
          </a:p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xmlns:pstcn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=“http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://burningbird.net/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/elements/1.0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/”&gt;</a:t>
            </a:r>
            <a:endParaRPr lang="en-US" altLang="ko-KR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altLang="ko-K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burningbird.net/articles/monster3.htm”&gt;</a:t>
            </a:r>
            <a:endParaRPr lang="en-US" altLang="ko-KR" sz="1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altLang="ko-KR" sz="1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pstcn:</a:t>
            </a:r>
            <a:r>
              <a:rPr lang="en-US" altLang="ko-KR" sz="11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author</a:t>
            </a:r>
            <a:r>
              <a:rPr lang="en-US" altLang="ko-K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&gt;Shelly Powers</a:t>
            </a:r>
            <a:r>
              <a:rPr lang="en-US" altLang="ko-KR" sz="11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pstcn:</a:t>
            </a:r>
            <a:r>
              <a:rPr lang="en-US" altLang="ko-KR" sz="1100" b="1" dirty="0" err="1">
                <a:latin typeface="Courier New" pitchFamily="49" charset="0"/>
                <a:cs typeface="Courier New" pitchFamily="49" charset="0"/>
              </a:rPr>
              <a:t>author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altLang="ko-KR" sz="1100" dirty="0" err="1" smtClean="0">
                <a:latin typeface="Courier New" pitchFamily="49" charset="0"/>
                <a:cs typeface="Courier New" pitchFamily="49" charset="0"/>
              </a:rPr>
              <a:t>pstcn:</a:t>
            </a:r>
            <a:r>
              <a:rPr lang="en-US" altLang="ko-KR" sz="1100" b="1" dirty="0" err="1" smtClean="0">
                <a:latin typeface="Courier New" pitchFamily="49" charset="0"/>
                <a:cs typeface="Courier New" pitchFamily="49" charset="0"/>
              </a:rPr>
              <a:t>title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ko-KR" sz="1100" dirty="0" err="1" smtClean="0">
                <a:latin typeface="Courier New" pitchFamily="49" charset="0"/>
                <a:cs typeface="Courier New" pitchFamily="49" charset="0"/>
              </a:rPr>
              <a:t>Architeuthis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Dux&lt;/</a:t>
            </a:r>
            <a:r>
              <a:rPr lang="en-US" altLang="ko-KR" sz="1100" dirty="0" err="1" smtClean="0">
                <a:latin typeface="Courier New" pitchFamily="49" charset="0"/>
                <a:cs typeface="Courier New" pitchFamily="49" charset="0"/>
              </a:rPr>
              <a:t>pstcn:</a:t>
            </a:r>
            <a:r>
              <a:rPr lang="en-US" altLang="ko-KR" sz="1100" b="1" dirty="0" err="1" smtClean="0">
                <a:latin typeface="Courier New" pitchFamily="49" charset="0"/>
                <a:cs typeface="Courier New" pitchFamily="49" charset="0"/>
              </a:rPr>
              <a:t>title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altLang="ko-KR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rdf:RDF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2195736" y="1916832"/>
            <a:ext cx="5904656" cy="1584176"/>
            <a:chOff x="1763688" y="1842655"/>
            <a:chExt cx="6480720" cy="1658353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5868144" y="1842655"/>
              <a:ext cx="2376264" cy="504056"/>
            </a:xfrm>
            <a:prstGeom prst="roundRect">
              <a:avLst/>
            </a:prstGeom>
            <a:ln w="3175"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b="1" u="sng" dirty="0" err="1">
                  <a:latin typeface="Corbel" pitchFamily="34" charset="0"/>
                </a:rPr>
                <a:t>pstcn</a:t>
              </a:r>
              <a:endParaRPr lang="en-US" altLang="ko-KR" sz="1400" b="1" u="sng" dirty="0">
                <a:latin typeface="Corbel" pitchFamily="34" charset="0"/>
              </a:endParaRP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altLang="ko-KR" sz="1100" dirty="0">
                  <a:latin typeface="Corbel" pitchFamily="34" charset="0"/>
                </a:rPr>
                <a:t>Created prefix for the example </a:t>
              </a:r>
              <a:endParaRPr lang="ko-KR" altLang="en-US" sz="1100" dirty="0">
                <a:latin typeface="Corbel" pitchFamily="34" charset="0"/>
              </a:endParaRPr>
            </a:p>
          </p:txBody>
        </p:sp>
        <p:cxnSp>
          <p:nvCxnSpPr>
            <p:cNvPr id="51" name="직선 화살표 연결선 50"/>
            <p:cNvCxnSpPr>
              <a:stCxn id="50" idx="1"/>
            </p:cNvCxnSpPr>
            <p:nvPr/>
          </p:nvCxnSpPr>
          <p:spPr>
            <a:xfrm flipH="1">
              <a:off x="1763688" y="2094683"/>
              <a:ext cx="4104456" cy="1406325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5" name="꺾인 연결선 34"/>
          <p:cNvCxnSpPr/>
          <p:nvPr/>
        </p:nvCxnSpPr>
        <p:spPr>
          <a:xfrm flipV="1">
            <a:off x="3800617" y="5218807"/>
            <a:ext cx="1790700" cy="1524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/>
          <p:nvPr/>
        </p:nvCxnSpPr>
        <p:spPr>
          <a:xfrm>
            <a:off x="3800617" y="5612387"/>
            <a:ext cx="1790700" cy="14478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1187624" y="5223175"/>
            <a:ext cx="2850470" cy="5252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i="1" dirty="0">
                <a:solidFill>
                  <a:schemeClr val="tx1"/>
                </a:solidFill>
                <a:latin typeface="Corbel" pitchFamily="34" charset="0"/>
                <a:ea typeface="굴림" pitchFamily="50" charset="-127"/>
              </a:rPr>
              <a:t>Subject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Corbel" pitchFamily="34" charset="0"/>
                <a:ea typeface="굴림" pitchFamily="50" charset="-127"/>
              </a:rPr>
              <a:t>http://burningbird.net/articles/monsters3.htm</a:t>
            </a:r>
            <a:endParaRPr lang="ko-KR" altLang="en-US" sz="1000" dirty="0">
              <a:solidFill>
                <a:schemeClr val="tx1"/>
              </a:solidFill>
              <a:latin typeface="Corbel" pitchFamily="34" charset="0"/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591317" y="5062859"/>
            <a:ext cx="1908329" cy="4424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altLang="ko-KR" sz="1000" i="1" dirty="0" smtClean="0">
                <a:solidFill>
                  <a:schemeClr val="tx1"/>
                </a:solidFill>
                <a:latin typeface="Corbel" pitchFamily="34" charset="0"/>
              </a:rPr>
              <a:t>Predicate</a:t>
            </a:r>
            <a:r>
              <a:rPr lang="en-US" altLang="ko-KR" sz="10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Corbel" pitchFamily="34" charset="0"/>
              </a:rPr>
              <a:t>– Author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altLang="ko-KR" sz="1000" i="1" dirty="0">
                <a:solidFill>
                  <a:schemeClr val="tx1"/>
                </a:solidFill>
                <a:latin typeface="Corbel" pitchFamily="34" charset="0"/>
                <a:ea typeface="굴림" pitchFamily="50" charset="-127"/>
              </a:rPr>
              <a:t>Object</a:t>
            </a:r>
            <a:r>
              <a:rPr lang="en-US" altLang="ko-KR" sz="1000" dirty="0">
                <a:solidFill>
                  <a:schemeClr val="tx1"/>
                </a:solidFill>
                <a:latin typeface="Corbel" pitchFamily="34" charset="0"/>
                <a:ea typeface="굴림" pitchFamily="50" charset="-127"/>
              </a:rPr>
              <a:t> – </a:t>
            </a:r>
            <a:r>
              <a:rPr lang="en-US" altLang="ko-KR" sz="1000" dirty="0">
                <a:solidFill>
                  <a:schemeClr val="tx1"/>
                </a:solidFill>
                <a:latin typeface="Corbel" pitchFamily="34" charset="0"/>
              </a:rPr>
              <a:t>Shelly </a:t>
            </a:r>
            <a:r>
              <a:rPr lang="en-US" altLang="ko-KR" sz="1000" dirty="0" smtClean="0">
                <a:solidFill>
                  <a:schemeClr val="tx1"/>
                </a:solidFill>
                <a:latin typeface="Corbel" pitchFamily="34" charset="0"/>
              </a:rPr>
              <a:t>Powers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591317" y="5578812"/>
            <a:ext cx="1908329" cy="4424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altLang="ko-KR" sz="1000" i="1" dirty="0">
                <a:solidFill>
                  <a:schemeClr val="tx1"/>
                </a:solidFill>
                <a:latin typeface="Corbel" pitchFamily="34" charset="0"/>
              </a:rPr>
              <a:t>Predicate</a:t>
            </a:r>
            <a:r>
              <a:rPr lang="en-US" altLang="ko-KR" sz="1000" dirty="0">
                <a:solidFill>
                  <a:schemeClr val="tx1"/>
                </a:solidFill>
                <a:latin typeface="Corbel" pitchFamily="34" charset="0"/>
              </a:rPr>
              <a:t> – Title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altLang="ko-KR" sz="1000" i="1" dirty="0">
                <a:solidFill>
                  <a:schemeClr val="tx1"/>
                </a:solidFill>
                <a:latin typeface="Corbel" pitchFamily="34" charset="0"/>
                <a:ea typeface="굴림" pitchFamily="50" charset="-127"/>
              </a:rPr>
              <a:t>Object</a:t>
            </a:r>
            <a:r>
              <a:rPr lang="en-US" altLang="ko-KR" sz="1000" dirty="0">
                <a:solidFill>
                  <a:schemeClr val="tx1"/>
                </a:solidFill>
                <a:latin typeface="Corbel" pitchFamily="34" charset="0"/>
                <a:ea typeface="굴림" pitchFamily="50" charset="-127"/>
              </a:rPr>
              <a:t> – </a:t>
            </a:r>
            <a:r>
              <a:rPr lang="en-US" altLang="ko-KR" sz="1000" dirty="0" err="1">
                <a:solidFill>
                  <a:schemeClr val="tx1"/>
                </a:solidFill>
                <a:latin typeface="Corbel" pitchFamily="34" charset="0"/>
                <a:ea typeface="굴림" pitchFamily="50" charset="-127"/>
              </a:rPr>
              <a:t>Architeuthis</a:t>
            </a:r>
            <a:r>
              <a:rPr lang="en-US" altLang="ko-KR" sz="1000" dirty="0">
                <a:solidFill>
                  <a:schemeClr val="tx1"/>
                </a:solidFill>
                <a:latin typeface="Corbel" pitchFamily="34" charset="0"/>
                <a:ea typeface="굴림" pitchFamily="50" charset="-127"/>
              </a:rPr>
              <a:t> Dux</a:t>
            </a:r>
            <a:endParaRPr lang="ko-KR" altLang="en-US" sz="1000" dirty="0">
              <a:solidFill>
                <a:schemeClr val="tx1"/>
              </a:solidFill>
              <a:latin typeface="Corbe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29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smtClean="0"/>
              <a:t>Serializing RDF to XML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Example </a:t>
            </a:r>
            <a:r>
              <a:rPr lang="en-US" altLang="ko-KR" sz="2200" smtClean="0"/>
              <a:t>(3/5)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Expanded version of the example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89599"/>
            <a:ext cx="7272808" cy="2839239"/>
          </a:xfrm>
          <a:prstGeom prst="rect">
            <a:avLst/>
          </a:prstGeom>
          <a:ln w="3175">
            <a:noFill/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&lt;?xml version=“1.0”?&gt;</a:t>
            </a:r>
          </a:p>
          <a:p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rdf:RDF</a:t>
            </a:r>
            <a:endParaRPr lang="en-US" altLang="ko-KR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xmlns:rdf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=“http://www.w3.org/1999/02/22-rdf-syntax-ns#”</a:t>
            </a:r>
          </a:p>
          <a:p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xmlns:pstcn</a:t>
            </a:r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=“http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://burningbird.net/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/elements/1.0</a:t>
            </a:r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/”&gt;</a:t>
            </a:r>
            <a:endParaRPr lang="en-US" altLang="ko-KR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altLang="ko-KR" sz="105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burningbird.net/articles/monster3.htm”&gt;</a:t>
            </a:r>
            <a:endParaRPr lang="en-US" altLang="ko-KR" sz="105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altLang="ko-KR" sz="105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pstcn:author</a:t>
            </a:r>
            <a:r>
              <a:rPr lang="en-US" altLang="ko-KR" sz="10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&gt;Shelly Powers</a:t>
            </a:r>
            <a:r>
              <a:rPr lang="en-US" altLang="ko-KR" sz="105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pstcn:author</a:t>
            </a:r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altLang="ko-KR" sz="1050" dirty="0" err="1" smtClean="0">
                <a:latin typeface="Courier New" pitchFamily="49" charset="0"/>
                <a:cs typeface="Courier New" pitchFamily="49" charset="0"/>
              </a:rPr>
              <a:t>pstcn:title</a:t>
            </a:r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ko-KR" sz="1050" dirty="0" err="1" smtClean="0">
                <a:latin typeface="Courier New" pitchFamily="49" charset="0"/>
                <a:cs typeface="Courier New" pitchFamily="49" charset="0"/>
              </a:rPr>
              <a:t>Architeuthis</a:t>
            </a:r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 Dux&lt;/</a:t>
            </a:r>
            <a:r>
              <a:rPr lang="en-US" altLang="ko-KR" sz="1050" dirty="0" err="1" smtClean="0">
                <a:latin typeface="Courier New" pitchFamily="49" charset="0"/>
                <a:cs typeface="Courier New" pitchFamily="49" charset="0"/>
              </a:rPr>
              <a:t>pstcn:title</a:t>
            </a:r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ko-KR" sz="105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050" b="1" dirty="0" err="1" smtClean="0">
                <a:latin typeface="Courier New" pitchFamily="49" charset="0"/>
                <a:cs typeface="Courier New" pitchFamily="49" charset="0"/>
              </a:rPr>
              <a:t>pstcn:series</a:t>
            </a:r>
            <a:r>
              <a:rPr lang="en-US" altLang="ko-KR" sz="105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050" b="1" dirty="0" smtClean="0">
                <a:latin typeface="Courier New" pitchFamily="49" charset="0"/>
                <a:cs typeface="Courier New" pitchFamily="49" charset="0"/>
              </a:rPr>
              <a:t>=“http://burningbird.net/articles/monsters.htm /”&gt;</a:t>
            </a:r>
          </a:p>
          <a:p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altLang="ko-KR" sz="1050" dirty="0" err="1" smtClean="0">
                <a:latin typeface="Courier New" pitchFamily="49" charset="0"/>
                <a:cs typeface="Courier New" pitchFamily="49" charset="0"/>
              </a:rPr>
              <a:t>pstcn:contains</a:t>
            </a:r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&gt; Physical description of giant squids &lt;/</a:t>
            </a:r>
            <a:r>
              <a:rPr lang="en-US" altLang="ko-KR" sz="1050" dirty="0" err="1" smtClean="0">
                <a:latin typeface="Courier New" pitchFamily="49" charset="0"/>
                <a:cs typeface="Courier New" pitchFamily="49" charset="0"/>
              </a:rPr>
              <a:t>pstcn:contains</a:t>
            </a:r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altLang="ko-KR" sz="1050" dirty="0" err="1" smtClean="0">
                <a:latin typeface="Courier New" pitchFamily="49" charset="0"/>
                <a:cs typeface="Courier New" pitchFamily="49" charset="0"/>
              </a:rPr>
              <a:t>pstcn:alsoContains</a:t>
            </a:r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&gt; Tale of the Legendary Kraken &lt;/</a:t>
            </a:r>
            <a:r>
              <a:rPr lang="en-US" altLang="ko-KR" sz="1050" dirty="0" err="1" smtClean="0">
                <a:latin typeface="Courier New" pitchFamily="49" charset="0"/>
                <a:cs typeface="Courier New" pitchFamily="49" charset="0"/>
              </a:rPr>
              <a:t>pstcn:alsoContains</a:t>
            </a:r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altLang="ko-KR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altLang="ko-KR" sz="105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050" b="1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altLang="ko-KR" sz="1050" b="1" dirty="0" err="1"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b="1" dirty="0" err="1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050" b="1" dirty="0" smtClean="0"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altLang="ko-KR" sz="105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altLang="ko-KR" sz="105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altLang="ko-KR" sz="105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burningbird.net/articles/monster.htm”&gt;</a:t>
            </a:r>
          </a:p>
          <a:p>
            <a:r>
              <a:rPr lang="en-US" altLang="ko-KR" sz="105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altLang="ko-KR" sz="105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pstcn:seriesTitle</a:t>
            </a:r>
            <a:r>
              <a:rPr lang="en-US" altLang="ko-KR" sz="105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&gt;A Tale of Two Monsters&lt;/</a:t>
            </a:r>
            <a:r>
              <a:rPr lang="en-US" altLang="ko-KR" sz="105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pstcn:seriesTitle</a:t>
            </a:r>
            <a:r>
              <a:rPr lang="en-US" altLang="ko-KR" sz="105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05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altLang="ko-KR" sz="105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05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altLang="ko-KR" sz="105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rdf:RDF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771800" y="2852936"/>
            <a:ext cx="21602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4" descr="Publication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57" y="4869160"/>
            <a:ext cx="1255099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3851920" y="4941168"/>
            <a:ext cx="2952328" cy="504056"/>
          </a:xfrm>
          <a:prstGeom prst="roundRect">
            <a:avLst/>
          </a:prstGeom>
          <a:ln w="31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u="sng" dirty="0" smtClean="0">
                <a:latin typeface="Corbel" pitchFamily="34" charset="0"/>
              </a:rPr>
              <a:t>Series member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050" dirty="0" smtClean="0">
                <a:latin typeface="Corbel" pitchFamily="34" charset="0"/>
              </a:rPr>
              <a:t>http://burningbird.net/articles/monsters.htm</a:t>
            </a:r>
            <a:endParaRPr lang="ko-KR" altLang="en-US" sz="1050" dirty="0">
              <a:latin typeface="Corbel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139952" y="5769260"/>
            <a:ext cx="1862497" cy="504056"/>
          </a:xfrm>
          <a:prstGeom prst="roundRect">
            <a:avLst/>
          </a:prstGeom>
          <a:ln w="31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u="sng" dirty="0" smtClean="0">
                <a:latin typeface="Corbel" pitchFamily="34" charset="0"/>
              </a:rPr>
              <a:t>Title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100" dirty="0" smtClean="0">
                <a:latin typeface="Corbel" pitchFamily="34" charset="0"/>
              </a:rPr>
              <a:t>A tale of Two Monsters</a:t>
            </a:r>
            <a:endParaRPr lang="ko-KR" altLang="en-US" sz="1100" dirty="0">
              <a:latin typeface="Corbel" pitchFamily="34" charset="0"/>
            </a:endParaRPr>
          </a:p>
        </p:txBody>
      </p:sp>
      <p:cxnSp>
        <p:nvCxnSpPr>
          <p:cNvPr id="10" name="직선 화살표 연결선 9"/>
          <p:cNvCxnSpPr>
            <a:stCxn id="8" idx="2"/>
            <a:endCxn id="9" idx="0"/>
          </p:cNvCxnSpPr>
          <p:nvPr/>
        </p:nvCxnSpPr>
        <p:spPr>
          <a:xfrm flipH="1">
            <a:off x="5071201" y="5445224"/>
            <a:ext cx="256883" cy="324036"/>
          </a:xfrm>
          <a:prstGeom prst="straightConnector1">
            <a:avLst/>
          </a:prstGeom>
          <a:ln w="31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61833" y="548087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Corbel" pitchFamily="34" charset="0"/>
              </a:rPr>
              <a:t>Article</a:t>
            </a:r>
            <a:endParaRPr lang="ko-KR" altLang="en-US" b="1" dirty="0">
              <a:latin typeface="Corbel" pitchFamily="34" charset="0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899592" y="3356992"/>
            <a:ext cx="5544616" cy="936104"/>
          </a:xfrm>
          <a:prstGeom prst="ellipse">
            <a:avLst/>
          </a:prstGeom>
          <a:noFill/>
          <a:ln w="3175"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1400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113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Serializing RDF to XML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Example </a:t>
            </a:r>
            <a:r>
              <a:rPr lang="en-US" altLang="ko-KR" sz="2200" dirty="0" smtClean="0"/>
              <a:t>(4/5)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Expanded RDF modified to use </a:t>
            </a:r>
            <a:r>
              <a:rPr lang="en-US" altLang="ko-KR" b="1" dirty="0" smtClean="0"/>
              <a:t>nested resources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 marL="457200" lvl="1" indent="0">
              <a:buNone/>
            </a:pPr>
            <a:endParaRPr lang="en-US" altLang="ko-KR" b="1" dirty="0" smtClean="0"/>
          </a:p>
          <a:p>
            <a:pPr lvl="1"/>
            <a:endParaRPr lang="en-US" altLang="ko-KR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11560" y="1750164"/>
            <a:ext cx="6768752" cy="2554545"/>
          </a:xfrm>
          <a:prstGeom prst="rect">
            <a:avLst/>
          </a:prstGeom>
          <a:ln w="3175">
            <a:noFill/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&lt;?xml version=“1.0”?&gt;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rdf:RDF</a:t>
            </a:r>
            <a:endParaRPr lang="en-US" altLang="ko-KR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xmlns:rdf</a:t>
            </a:r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=“http://www.w3.org/1999/02/22-rdf-syntax-ns#”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xmlns:pstcn</a:t>
            </a:r>
            <a:r>
              <a:rPr lang="en-US" altLang="ko-KR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=“http</a:t>
            </a:r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://burningbird.net/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/elements/1.0</a:t>
            </a:r>
            <a:r>
              <a:rPr lang="en-US" altLang="ko-KR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/”&gt;</a:t>
            </a:r>
            <a:endParaRPr lang="en-US" altLang="ko-KR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=“http</a:t>
            </a:r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altLang="ko-KR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burningbird.net/articles/monster3.htm”&gt;</a:t>
            </a:r>
            <a:endParaRPr lang="en-US" altLang="ko-KR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pstcn:author</a:t>
            </a:r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&gt;Shelly Powers &lt;/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pstcn:author</a:t>
            </a:r>
            <a:r>
              <a:rPr lang="en-US" altLang="ko-KR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altLang="ko-KR" sz="1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pstcn:title</a:t>
            </a:r>
            <a:r>
              <a:rPr lang="en-US" altLang="ko-KR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ko-KR" sz="1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Architeuthis</a:t>
            </a:r>
            <a:r>
              <a:rPr lang="en-US" altLang="ko-KR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Dux&lt;/</a:t>
            </a:r>
            <a:r>
              <a:rPr lang="en-US" altLang="ko-KR" sz="1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pstcn:title</a:t>
            </a:r>
            <a:r>
              <a:rPr lang="en-US" altLang="ko-KR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pstcn:series</a:t>
            </a:r>
            <a:r>
              <a:rPr lang="en-US" altLang="ko-KR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&gt;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&lt;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=“http://burningbird.net/articles/monsters.htm”&gt;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pstcn:SeriesTitle</a:t>
            </a:r>
            <a:r>
              <a:rPr lang="en-US" altLang="ko-KR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&gt;A Tale of Two Monsters &lt;/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pstcn:seriesTitle</a:t>
            </a:r>
            <a:r>
              <a:rPr lang="en-US" altLang="ko-KR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&lt;/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rdfDescription</a:t>
            </a:r>
            <a:r>
              <a:rPr lang="en-US" altLang="ko-KR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pstcn:series</a:t>
            </a:r>
            <a:r>
              <a:rPr lang="en-US" altLang="ko-KR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altLang="ko-KR" sz="1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pstcn:contains</a:t>
            </a:r>
            <a:r>
              <a:rPr lang="en-US" altLang="ko-KR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Physical description of giant squids &lt;/</a:t>
            </a:r>
            <a:r>
              <a:rPr lang="en-US" altLang="ko-KR" sz="1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pstcn:contains</a:t>
            </a:r>
            <a:r>
              <a:rPr lang="en-US" altLang="ko-KR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pstcn:alsoContains</a:t>
            </a:r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Tale of the Legendary Kraken &lt;/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pstcn:alsoContains</a:t>
            </a:r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rdf:RDF</a:t>
            </a:r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5596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Serializing RDF to XML</a:t>
            </a:r>
            <a:br>
              <a:rPr lang="en-US" altLang="ko-KR" sz="2200" dirty="0"/>
            </a:br>
            <a:r>
              <a:rPr lang="en-US" altLang="ko-KR" dirty="0"/>
              <a:t>Example </a:t>
            </a:r>
            <a:r>
              <a:rPr lang="en-US" altLang="ko-KR" sz="2200" dirty="0" smtClean="0"/>
              <a:t>(5/5)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RDF graph</a:t>
            </a:r>
            <a:endParaRPr lang="ko-KR" altLang="en-US" dirty="0"/>
          </a:p>
        </p:txBody>
      </p:sp>
      <p:grpSp>
        <p:nvGrpSpPr>
          <p:cNvPr id="95" name="그룹 94"/>
          <p:cNvGrpSpPr/>
          <p:nvPr/>
        </p:nvGrpSpPr>
        <p:grpSpPr>
          <a:xfrm>
            <a:off x="605115" y="1780847"/>
            <a:ext cx="7711301" cy="4240441"/>
            <a:chOff x="605115" y="1780847"/>
            <a:chExt cx="7711301" cy="4240441"/>
          </a:xfrm>
        </p:grpSpPr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2111898" y="1780847"/>
              <a:ext cx="23695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 smtClean="0">
                  <a:latin typeface="Corbel" pitchFamily="34" charset="0"/>
                  <a:ea typeface="굴림" pitchFamily="50" charset="-127"/>
                </a:rPr>
                <a:t>http://burningbird.net/postcon/elements/1.0/author</a:t>
              </a:r>
              <a:endParaRPr lang="ko-KR" altLang="en-US" sz="800" dirty="0"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2111898" y="2796141"/>
              <a:ext cx="22589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latin typeface="Corbel" pitchFamily="34" charset="0"/>
                  <a:ea typeface="굴림" pitchFamily="50" charset="-127"/>
                </a:rPr>
                <a:t>http://</a:t>
              </a:r>
              <a:r>
                <a:rPr lang="en-US" altLang="ko-KR" sz="800" dirty="0" smtClean="0">
                  <a:latin typeface="Corbel" pitchFamily="34" charset="0"/>
                  <a:ea typeface="굴림" pitchFamily="50" charset="-127"/>
                </a:rPr>
                <a:t>burningbird.net/postcon/elements/1.0/title</a:t>
              </a:r>
              <a:endParaRPr lang="ko-KR" altLang="en-US" sz="800" dirty="0"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1863691" y="3482453"/>
              <a:ext cx="140455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latin typeface="Corbel" pitchFamily="34" charset="0"/>
                  <a:ea typeface="굴림" pitchFamily="50" charset="-127"/>
                </a:rPr>
                <a:t>http://</a:t>
              </a:r>
              <a:r>
                <a:rPr lang="en-US" altLang="ko-KR" sz="800" dirty="0" smtClean="0">
                  <a:latin typeface="Corbel" pitchFamily="34" charset="0"/>
                  <a:ea typeface="굴림" pitchFamily="50" charset="-127"/>
                </a:rPr>
                <a:t>burningbird.net</a:t>
              </a:r>
              <a:br>
                <a:rPr lang="en-US" altLang="ko-KR" sz="800" dirty="0" smtClean="0">
                  <a:latin typeface="Corbel" pitchFamily="34" charset="0"/>
                  <a:ea typeface="굴림" pitchFamily="50" charset="-127"/>
                </a:rPr>
              </a:br>
              <a:r>
                <a:rPr lang="en-US" altLang="ko-KR" sz="800" dirty="0" smtClean="0">
                  <a:latin typeface="Corbel" pitchFamily="34" charset="0"/>
                  <a:ea typeface="굴림" pitchFamily="50" charset="-127"/>
                </a:rPr>
                <a:t>/postcon/elements/1.0/series</a:t>
              </a:r>
              <a:endParaRPr lang="ko-KR" altLang="en-US" sz="800" dirty="0"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19" name="Text Box 25"/>
            <p:cNvSpPr txBox="1">
              <a:spLocks noChangeArrowheads="1"/>
            </p:cNvSpPr>
            <p:nvPr/>
          </p:nvSpPr>
          <p:spPr bwMode="auto">
            <a:xfrm>
              <a:off x="2111898" y="4508896"/>
              <a:ext cx="244810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latin typeface="Corbel" pitchFamily="34" charset="0"/>
                  <a:ea typeface="굴림" pitchFamily="50" charset="-127"/>
                </a:rPr>
                <a:t>http://</a:t>
              </a:r>
              <a:r>
                <a:rPr lang="en-US" altLang="ko-KR" sz="800" dirty="0" smtClean="0">
                  <a:latin typeface="Corbel" pitchFamily="34" charset="0"/>
                  <a:ea typeface="굴림" pitchFamily="50" charset="-127"/>
                </a:rPr>
                <a:t>burningbird.net/postcon/elements/1.0/contains</a:t>
              </a:r>
              <a:endParaRPr lang="ko-KR" altLang="en-US" sz="800" dirty="0"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>
              <a:off x="2111898" y="5531628"/>
              <a:ext cx="2634054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latin typeface="Corbel" pitchFamily="34" charset="0"/>
                  <a:ea typeface="굴림" pitchFamily="50" charset="-127"/>
                </a:rPr>
                <a:t>http://</a:t>
              </a:r>
              <a:r>
                <a:rPr lang="en-US" altLang="ko-KR" sz="800" dirty="0" smtClean="0">
                  <a:latin typeface="Corbel" pitchFamily="34" charset="0"/>
                  <a:ea typeface="굴림" pitchFamily="50" charset="-127"/>
                </a:rPr>
                <a:t>burningbird.net/postcon/elements/1.0/alsoContains</a:t>
              </a:r>
              <a:endParaRPr lang="ko-KR" altLang="en-US" sz="800" dirty="0"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4925620" y="3482453"/>
              <a:ext cx="158417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latin typeface="Corbel" pitchFamily="34" charset="0"/>
                  <a:ea typeface="굴림" pitchFamily="50" charset="-127"/>
                </a:rPr>
                <a:t>http://</a:t>
              </a:r>
              <a:r>
                <a:rPr lang="en-US" altLang="ko-KR" sz="800" dirty="0" smtClean="0">
                  <a:latin typeface="Corbel" pitchFamily="34" charset="0"/>
                  <a:ea typeface="굴림" pitchFamily="50" charset="-127"/>
                </a:rPr>
                <a:t>burningbird.net/postcon</a:t>
              </a:r>
              <a:br>
                <a:rPr lang="en-US" altLang="ko-KR" sz="800" dirty="0" smtClean="0">
                  <a:latin typeface="Corbel" pitchFamily="34" charset="0"/>
                  <a:ea typeface="굴림" pitchFamily="50" charset="-127"/>
                </a:rPr>
              </a:br>
              <a:r>
                <a:rPr lang="en-US" altLang="ko-KR" sz="800" dirty="0" smtClean="0">
                  <a:latin typeface="Corbel" pitchFamily="34" charset="0"/>
                  <a:ea typeface="굴림" pitchFamily="50" charset="-127"/>
                </a:rPr>
                <a:t>/elements/1.0/seriesTitle</a:t>
              </a:r>
              <a:endParaRPr lang="ko-KR" altLang="en-US" sz="800" dirty="0">
                <a:latin typeface="Corbel" pitchFamily="34" charset="0"/>
                <a:ea typeface="굴림" pitchFamily="50" charset="-127"/>
              </a:endParaRPr>
            </a:p>
          </p:txBody>
        </p:sp>
        <p:cxnSp>
          <p:nvCxnSpPr>
            <p:cNvPr id="28" name="Shape 20"/>
            <p:cNvCxnSpPr>
              <a:stCxn id="27" idx="0"/>
              <a:endCxn id="32" idx="1"/>
            </p:cNvCxnSpPr>
            <p:nvPr/>
          </p:nvCxnSpPr>
          <p:spPr>
            <a:xfrm rot="5400000" flipH="1" flipV="1">
              <a:off x="3130946" y="161305"/>
              <a:ext cx="1593883" cy="5386969"/>
            </a:xfrm>
            <a:prstGeom prst="bentConnector2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hape 23"/>
            <p:cNvCxnSpPr>
              <a:stCxn id="27" idx="2"/>
              <a:endCxn id="31" idx="1"/>
            </p:cNvCxnSpPr>
            <p:nvPr/>
          </p:nvCxnSpPr>
          <p:spPr>
            <a:xfrm rot="16200000" flipH="1">
              <a:off x="3026913" y="2255219"/>
              <a:ext cx="1801949" cy="5386969"/>
            </a:xfrm>
            <a:prstGeom prst="bentConnector2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/>
            <p:cNvSpPr/>
            <p:nvPr/>
          </p:nvSpPr>
          <p:spPr>
            <a:xfrm>
              <a:off x="6621372" y="5678070"/>
              <a:ext cx="1368152" cy="3432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Corbel" pitchFamily="34" charset="0"/>
                  <a:ea typeface="굴림" pitchFamily="50" charset="-127"/>
                </a:rPr>
                <a:t>Tale of the legendary Kraken</a:t>
              </a:r>
              <a:endParaRPr lang="ko-KR" altLang="en-US" sz="800" dirty="0">
                <a:solidFill>
                  <a:schemeClr val="tx1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621372" y="1889867"/>
              <a:ext cx="924901" cy="3359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Corbel" pitchFamily="34" charset="0"/>
                  <a:ea typeface="굴림" pitchFamily="50" charset="-127"/>
                </a:rPr>
                <a:t>Shelley Powers</a:t>
              </a:r>
              <a:endParaRPr lang="ko-KR" altLang="en-US" sz="800" dirty="0">
                <a:solidFill>
                  <a:schemeClr val="tx1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cxnSp>
          <p:nvCxnSpPr>
            <p:cNvPr id="35" name="Shape 20"/>
            <p:cNvCxnSpPr>
              <a:endCxn id="38" idx="1"/>
            </p:cNvCxnSpPr>
            <p:nvPr/>
          </p:nvCxnSpPr>
          <p:spPr>
            <a:xfrm flipV="1">
              <a:off x="1582569" y="3008890"/>
              <a:ext cx="5038803" cy="729049"/>
            </a:xfrm>
            <a:prstGeom prst="bentConnector3">
              <a:avLst>
                <a:gd name="adj1" fmla="val -846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직사각형 37"/>
            <p:cNvSpPr/>
            <p:nvPr/>
          </p:nvSpPr>
          <p:spPr>
            <a:xfrm>
              <a:off x="6621372" y="2844347"/>
              <a:ext cx="919821" cy="3290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  <a:latin typeface="Corbel" pitchFamily="34" charset="0"/>
                  <a:ea typeface="굴림" pitchFamily="50" charset="-127"/>
                </a:rPr>
                <a:t>Architeuthis</a:t>
              </a:r>
              <a:r>
                <a:rPr lang="en-US" altLang="ko-KR" sz="800" dirty="0">
                  <a:solidFill>
                    <a:schemeClr val="tx1"/>
                  </a:solidFill>
                  <a:latin typeface="Corbel" pitchFamily="34" charset="0"/>
                  <a:ea typeface="굴림" pitchFamily="50" charset="-127"/>
                </a:rPr>
                <a:t> Dux</a:t>
              </a:r>
              <a:endParaRPr lang="ko-KR" altLang="en-US" sz="800" dirty="0">
                <a:solidFill>
                  <a:schemeClr val="tx1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cxnSp>
          <p:nvCxnSpPr>
            <p:cNvPr id="43" name="Shape 20"/>
            <p:cNvCxnSpPr>
              <a:endCxn id="49" idx="1"/>
            </p:cNvCxnSpPr>
            <p:nvPr/>
          </p:nvCxnSpPr>
          <p:spPr>
            <a:xfrm>
              <a:off x="1211068" y="3921985"/>
              <a:ext cx="5410304" cy="966463"/>
            </a:xfrm>
            <a:prstGeom prst="bentConnector3">
              <a:avLst>
                <a:gd name="adj1" fmla="val 6472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/>
            <p:cNvSpPr/>
            <p:nvPr/>
          </p:nvSpPr>
          <p:spPr>
            <a:xfrm>
              <a:off x="6621372" y="4717346"/>
              <a:ext cx="1695044" cy="3422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Corbel" pitchFamily="34" charset="0"/>
                  <a:ea typeface="굴림" pitchFamily="50" charset="-127"/>
                </a:rPr>
                <a:t>Physical description of giant squid</a:t>
              </a:r>
              <a:endParaRPr lang="ko-KR" altLang="en-US" sz="800" dirty="0">
                <a:solidFill>
                  <a:schemeClr val="tx1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cxnSp>
          <p:nvCxnSpPr>
            <p:cNvPr id="53" name="직선 연결선 52"/>
            <p:cNvCxnSpPr>
              <a:stCxn id="27" idx="3"/>
              <a:endCxn id="54" idx="1"/>
            </p:cNvCxnSpPr>
            <p:nvPr/>
          </p:nvCxnSpPr>
          <p:spPr>
            <a:xfrm>
              <a:off x="1863691" y="3849730"/>
              <a:ext cx="1577561" cy="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/>
            <p:cNvSpPr/>
            <p:nvPr/>
          </p:nvSpPr>
          <p:spPr>
            <a:xfrm>
              <a:off x="3441252" y="3582283"/>
              <a:ext cx="1383600" cy="5348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Corbel" pitchFamily="34" charset="0"/>
                  <a:ea typeface="굴림" pitchFamily="50" charset="-127"/>
                </a:rPr>
                <a:t>&lt;</a:t>
              </a:r>
              <a:r>
                <a:rPr lang="en-US" altLang="ko-KR" sz="800" dirty="0" err="1">
                  <a:solidFill>
                    <a:schemeClr val="tx1"/>
                  </a:solidFill>
                  <a:latin typeface="Corbel" pitchFamily="34" charset="0"/>
                  <a:ea typeface="굴림" pitchFamily="50" charset="-127"/>
                </a:rPr>
                <a:t>rdfDescription</a:t>
              </a:r>
              <a:r>
                <a:rPr lang="en-US" altLang="ko-KR" sz="800" dirty="0">
                  <a:solidFill>
                    <a:schemeClr val="tx1"/>
                  </a:solidFill>
                  <a:latin typeface="Corbel" pitchFamily="34" charset="0"/>
                  <a:ea typeface="굴림" pitchFamily="50" charset="-127"/>
                </a:rPr>
                <a:t> </a:t>
              </a:r>
              <a:r>
                <a:rPr lang="en-US" altLang="ko-KR" sz="800" dirty="0" err="1">
                  <a:solidFill>
                    <a:schemeClr val="tx1"/>
                  </a:solidFill>
                  <a:latin typeface="Corbel" pitchFamily="34" charset="0"/>
                  <a:ea typeface="굴림" pitchFamily="50" charset="-127"/>
                </a:rPr>
                <a:t>xmins.rdf</a:t>
              </a:r>
              <a:r>
                <a:rPr lang="en-US" altLang="ko-KR" sz="800" dirty="0">
                  <a:solidFill>
                    <a:schemeClr val="tx1"/>
                  </a:solidFill>
                  <a:latin typeface="Corbel" pitchFamily="34" charset="0"/>
                  <a:ea typeface="굴림" pitchFamily="50" charset="-127"/>
                </a:rPr>
                <a:t>=</a:t>
              </a:r>
              <a:br>
                <a:rPr lang="en-US" altLang="ko-KR" sz="800" dirty="0">
                  <a:solidFill>
                    <a:schemeClr val="tx1"/>
                  </a:solidFill>
                  <a:latin typeface="Corbel" pitchFamily="34" charset="0"/>
                  <a:ea typeface="굴림" pitchFamily="50" charset="-127"/>
                </a:rPr>
              </a:br>
              <a:r>
                <a:rPr lang="en-US" altLang="ko-KR" sz="800" dirty="0">
                  <a:solidFill>
                    <a:schemeClr val="tx1"/>
                  </a:solidFill>
                  <a:latin typeface="Corbel" pitchFamily="34" charset="0"/>
                  <a:ea typeface="굴림" pitchFamily="50" charset="-127"/>
                </a:rPr>
                <a:t>“http://www.w3.org</a:t>
              </a:r>
              <a:br>
                <a:rPr lang="en-US" altLang="ko-KR" sz="800" dirty="0">
                  <a:solidFill>
                    <a:schemeClr val="tx1"/>
                  </a:solidFill>
                  <a:latin typeface="Corbel" pitchFamily="34" charset="0"/>
                  <a:ea typeface="굴림" pitchFamily="50" charset="-127"/>
                </a:rPr>
              </a:br>
              <a:r>
                <a:rPr lang="en-US" altLang="ko-KR" sz="800" dirty="0">
                  <a:solidFill>
                    <a:schemeClr val="tx1"/>
                  </a:solidFill>
                  <a:latin typeface="Corbel" pitchFamily="34" charset="0"/>
                  <a:ea typeface="굴림" pitchFamily="50" charset="-127"/>
                </a:rPr>
                <a:t>/199/02/22-rdf-syntax-ns#...</a:t>
              </a:r>
              <a:endParaRPr lang="ko-KR" altLang="en-US" sz="800" dirty="0">
                <a:solidFill>
                  <a:schemeClr val="tx1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cxnSp>
          <p:nvCxnSpPr>
            <p:cNvPr id="55" name="직선 연결선 54"/>
            <p:cNvCxnSpPr>
              <a:stCxn id="54" idx="3"/>
              <a:endCxn id="56" idx="1"/>
            </p:cNvCxnSpPr>
            <p:nvPr/>
          </p:nvCxnSpPr>
          <p:spPr>
            <a:xfrm flipV="1">
              <a:off x="4824852" y="3849730"/>
              <a:ext cx="1796520" cy="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/>
            <p:cNvSpPr/>
            <p:nvPr/>
          </p:nvSpPr>
          <p:spPr>
            <a:xfrm>
              <a:off x="6621372" y="3696294"/>
              <a:ext cx="1229928" cy="306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Corbel" pitchFamily="34" charset="0"/>
                  <a:ea typeface="굴림" pitchFamily="50" charset="-127"/>
                </a:rPr>
                <a:t>A Tale of Two Monsters</a:t>
              </a:r>
              <a:endParaRPr lang="ko-KR" altLang="en-US" sz="800" dirty="0">
                <a:solidFill>
                  <a:schemeClr val="tx1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605115" y="3651730"/>
              <a:ext cx="1258576" cy="39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Corbel" pitchFamily="34" charset="0"/>
                  <a:ea typeface="굴림" pitchFamily="50" charset="-127"/>
                </a:rPr>
                <a:t>http://burningbird.net/articles/monsters.com</a:t>
              </a:r>
              <a:endParaRPr lang="ko-KR" altLang="en-US" sz="800" dirty="0">
                <a:solidFill>
                  <a:schemeClr val="tx1"/>
                </a:solidFill>
                <a:latin typeface="Corbel" pitchFamily="34" charset="0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989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Serializing RDF to XML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Predicates </a:t>
            </a:r>
            <a:r>
              <a:rPr lang="en-US" altLang="ko-KR" sz="2200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937056" cy="5429288"/>
          </a:xfrm>
        </p:spPr>
        <p:txBody>
          <a:bodyPr/>
          <a:lstStyle/>
          <a:p>
            <a:r>
              <a:rPr lang="en-US" altLang="ko-KR" dirty="0" smtClean="0"/>
              <a:t>We can mark </a:t>
            </a:r>
            <a:r>
              <a:rPr lang="en-US" altLang="ko-KR" u="sng" dirty="0" smtClean="0"/>
              <a:t>the type of property</a:t>
            </a:r>
            <a:r>
              <a:rPr lang="en-US" altLang="ko-KR" dirty="0" smtClean="0"/>
              <a:t> using the </a:t>
            </a:r>
            <a:r>
              <a:rPr lang="en-US" altLang="ko-KR" i="1" dirty="0" err="1" smtClean="0"/>
              <a:t>rdf:parseType</a:t>
            </a:r>
            <a:r>
              <a:rPr lang="en-US" altLang="ko-KR" dirty="0" smtClean="0"/>
              <a:t> attribute</a:t>
            </a:r>
          </a:p>
          <a:p>
            <a:pPr lvl="1"/>
            <a:r>
              <a:rPr lang="en-US" altLang="ko-KR" i="1" dirty="0" err="1" smtClean="0"/>
              <a:t>rdf:parseType</a:t>
            </a:r>
            <a:r>
              <a:rPr lang="en-US" altLang="ko-KR" i="1" dirty="0" smtClean="0"/>
              <a:t>=“Literal”</a:t>
            </a:r>
          </a:p>
          <a:p>
            <a:pPr lvl="2"/>
            <a:r>
              <a:rPr lang="en-US" altLang="ko-KR" dirty="0" smtClean="0"/>
              <a:t>Embed XML within an RDF document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2348880"/>
            <a:ext cx="6768752" cy="2708434"/>
          </a:xfrm>
          <a:prstGeom prst="rect">
            <a:avLst/>
          </a:prstGeom>
          <a:ln w="3175">
            <a:noFill/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&lt;?xml version=“1.0”?&gt;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rdf:RDF</a:t>
            </a:r>
            <a:endParaRPr lang="en-US" altLang="ko-KR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xmlns:rdf</a:t>
            </a:r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=“http://www.w3.org/1999/02/22-rdf-syntax-ns#”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xmlns:pstcn</a:t>
            </a:r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=http://burningbird.net/postcon/elements/1.0/&gt;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=http://burningbird.net/articles/monster3.htm&gt;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pstcn:author</a:t>
            </a:r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&gt;Shelly Powers &lt;/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pstcn:author</a:t>
            </a:r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pstcn:title</a:t>
            </a:r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Architeuthis</a:t>
            </a:r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Dux&lt;/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pstcn:title</a:t>
            </a:r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pstcn:series</a:t>
            </a:r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=“http</a:t>
            </a:r>
            <a:r>
              <a:rPr lang="en-US" altLang="ko-KR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://dynamicearth.com/articles/monsters.htm&gt;</a:t>
            </a:r>
            <a:endParaRPr lang="en-US" altLang="ko-KR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&lt;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pstcn:SeriesTitle</a:t>
            </a:r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&gt;A Tale of Two Monsters &lt;/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pstcn:seriesTitle</a:t>
            </a:r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&lt;/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rdfDescription</a:t>
            </a:r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pstcn:series</a:t>
            </a:r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pstcn:contains</a:t>
            </a:r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Physical description of giant squids &lt;/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pstcn:contains</a:t>
            </a:r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altLang="ko-KR" sz="1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pstcn:alsoContains</a:t>
            </a:r>
            <a:r>
              <a:rPr lang="en-US" altLang="ko-KR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rdf:parseType</a:t>
            </a:r>
            <a:r>
              <a:rPr lang="en-US" altLang="ko-KR" sz="1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=“Literal”</a:t>
            </a:r>
            <a:r>
              <a:rPr lang="en-US" altLang="ko-KR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altLang="ko-KR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&lt;h1&gt; </a:t>
            </a:r>
            <a:r>
              <a:rPr lang="en-US" altLang="ko-KR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Tale of the Legendary </a:t>
            </a:r>
            <a:r>
              <a:rPr lang="en-US" altLang="ko-KR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Kraken &lt;/</a:t>
            </a:r>
            <a:r>
              <a:rPr lang="en-US" altLang="ko-KR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h1&gt; </a:t>
            </a:r>
            <a:r>
              <a:rPr lang="en-US" altLang="ko-KR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pstcn:alsoContains</a:t>
            </a:r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rdf:RDF</a:t>
            </a:r>
            <a:r>
              <a:rPr lang="en-US" altLang="ko-KR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6827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66CCFF"/>
        </a:solidFill>
        <a:ln w="9525" algn="ctr">
          <a:solidFill>
            <a:schemeClr val="tx1"/>
          </a:solidFill>
          <a:miter lim="800000"/>
          <a:headEnd/>
          <a:tailEnd/>
        </a:ln>
        <a:effectLst>
          <a:outerShdw dist="35921" dir="2700000" algn="ctr" rotWithShape="0">
            <a:schemeClr val="bg2"/>
          </a:outerShdw>
        </a:effectLst>
        <a:extLst/>
      </a:spPr>
      <a:bodyPr wrap="none" anchor="ctr"/>
      <a:lstStyle>
        <a:defPPr>
          <a:defRPr sz="1400" dirty="0">
            <a:ea typeface="굴림" pitchFamily="50" charset="-127"/>
          </a:defRPr>
        </a:defPPr>
      </a:lst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IDB_Template#1</Template>
  <TotalTime>607</TotalTime>
  <Words>1873</Words>
  <Application>Microsoft Office PowerPoint</Application>
  <PresentationFormat>화면 슬라이드 쇼(4:3)</PresentationFormat>
  <Paragraphs>366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SNU IDB Lab.</vt:lpstr>
      <vt:lpstr>Practical RDF Chapter 3. The Basic Elements Within  the RDF/XML Syntax</vt:lpstr>
      <vt:lpstr>Outline</vt:lpstr>
      <vt:lpstr>Introduction</vt:lpstr>
      <vt:lpstr>Serializing RDF to XML Example (1/5)</vt:lpstr>
      <vt:lpstr>Serializing RDF to XML Example (2/5)</vt:lpstr>
      <vt:lpstr>Serializing RDF to XML Example (3/5)</vt:lpstr>
      <vt:lpstr>Serializing RDF to XML Example (4/5)</vt:lpstr>
      <vt:lpstr>Serializing RDF to XML Example (5/5)</vt:lpstr>
      <vt:lpstr>Serializing RDF to XML Predicates (1/2)</vt:lpstr>
      <vt:lpstr>Serializing RDF to XML Predicates (2/2)</vt:lpstr>
      <vt:lpstr>Serializing RDF to XML Namespaces and Qnames (1/2)</vt:lpstr>
      <vt:lpstr>Serializing RDF to XML Namespaces and Qnames (2/2)</vt:lpstr>
      <vt:lpstr>RDF Blank Nodes (1/2)</vt:lpstr>
      <vt:lpstr>RDF Blank Nodes (2/2)</vt:lpstr>
      <vt:lpstr>URI References Resolving Relative URIs and xml:base</vt:lpstr>
      <vt:lpstr>URI References Resolving References with rdf:ID</vt:lpstr>
      <vt:lpstr>Representing Structured Data with rdf:value</vt:lpstr>
      <vt:lpstr>The rdf:type Property</vt:lpstr>
      <vt:lpstr>RDF/XML Shortcuts</vt:lpstr>
      <vt:lpstr>More on RDF Data Types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Basic Elements Within  the RDF/XML Syntax</dc:title>
  <dc:creator>hyewonkim</dc:creator>
  <cp:lastModifiedBy>hyewonkim</cp:lastModifiedBy>
  <cp:revision>53</cp:revision>
  <dcterms:created xsi:type="dcterms:W3CDTF">2011-06-22T07:30:07Z</dcterms:created>
  <dcterms:modified xsi:type="dcterms:W3CDTF">2011-07-13T08:00:29Z</dcterms:modified>
</cp:coreProperties>
</file>