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6993" autoAdjust="0"/>
  </p:normalViewPr>
  <p:slideViewPr>
    <p:cSldViewPr>
      <p:cViewPr varScale="1">
        <p:scale>
          <a:sx n="97" d="100"/>
          <a:sy n="97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Mapping process starts by</a:t>
            </a:r>
          </a:p>
          <a:p>
            <a:pPr lvl="1"/>
            <a:r>
              <a:rPr lang="en-US" altLang="ko-KR" dirty="0" smtClean="0"/>
              <a:t>Detecting some particular cases for tables in the database schema</a:t>
            </a:r>
          </a:p>
          <a:p>
            <a:pPr lvl="1"/>
            <a:r>
              <a:rPr lang="en-US" altLang="ko-KR" dirty="0" smtClean="0"/>
              <a:t>According to the cases, each database component is converted</a:t>
            </a:r>
          </a:p>
          <a:p>
            <a:r>
              <a:rPr lang="en-US" altLang="ko-KR" dirty="0" smtClean="0"/>
              <a:t>The created ontology is described in OWL-DL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4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DB2OWL: A Tool for Automatic Database-to-Ontology Mapping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Nadine </a:t>
            </a:r>
            <a:r>
              <a:rPr lang="en-US" altLang="ko-KR" dirty="0" err="1" smtClean="0"/>
              <a:t>Cullot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Ghawi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Kokou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Yetongnon</a:t>
            </a:r>
            <a:endParaRPr lang="en-US" altLang="ko-KR" dirty="0" smtClean="0"/>
          </a:p>
          <a:p>
            <a:r>
              <a:rPr lang="en-US" altLang="ko-KR" dirty="0" smtClean="0"/>
              <a:t>Laboratory LE2I, University of Burgundy</a:t>
            </a:r>
          </a:p>
          <a:p>
            <a:r>
              <a:rPr lang="en-US" altLang="ko-KR" dirty="0" smtClean="0"/>
              <a:t>SEBD 2007</a:t>
            </a:r>
            <a:endParaRPr lang="en-US" altLang="ko-KR" dirty="0"/>
          </a:p>
          <a:p>
            <a:pPr algn="r"/>
            <a:r>
              <a:rPr lang="en-US" altLang="ko-KR" smtClean="0"/>
              <a:t>8 </a:t>
            </a:r>
            <a:r>
              <a:rPr lang="en-US" altLang="ko-KR" dirty="0" smtClean="0"/>
              <a:t>February 2012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Chan, </a:t>
            </a:r>
            <a:r>
              <a:rPr lang="en-US" altLang="ko-KR" dirty="0" err="1" smtClean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different table cases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2</a:t>
            </a:r>
          </a:p>
          <a:p>
            <a:pPr lvl="1"/>
            <a:r>
              <a:rPr lang="en-US" altLang="ko-KR" dirty="0" smtClean="0"/>
              <a:t>A table T is related to another table T1</a:t>
            </a:r>
          </a:p>
          <a:p>
            <a:pPr lvl="2"/>
            <a:r>
              <a:rPr lang="en-US" altLang="ko-KR" dirty="0" smtClean="0"/>
              <a:t>By a referential integrity constraint whose local attributes are also primary keys</a:t>
            </a:r>
          </a:p>
          <a:p>
            <a:pPr lvl="2"/>
            <a:r>
              <a:rPr lang="en-US" altLang="ko-KR" dirty="0" smtClean="0"/>
              <a:t>All the primary keys of T are foreign keys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44" y="2996952"/>
            <a:ext cx="26162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5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different table cases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3</a:t>
            </a:r>
          </a:p>
          <a:p>
            <a:pPr lvl="1"/>
            <a:r>
              <a:rPr lang="en-US" altLang="ko-KR" dirty="0" smtClean="0"/>
              <a:t>Default case</a:t>
            </a:r>
          </a:p>
          <a:p>
            <a:pPr lvl="2"/>
            <a:r>
              <a:rPr lang="en-US" altLang="ko-KR" dirty="0" smtClean="0"/>
              <a:t>Occurs when none of previous cases occur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24892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9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tables in case 3 are mapped to OWL classes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01602"/>
            <a:ext cx="85725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tables in case 2 are mapped to subclasses of those classes corresponding to related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60848"/>
            <a:ext cx="8572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1916500" cy="197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7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table in case 1 is expressed by object properties (not by class)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31108"/>
            <a:ext cx="7742634" cy="29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1801925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4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tables in case 3,</a:t>
            </a:r>
          </a:p>
          <a:p>
            <a:pPr lvl="1"/>
            <a:r>
              <a:rPr lang="en-US" altLang="ko-KR" dirty="0" smtClean="0"/>
              <a:t>Map referential constraints to object properties whose ranges are classes corresponding to related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20888"/>
            <a:ext cx="85725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5"/>
          <a:stretch/>
        </p:blipFill>
        <p:spPr bwMode="auto">
          <a:xfrm>
            <a:off x="0" y="3429000"/>
            <a:ext cx="200347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2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tables in case 2 and have other referential constraints,</a:t>
            </a:r>
          </a:p>
          <a:p>
            <a:pPr lvl="1"/>
            <a:r>
              <a:rPr lang="en-US" altLang="ko-KR" dirty="0" smtClean="0"/>
              <a:t>Map referential constraints to object properties whose ranges are classes corresponding to related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8880"/>
            <a:ext cx="85725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9" b="61453"/>
          <a:stretch/>
        </p:blipFill>
        <p:spPr bwMode="auto">
          <a:xfrm>
            <a:off x="-9832" y="2348880"/>
            <a:ext cx="4028915" cy="1226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all tables,</a:t>
            </a:r>
          </a:p>
          <a:p>
            <a:pPr lvl="1"/>
            <a:r>
              <a:rPr lang="en-US" altLang="ko-KR" dirty="0" smtClean="0"/>
              <a:t>Map columns that are not foreign keys to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properties</a:t>
            </a:r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property: XML schema data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11102"/>
            <a:ext cx="85725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3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mapping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R2O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 is automatically generated during mapping process</a:t>
            </a:r>
          </a:p>
          <a:p>
            <a:pPr lvl="1"/>
            <a:r>
              <a:rPr lang="en-US" altLang="ko-KR" dirty="0" smtClean="0"/>
              <a:t>A full description of the database schema</a:t>
            </a:r>
          </a:p>
          <a:p>
            <a:pPr lvl="1"/>
            <a:r>
              <a:rPr lang="en-US" altLang="ko-KR" dirty="0" smtClean="0"/>
              <a:t>A set of concept map definitions</a:t>
            </a:r>
          </a:p>
          <a:p>
            <a:pPr lvl="1"/>
            <a:r>
              <a:rPr lang="en-US" altLang="ko-KR" dirty="0" smtClean="0"/>
              <a:t>A set of relation and attribute map definitions</a:t>
            </a:r>
          </a:p>
          <a:p>
            <a:r>
              <a:rPr lang="en-US" altLang="ko-KR" dirty="0" smtClean="0"/>
              <a:t>Document can be used by the query</a:t>
            </a:r>
          </a:p>
          <a:p>
            <a:pPr lvl="1"/>
            <a:r>
              <a:rPr lang="en-US" altLang="ko-KR" dirty="0" smtClean="0"/>
              <a:t>To translate SPARQL into SQL</a:t>
            </a:r>
          </a:p>
          <a:p>
            <a:pPr lvl="2"/>
            <a:r>
              <a:rPr lang="en-US" altLang="ko-KR" dirty="0" smtClean="0"/>
              <a:t>DB2OWL generates only the classes and properties but not the instances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711" y="6309320"/>
            <a:ext cx="8131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30000" dirty="0" smtClean="0"/>
              <a:t>1</a:t>
            </a:r>
            <a:r>
              <a:rPr lang="en-US" altLang="ko-KR" sz="1200" dirty="0" smtClean="0"/>
              <a:t>R2O, an Extensible and Semantically Based Database-to-Ontology Mapping Language, </a:t>
            </a:r>
            <a:r>
              <a:rPr lang="en-US" altLang="ko-KR" sz="1200" dirty="0" err="1" smtClean="0"/>
              <a:t>Barrasa</a:t>
            </a:r>
            <a:r>
              <a:rPr lang="en-US" altLang="ko-KR" sz="1200" dirty="0" smtClean="0"/>
              <a:t> et al., SWDB2004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50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Presented DB2OWL tool to map RDB to OWL ontologies</a:t>
            </a:r>
          </a:p>
          <a:p>
            <a:pPr lvl="1"/>
            <a:r>
              <a:rPr lang="en-US" altLang="ko-KR" dirty="0" smtClean="0"/>
              <a:t>Consider particular table cases</a:t>
            </a:r>
          </a:p>
          <a:p>
            <a:pPr lvl="1"/>
            <a:r>
              <a:rPr lang="en-US" altLang="ko-KR" dirty="0" smtClean="0"/>
              <a:t>Take them into account while the mapping process</a:t>
            </a:r>
          </a:p>
          <a:p>
            <a:r>
              <a:rPr lang="en-US" altLang="ko-KR" dirty="0" smtClean="0"/>
              <a:t>Implemented in JAVA and using JENA</a:t>
            </a:r>
          </a:p>
          <a:p>
            <a:pPr lvl="1"/>
            <a:r>
              <a:rPr lang="en-US" altLang="ko-KR" dirty="0" smtClean="0"/>
              <a:t>Deals currently with Oracle and MySQL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To map several databases to one ontology</a:t>
            </a:r>
          </a:p>
          <a:p>
            <a:pPr lvl="1"/>
            <a:r>
              <a:rPr lang="en-US" altLang="ko-KR" dirty="0" smtClean="0"/>
              <a:t>To map databases from other models such as object-relational model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DB2OWL tool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Understanding about the basic RDB-to-ontology area</a:t>
            </a:r>
          </a:p>
          <a:p>
            <a:pPr lvl="1"/>
            <a:r>
              <a:rPr lang="en-US" altLang="ko-KR" dirty="0" smtClean="0"/>
              <a:t>No experiment (strong or weak?)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Cannot use the DB2OWL tool</a:t>
            </a:r>
          </a:p>
          <a:p>
            <a:pPr lvl="1"/>
            <a:r>
              <a:rPr lang="en-US" altLang="ko-KR" dirty="0" smtClean="0"/>
              <a:t>More challenging remains?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integration above heterogeneous information systems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2820025" y="5085184"/>
            <a:ext cx="972108" cy="108012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3792133" y="1959124"/>
            <a:ext cx="1559734" cy="9361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접힌 도형 7"/>
          <p:cNvSpPr/>
          <p:nvPr/>
        </p:nvSpPr>
        <p:spPr>
          <a:xfrm>
            <a:off x="5076057" y="5085184"/>
            <a:ext cx="1008112" cy="1080120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접힌 도형 8"/>
          <p:cNvSpPr/>
          <p:nvPr/>
        </p:nvSpPr>
        <p:spPr>
          <a:xfrm>
            <a:off x="6516216" y="3429000"/>
            <a:ext cx="936104" cy="1080120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>
            <a:off x="1835696" y="3353747"/>
            <a:ext cx="720080" cy="864096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699792" y="2564904"/>
            <a:ext cx="1008112" cy="720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5969" y="4365104"/>
            <a:ext cx="599847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508104" y="2564904"/>
            <a:ext cx="936104" cy="720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1920" y="5625244"/>
            <a:ext cx="115212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228184" y="4653136"/>
            <a:ext cx="648072" cy="53995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699792" y="3713787"/>
            <a:ext cx="36724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404659" y="2996952"/>
            <a:ext cx="1008112" cy="19261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4716016" y="2996952"/>
            <a:ext cx="792088" cy="19261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2699792" y="3960034"/>
            <a:ext cx="2652075" cy="963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576110" y="3960033"/>
            <a:ext cx="2796090" cy="9632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3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integration above heterogeneous information systems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2820025" y="5085184"/>
            <a:ext cx="972108" cy="108012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3792133" y="1959124"/>
            <a:ext cx="1559734" cy="9361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접힌 도형 7"/>
          <p:cNvSpPr/>
          <p:nvPr/>
        </p:nvSpPr>
        <p:spPr>
          <a:xfrm>
            <a:off x="5076057" y="5085184"/>
            <a:ext cx="1008112" cy="1080120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접힌 도형 8"/>
          <p:cNvSpPr/>
          <p:nvPr/>
        </p:nvSpPr>
        <p:spPr>
          <a:xfrm>
            <a:off x="6516216" y="3429000"/>
            <a:ext cx="936104" cy="1080120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>
            <a:off x="1835696" y="3353747"/>
            <a:ext cx="720080" cy="864096"/>
          </a:xfrm>
          <a:prstGeom prst="foldedCorner">
            <a:avLst>
              <a:gd name="adj" fmla="val 361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699792" y="3573015"/>
            <a:ext cx="1224136" cy="396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347864" y="4509120"/>
            <a:ext cx="748884" cy="4918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572000" y="2993707"/>
            <a:ext cx="9331" cy="523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76056" y="4509120"/>
            <a:ext cx="576064" cy="4918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148064" y="3785796"/>
            <a:ext cx="1296144" cy="1832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웃는 얼굴 10"/>
          <p:cNvSpPr/>
          <p:nvPr/>
        </p:nvSpPr>
        <p:spPr>
          <a:xfrm>
            <a:off x="4067944" y="3573015"/>
            <a:ext cx="1008113" cy="1008113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860033" y="1988841"/>
            <a:ext cx="2376263" cy="1296143"/>
          </a:xfrm>
          <a:prstGeom prst="wedgeRoundRectCallout">
            <a:avLst>
              <a:gd name="adj1" fmla="val -38895"/>
              <a:gd name="adj2" fmla="val 71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name is</a:t>
            </a:r>
          </a:p>
          <a:p>
            <a:pPr algn="ctr"/>
            <a:r>
              <a:rPr lang="en-US" altLang="ko-KR" b="1" dirty="0" smtClean="0"/>
              <a:t>Ontology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21" name="위쪽 리본 20"/>
          <p:cNvSpPr/>
          <p:nvPr/>
        </p:nvSpPr>
        <p:spPr>
          <a:xfrm>
            <a:off x="2241071" y="4797152"/>
            <a:ext cx="4680520" cy="618153"/>
          </a:xfrm>
          <a:prstGeom prst="ribbon2">
            <a:avLst>
              <a:gd name="adj1" fmla="val 33333"/>
              <a:gd name="adj2" fmla="val 659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Role as mediation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5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Mapping from RDB to ontology is important</a:t>
            </a:r>
          </a:p>
          <a:p>
            <a:pPr lvl="1"/>
            <a:r>
              <a:rPr lang="en-US" altLang="ko-KR" dirty="0" smtClean="0"/>
              <a:t>We propose DB2OWL tool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1561743" y="2636912"/>
            <a:ext cx="2016224" cy="187220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/>
          <p:cNvSpPr/>
          <p:nvPr/>
        </p:nvSpPr>
        <p:spPr>
          <a:xfrm>
            <a:off x="5616116" y="2672916"/>
            <a:ext cx="1836204" cy="18362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16215" y="2924944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56176" y="335699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232" y="335699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76256" y="3789040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72200" y="3789040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68144" y="3789040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7" idx="3"/>
            <a:endCxn id="8" idx="0"/>
          </p:cNvCxnSpPr>
          <p:nvPr/>
        </p:nvCxnSpPr>
        <p:spPr>
          <a:xfrm flipH="1">
            <a:off x="6300192" y="3170795"/>
            <a:ext cx="158204" cy="186197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5"/>
            <a:endCxn id="9" idx="0"/>
          </p:cNvCxnSpPr>
          <p:nvPr/>
        </p:nvCxnSpPr>
        <p:spPr>
          <a:xfrm>
            <a:off x="6662066" y="3170795"/>
            <a:ext cx="142182" cy="186197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6012160" y="3602843"/>
            <a:ext cx="186197" cy="186197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4"/>
            <a:endCxn id="11" idx="1"/>
          </p:cNvCxnSpPr>
          <p:nvPr/>
        </p:nvCxnSpPr>
        <p:spPr>
          <a:xfrm>
            <a:off x="6300192" y="3645024"/>
            <a:ext cx="114189" cy="186197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3"/>
            <a:endCxn id="11" idx="7"/>
          </p:cNvCxnSpPr>
          <p:nvPr/>
        </p:nvCxnSpPr>
        <p:spPr>
          <a:xfrm flipH="1">
            <a:off x="6618051" y="3602843"/>
            <a:ext cx="84362" cy="22837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5"/>
            <a:endCxn id="10" idx="0"/>
          </p:cNvCxnSpPr>
          <p:nvPr/>
        </p:nvCxnSpPr>
        <p:spPr>
          <a:xfrm>
            <a:off x="6906083" y="3602843"/>
            <a:ext cx="114189" cy="186197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5719" y="4653136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Relational Database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929777" y="4653136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Ontology</a:t>
            </a:r>
            <a:endParaRPr lang="ko-KR" altLang="en-US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3851920" y="3356992"/>
            <a:ext cx="1512168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mapping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51920" y="31316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DB2OWL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is to automatically create a new ontology from RDB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940152" y="2879648"/>
            <a:ext cx="1836204" cy="2277544"/>
            <a:chOff x="5940152" y="2879648"/>
            <a:chExt cx="1836204" cy="2277544"/>
          </a:xfrm>
        </p:grpSpPr>
        <p:sp>
          <p:nvSpPr>
            <p:cNvPr id="6" name="타원 5"/>
            <p:cNvSpPr/>
            <p:nvPr/>
          </p:nvSpPr>
          <p:spPr>
            <a:xfrm>
              <a:off x="5940152" y="2879648"/>
              <a:ext cx="1836204" cy="18362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740251" y="3131676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480212" y="3563724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984268" y="3563724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200292" y="3995772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696236" y="3995772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192180" y="3995772"/>
              <a:ext cx="288032" cy="28803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3"/>
              <a:endCxn id="8" idx="0"/>
            </p:cNvCxnSpPr>
            <p:nvPr/>
          </p:nvCxnSpPr>
          <p:spPr>
            <a:xfrm flipH="1">
              <a:off x="6624228" y="3377527"/>
              <a:ext cx="158204" cy="186197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7" idx="5"/>
              <a:endCxn id="9" idx="0"/>
            </p:cNvCxnSpPr>
            <p:nvPr/>
          </p:nvCxnSpPr>
          <p:spPr>
            <a:xfrm>
              <a:off x="6986102" y="3377527"/>
              <a:ext cx="142182" cy="186197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3"/>
              <a:endCxn id="12" idx="0"/>
            </p:cNvCxnSpPr>
            <p:nvPr/>
          </p:nvCxnSpPr>
          <p:spPr>
            <a:xfrm flipH="1">
              <a:off x="6336196" y="3809575"/>
              <a:ext cx="186197" cy="186197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4"/>
              <a:endCxn id="11" idx="1"/>
            </p:cNvCxnSpPr>
            <p:nvPr/>
          </p:nvCxnSpPr>
          <p:spPr>
            <a:xfrm>
              <a:off x="6624228" y="3851756"/>
              <a:ext cx="114189" cy="186197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9" idx="3"/>
              <a:endCxn id="11" idx="7"/>
            </p:cNvCxnSpPr>
            <p:nvPr/>
          </p:nvCxnSpPr>
          <p:spPr>
            <a:xfrm flipH="1">
              <a:off x="6942087" y="3809575"/>
              <a:ext cx="84362" cy="228378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9" idx="5"/>
              <a:endCxn id="10" idx="0"/>
            </p:cNvCxnSpPr>
            <p:nvPr/>
          </p:nvCxnSpPr>
          <p:spPr>
            <a:xfrm>
              <a:off x="7230119" y="3809575"/>
              <a:ext cx="114189" cy="186197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53813" y="4787860"/>
              <a:ext cx="120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Ontology</a:t>
              </a:r>
              <a:endParaRPr lang="ko-KR" alt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 rot="950112">
            <a:off x="6401115" y="2652201"/>
            <a:ext cx="175960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OWL-DL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61772"/>
              </p:ext>
            </p:extLst>
          </p:nvPr>
        </p:nvGraphicFramePr>
        <p:xfrm>
          <a:off x="1091572" y="2276872"/>
          <a:ext cx="15444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13"/>
                <a:gridCol w="514813"/>
                <a:gridCol w="514813"/>
              </a:tblGrid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18547"/>
              </p:ext>
            </p:extLst>
          </p:nvPr>
        </p:nvGraphicFramePr>
        <p:xfrm>
          <a:off x="1091572" y="3373465"/>
          <a:ext cx="1544439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13"/>
                <a:gridCol w="514813"/>
                <a:gridCol w="514813"/>
              </a:tblGrid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36561"/>
              </p:ext>
            </p:extLst>
          </p:nvPr>
        </p:nvGraphicFramePr>
        <p:xfrm>
          <a:off x="1091572" y="4443318"/>
          <a:ext cx="1544439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813"/>
                <a:gridCol w="514813"/>
                <a:gridCol w="514813"/>
              </a:tblGrid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26338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>
            <a:off x="2891772" y="2636912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91772" y="3686649"/>
            <a:ext cx="576064" cy="2880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2891772" y="4756502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93975" y="263691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Case 1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3975" y="36670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Case 2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3975" y="47158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Case 3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4788024" y="2924944"/>
            <a:ext cx="1008112" cy="78279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flipV="1">
            <a:off x="4792284" y="4139788"/>
            <a:ext cx="1008112" cy="76442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792284" y="3923725"/>
            <a:ext cx="10038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5865"/>
              </p:ext>
            </p:extLst>
          </p:nvPr>
        </p:nvGraphicFramePr>
        <p:xfrm>
          <a:off x="1524000" y="2420888"/>
          <a:ext cx="6096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table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column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constraint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4283968" y="3284984"/>
            <a:ext cx="576064" cy="108012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30035"/>
              </p:ext>
            </p:extLst>
          </p:nvPr>
        </p:nvGraphicFramePr>
        <p:xfrm>
          <a:off x="1524000" y="4725144"/>
          <a:ext cx="6096000" cy="45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class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property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relation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database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89" y="1988840"/>
            <a:ext cx="6096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DB2OWL: different table cases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</a:p>
          <a:p>
            <a:pPr lvl="1"/>
            <a:r>
              <a:rPr lang="en-US" altLang="ko-KR" dirty="0" smtClean="0"/>
              <a:t>A table T is used only to relate two other tables T1, T2</a:t>
            </a:r>
          </a:p>
          <a:p>
            <a:pPr lvl="2"/>
            <a:r>
              <a:rPr lang="en-US" altLang="ko-KR" dirty="0" smtClean="0"/>
              <a:t># of columns in T = # of both primary and foreign keys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355552"/>
            <a:ext cx="25273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528</Words>
  <Application>Microsoft Office PowerPoint</Application>
  <PresentationFormat>화면 슬라이드 쇼(4:3)</PresentationFormat>
  <Paragraphs>122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DB2OWL: A Tool for Automatic Database-to-Ontology Mapping</vt:lpstr>
      <vt:lpstr>Outline</vt:lpstr>
      <vt:lpstr>Introduction</vt:lpstr>
      <vt:lpstr>Introduction</vt:lpstr>
      <vt:lpstr>Introduction</vt:lpstr>
      <vt:lpstr>DB2OWL</vt:lpstr>
      <vt:lpstr>DB2OWL</vt:lpstr>
      <vt:lpstr>DB2OWL</vt:lpstr>
      <vt:lpstr>DB2OWL: different table cases</vt:lpstr>
      <vt:lpstr>DB2OWL: different table cases</vt:lpstr>
      <vt:lpstr>DB2OWL: different table cases</vt:lpstr>
      <vt:lpstr>DB2OWL: mapping process</vt:lpstr>
      <vt:lpstr>DB2OWL: mapping process</vt:lpstr>
      <vt:lpstr>DB2OWL: mapping process</vt:lpstr>
      <vt:lpstr>DB2OWL: mapping process</vt:lpstr>
      <vt:lpstr>DB2OWL: mapping process</vt:lpstr>
      <vt:lpstr>DB2OWL: mapping process</vt:lpstr>
      <vt:lpstr>DB2OWL: mapping generation</vt:lpstr>
      <vt:lpstr>Conclusion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hyewonkim</cp:lastModifiedBy>
  <cp:revision>82</cp:revision>
  <dcterms:created xsi:type="dcterms:W3CDTF">2006-10-05T04:04:58Z</dcterms:created>
  <dcterms:modified xsi:type="dcterms:W3CDTF">2012-02-08T01:29:47Z</dcterms:modified>
</cp:coreProperties>
</file>