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1982" autoAdjust="0"/>
  </p:normalViewPr>
  <p:slideViewPr>
    <p:cSldViewPr snapToGrid="0">
      <p:cViewPr varScale="1">
        <p:scale>
          <a:sx n="40" d="100"/>
          <a:sy n="40" d="100"/>
        </p:scale>
        <p:origin x="103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4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 smtClean="0"/>
              <a:t>/10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8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REAL TIME ANALYITICS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955854" y="4160547"/>
            <a:ext cx="7502346" cy="1512656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Ch</a:t>
            </a:r>
            <a:r>
              <a:rPr lang="en-US" altLang="ko-KR" sz="1800" dirty="0" smtClean="0"/>
              <a:t> 4. Data Flow Management in Streaming Analysis</a:t>
            </a:r>
          </a:p>
          <a:p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en-US" altLang="ko-KR" sz="1800" dirty="0" smtClean="0"/>
              <a:t>					Hyun </a:t>
            </a:r>
            <a:r>
              <a:rPr lang="en-US" altLang="ko-KR" sz="1800" dirty="0" err="1"/>
              <a:t>Geun</a:t>
            </a:r>
            <a:r>
              <a:rPr lang="en-US" altLang="ko-KR" sz="1800" dirty="0"/>
              <a:t> Soo</a:t>
            </a:r>
          </a:p>
          <a:p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</a:t>
            </a:fld>
            <a:r>
              <a:rPr lang="en-US" altLang="ko-KR" smtClean="0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메시지를 메모리에 저장</a:t>
            </a:r>
            <a:endParaRPr lang="en-US" altLang="ko-KR" dirty="0" smtClean="0"/>
          </a:p>
          <a:p>
            <a:r>
              <a:rPr lang="en-US" altLang="ko-KR" dirty="0" smtClean="0"/>
              <a:t>Kafka =&gt; </a:t>
            </a:r>
            <a:r>
              <a:rPr lang="ko-KR" altLang="en-US" dirty="0" smtClean="0"/>
              <a:t>파일 시스템에 저장</a:t>
            </a:r>
            <a:endParaRPr lang="en-US" altLang="ko-KR" dirty="0"/>
          </a:p>
          <a:p>
            <a:pPr lvl="1"/>
            <a:r>
              <a:rPr lang="ko-KR" altLang="en-US" dirty="0" smtClean="0"/>
              <a:t>데이터의 </a:t>
            </a:r>
            <a:r>
              <a:rPr lang="ko-KR" altLang="en-US" dirty="0"/>
              <a:t>영속성</a:t>
            </a:r>
            <a:r>
              <a:rPr lang="en-US" altLang="ko-KR" dirty="0"/>
              <a:t>(durability)</a:t>
            </a:r>
            <a:r>
              <a:rPr lang="ko-KR" altLang="en-US" dirty="0"/>
              <a:t>이 </a:t>
            </a:r>
            <a:r>
              <a:rPr lang="ko-KR" altLang="en-US" dirty="0" smtClean="0"/>
              <a:t>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메시지를 </a:t>
            </a:r>
            <a:r>
              <a:rPr lang="ko-KR" altLang="en-US" dirty="0"/>
              <a:t>많이 쌓아두어도 성능이 크게 </a:t>
            </a:r>
            <a:r>
              <a:rPr lang="ko-KR" altLang="en-US" dirty="0" smtClean="0"/>
              <a:t>감소하지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메시지를 </a:t>
            </a:r>
            <a:r>
              <a:rPr lang="ko-KR" altLang="en-US" dirty="0"/>
              <a:t>쌓아둘 수 있기 때문에</a:t>
            </a:r>
            <a:r>
              <a:rPr lang="en-US" altLang="ko-KR" dirty="0"/>
              <a:t>, </a:t>
            </a:r>
            <a:r>
              <a:rPr lang="ko-KR" altLang="en-US" dirty="0"/>
              <a:t>실시간 처리뿐만 아니라 주기적인 </a:t>
            </a:r>
            <a:r>
              <a:rPr lang="en-US" altLang="ko-KR" dirty="0"/>
              <a:t>batch</a:t>
            </a:r>
            <a:r>
              <a:rPr lang="ko-KR" altLang="en-US" dirty="0"/>
              <a:t>작업에 사용할 데이터를 쌓아두는 </a:t>
            </a:r>
            <a:r>
              <a:rPr lang="ko-KR" altLang="en-US" dirty="0" smtClean="0"/>
              <a:t>용도로 사용가능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처리된 메시지 곧바로 삭제</a:t>
            </a:r>
            <a:endParaRPr lang="en-US" altLang="ko-KR" dirty="0" smtClean="0"/>
          </a:p>
          <a:p>
            <a:r>
              <a:rPr lang="en-US" altLang="ko-KR" dirty="0" smtClean="0"/>
              <a:t>Kafka=&gt;</a:t>
            </a:r>
            <a:r>
              <a:rPr lang="ko-KR" altLang="en-US" dirty="0" smtClean="0"/>
              <a:t>삭제하지 </a:t>
            </a:r>
            <a:r>
              <a:rPr lang="ko-KR" altLang="en-US" dirty="0"/>
              <a:t>않고 파일 시스템에 그대로 두었다가 설정된 수명이 지나면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처리된 </a:t>
            </a:r>
            <a:r>
              <a:rPr lang="ko-KR" altLang="en-US" dirty="0"/>
              <a:t>메시지를 일정 </a:t>
            </a:r>
            <a:r>
              <a:rPr lang="ko-KR" altLang="en-US" dirty="0" smtClean="0"/>
              <a:t>기간 동안 </a:t>
            </a:r>
            <a:r>
              <a:rPr lang="ko-KR" altLang="en-US" dirty="0"/>
              <a:t>삭제하지 않기 때문에 메시지 처리 도중 문제가 발생하였거나 처리 </a:t>
            </a:r>
            <a:r>
              <a:rPr lang="ko-KR" altLang="en-US" dirty="0" err="1"/>
              <a:t>로직이</a:t>
            </a:r>
            <a:r>
              <a:rPr lang="ko-KR" altLang="en-US" dirty="0"/>
              <a:t> 변경되었을 경우 </a:t>
            </a:r>
            <a:r>
              <a:rPr lang="en-US" altLang="ko-KR" dirty="0"/>
              <a:t>consumer</a:t>
            </a:r>
            <a:r>
              <a:rPr lang="ko-KR" altLang="en-US" dirty="0"/>
              <a:t>가 메시지를 처음부터 다시 처리</a:t>
            </a:r>
            <a:r>
              <a:rPr lang="en-US" altLang="ko-KR" dirty="0"/>
              <a:t>(rewind)</a:t>
            </a:r>
            <a:r>
              <a:rPr lang="ko-KR" altLang="en-US" dirty="0"/>
              <a:t>하도록 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=&gt; </a:t>
            </a:r>
            <a:r>
              <a:rPr lang="ko-KR" altLang="en-US" dirty="0"/>
              <a:t> </a:t>
            </a:r>
            <a:r>
              <a:rPr lang="en-US" altLang="ko-KR" dirty="0"/>
              <a:t>broker</a:t>
            </a:r>
            <a:r>
              <a:rPr lang="ko-KR" altLang="en-US" dirty="0"/>
              <a:t>가 </a:t>
            </a:r>
            <a:r>
              <a:rPr lang="en-US" altLang="ko-KR" dirty="0"/>
              <a:t>consumer</a:t>
            </a:r>
            <a:r>
              <a:rPr lang="ko-KR" altLang="en-US" dirty="0"/>
              <a:t>에게 </a:t>
            </a:r>
            <a:r>
              <a:rPr lang="en-US" altLang="ko-KR" dirty="0" smtClean="0"/>
              <a:t>push</a:t>
            </a:r>
            <a:endParaRPr lang="en-US" altLang="ko-KR" dirty="0"/>
          </a:p>
          <a:p>
            <a:r>
              <a:rPr lang="en-US" altLang="ko-KR" dirty="0" smtClean="0"/>
              <a:t>Kafka =&gt; </a:t>
            </a:r>
            <a:r>
              <a:rPr lang="en-US" altLang="ko-KR" dirty="0"/>
              <a:t>consumer</a:t>
            </a:r>
            <a:r>
              <a:rPr lang="ko-KR" altLang="en-US" dirty="0"/>
              <a:t>가 </a:t>
            </a:r>
            <a:r>
              <a:rPr lang="en-US" altLang="ko-KR" dirty="0"/>
              <a:t>broker</a:t>
            </a:r>
            <a:r>
              <a:rPr lang="ko-KR" altLang="en-US" dirty="0"/>
              <a:t>로부터 </a:t>
            </a:r>
            <a:r>
              <a:rPr lang="en-US" altLang="ko-KR" dirty="0" smtClean="0"/>
              <a:t>pull</a:t>
            </a:r>
            <a:endParaRPr lang="en-US" altLang="ko-KR" dirty="0"/>
          </a:p>
          <a:p>
            <a:pPr lvl="1"/>
            <a:r>
              <a:rPr lang="ko-KR" altLang="en-US" dirty="0"/>
              <a:t>자신의 처리능력만큼의 메시지만 </a:t>
            </a:r>
            <a:r>
              <a:rPr lang="en-US" altLang="ko-KR" dirty="0"/>
              <a:t>broker</a:t>
            </a:r>
            <a:r>
              <a:rPr lang="ko-KR" altLang="en-US" dirty="0"/>
              <a:t>로부터 </a:t>
            </a:r>
            <a:r>
              <a:rPr lang="ko-KR" altLang="en-US" dirty="0" smtClean="0"/>
              <a:t>가져옴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=&gt; </a:t>
            </a:r>
            <a:r>
              <a:rPr lang="ko-KR" altLang="en-US" dirty="0" smtClean="0"/>
              <a:t>최적 성능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</a:t>
            </a:r>
            <a:r>
              <a:rPr lang="en-US" altLang="ko-KR" dirty="0" smtClean="0"/>
              <a:t>broke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상태를 고려해야 했음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관리의 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Pull </a:t>
            </a:r>
            <a:r>
              <a:rPr lang="ko-KR" altLang="en-US" dirty="0" smtClean="0"/>
              <a:t>방식은 관리에 대한 부담이 적음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Batch consumer</a:t>
            </a:r>
            <a:r>
              <a:rPr lang="ko-KR" altLang="en-US" dirty="0" smtClean="0"/>
              <a:t>가 구현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4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Producer performance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039743"/>
            <a:ext cx="5676900" cy="45339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9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Consumer performance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56" y="1868292"/>
            <a:ext cx="5676900" cy="44577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8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Topic and partition</a:t>
            </a:r>
          </a:p>
          <a:p>
            <a:pPr lvl="1"/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en-US" altLang="ko-KR" dirty="0"/>
              <a:t>topic</a:t>
            </a:r>
            <a:r>
              <a:rPr lang="ko-KR" altLang="en-US" dirty="0"/>
              <a:t>은 </a:t>
            </a:r>
            <a:r>
              <a:rPr lang="en-US" altLang="ko-KR" dirty="0"/>
              <a:t>partition</a:t>
            </a:r>
            <a:r>
              <a:rPr lang="ko-KR" altLang="en-US" dirty="0"/>
              <a:t>이라는 단위로 </a:t>
            </a:r>
            <a:r>
              <a:rPr lang="ko-KR" altLang="en-US" dirty="0" smtClean="0"/>
              <a:t>쪼개어 각 </a:t>
            </a:r>
            <a:r>
              <a:rPr lang="ko-KR" altLang="en-US" dirty="0"/>
              <a:t>서버들에 분산되어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복제 설정을 </a:t>
            </a:r>
            <a:r>
              <a:rPr lang="ko-KR" altLang="en-US" dirty="0"/>
              <a:t>할 경우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partition </a:t>
            </a:r>
            <a:r>
              <a:rPr lang="ko-KR" altLang="en-US" dirty="0"/>
              <a:t>단위로 각 서버들에 분산되어 </a:t>
            </a:r>
            <a:r>
              <a:rPr lang="ko-KR" altLang="en-US" dirty="0" smtClean="0"/>
              <a:t>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장애가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/>
              <a:t>partition </a:t>
            </a:r>
            <a:r>
              <a:rPr lang="ko-KR" altLang="en-US" dirty="0"/>
              <a:t>단위로 </a:t>
            </a:r>
            <a:r>
              <a:rPr lang="en-US" altLang="ko-KR" dirty="0"/>
              <a:t>fail over</a:t>
            </a:r>
            <a:r>
              <a:rPr lang="ko-KR" altLang="en-US" dirty="0"/>
              <a:t>가 수행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31" y="3801867"/>
            <a:ext cx="4019550" cy="25241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1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Distribute of Partition</a:t>
            </a:r>
          </a:p>
          <a:p>
            <a:pPr lvl="1"/>
            <a:r>
              <a:rPr lang="en-US" altLang="ko-KR" dirty="0" smtClean="0"/>
              <a:t>Message deliver to partition =&gt; user defined algorithm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56" y="3118953"/>
            <a:ext cx="5114925" cy="22955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4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Replication of partition</a:t>
            </a:r>
          </a:p>
          <a:p>
            <a:pPr lvl="1"/>
            <a:r>
              <a:rPr lang="en-US" altLang="ko-KR" dirty="0" smtClean="0"/>
              <a:t>Replication factor N</a:t>
            </a:r>
          </a:p>
          <a:p>
            <a:pPr lvl="2"/>
            <a:r>
              <a:rPr lang="en-US" altLang="ko-KR" dirty="0" smtClean="0"/>
              <a:t>Leader( 1 ) : read, write</a:t>
            </a:r>
          </a:p>
          <a:p>
            <a:pPr lvl="2"/>
            <a:r>
              <a:rPr lang="en-US" altLang="ko-KR" dirty="0" smtClean="0"/>
              <a:t>Follower ( N-1 ) : wait for fail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18" y="3715076"/>
            <a:ext cx="5210175" cy="23526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Consumer and Consumer Group</a:t>
            </a:r>
          </a:p>
          <a:p>
            <a:r>
              <a:rPr lang="en-US" altLang="ko-KR" dirty="0" smtClean="0"/>
              <a:t>Consumer Group</a:t>
            </a:r>
          </a:p>
          <a:p>
            <a:pPr lvl="1"/>
            <a:r>
              <a:rPr lang="en-US" altLang="ko-KR" dirty="0" smtClean="0"/>
              <a:t>Queue model + Publish-Subscribe model =&gt; </a:t>
            </a:r>
            <a:r>
              <a:rPr lang="ko-KR" altLang="en-US" dirty="0" smtClean="0"/>
              <a:t>일반화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Group </a:t>
            </a:r>
            <a:r>
              <a:rPr lang="ko-KR" altLang="en-US" dirty="0" smtClean="0"/>
              <a:t>당 하나의 </a:t>
            </a:r>
            <a:r>
              <a:rPr lang="en-US" altLang="ko-KR" dirty="0" smtClean="0"/>
              <a:t>consumer access (partition owner)</a:t>
            </a:r>
          </a:p>
          <a:p>
            <a:pPr lvl="1"/>
            <a:r>
              <a:rPr lang="en-US" altLang="ko-KR" dirty="0" smtClean="0"/>
              <a:t>Group </a:t>
            </a:r>
            <a:r>
              <a:rPr lang="ko-KR" altLang="en-US" dirty="0" smtClean="0"/>
              <a:t>에 다수의 </a:t>
            </a:r>
            <a:r>
              <a:rPr lang="en-US" altLang="ko-KR" dirty="0" smtClean="0"/>
              <a:t>consumer =&gt; Queue model</a:t>
            </a:r>
          </a:p>
          <a:p>
            <a:pPr lvl="1"/>
            <a:r>
              <a:rPr lang="en-US" altLang="ko-KR" dirty="0" smtClean="0"/>
              <a:t>Group </a:t>
            </a:r>
            <a:r>
              <a:rPr lang="ko-KR" altLang="en-US" dirty="0" smtClean="0"/>
              <a:t>에 단일 </a:t>
            </a:r>
            <a:r>
              <a:rPr lang="en-US" altLang="ko-KR" dirty="0" smtClean="0"/>
              <a:t>consumer =&gt; Publish-Subscribe model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962563"/>
            <a:ext cx="4705350" cy="23526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8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File system based</a:t>
            </a:r>
          </a:p>
          <a:p>
            <a:pPr lvl="1"/>
            <a:r>
              <a:rPr lang="ko-KR" altLang="en-US" dirty="0"/>
              <a:t> 하드디스크의 순차적 읽기 성능은 메모리에 대한 랜덤 읽기 성능보다 뛰어나며 메모리의 순차적 읽기 성능보다 </a:t>
            </a:r>
            <a:r>
              <a:rPr lang="en-US" altLang="ko-KR" dirty="0"/>
              <a:t>7</a:t>
            </a:r>
            <a:r>
              <a:rPr lang="ko-KR" altLang="en-US" dirty="0"/>
              <a:t>배 정도 느리다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8" y="2430651"/>
            <a:ext cx="6532768" cy="399858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1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OS page cache </a:t>
            </a:r>
            <a:r>
              <a:rPr lang="ko-KR" altLang="en-US" dirty="0" smtClean="0"/>
              <a:t>를 적극 활용</a:t>
            </a:r>
            <a:endParaRPr lang="en-US" altLang="ko-KR" dirty="0" smtClean="0"/>
          </a:p>
          <a:p>
            <a:r>
              <a:rPr lang="en-US" altLang="ko-KR" dirty="0" smtClean="0"/>
              <a:t>OS</a:t>
            </a:r>
            <a:r>
              <a:rPr lang="ko-KR" altLang="en-US" dirty="0" smtClean="0"/>
              <a:t>가 알아서 필요한 데이터를 미리 읽는다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readahead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메시지를 하드디스크에서 순차적 읽기를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 </a:t>
            </a:r>
            <a:r>
              <a:rPr lang="ko-KR" altLang="en-US" dirty="0" smtClean="0"/>
              <a:t>객체를 사용하지 않아 객체 크기가 작다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GC</a:t>
            </a:r>
            <a:r>
              <a:rPr lang="ko-KR" altLang="en-US" dirty="0" smtClean="0"/>
              <a:t>로 인한 성능 저하 회피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재시작후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OS Cache </a:t>
            </a:r>
            <a:r>
              <a:rPr lang="ko-KR" altLang="en-US" dirty="0" smtClean="0"/>
              <a:t>의 데이터는 보존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5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Require</a:t>
            </a:r>
          </a:p>
          <a:p>
            <a:pPr lvl="1"/>
            <a:r>
              <a:rPr lang="en-US" altLang="ko-KR" dirty="0" smtClean="0"/>
              <a:t>Collection </a:t>
            </a:r>
            <a:r>
              <a:rPr lang="en-US" altLang="ko-KR" dirty="0"/>
              <a:t>and processing of data in a scalable </a:t>
            </a:r>
            <a:r>
              <a:rPr lang="en-US" altLang="ko-KR" dirty="0" smtClean="0"/>
              <a:t>way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Data flow systems</a:t>
            </a:r>
          </a:p>
          <a:p>
            <a:pPr lvl="1"/>
            <a:r>
              <a:rPr lang="en-US" altLang="ko-KR" dirty="0" smtClean="0"/>
              <a:t>Split </a:t>
            </a:r>
            <a:r>
              <a:rPr lang="en-US" altLang="ko-KR" dirty="0"/>
              <a:t>into a separate </a:t>
            </a:r>
            <a:r>
              <a:rPr lang="en-US" altLang="ko-KR" dirty="0" smtClean="0"/>
              <a:t>service</a:t>
            </a:r>
          </a:p>
          <a:p>
            <a:pPr lvl="1"/>
            <a:r>
              <a:rPr lang="en-US" altLang="ko-KR" dirty="0" smtClean="0"/>
              <a:t>Early : Queuing systems ex) </a:t>
            </a:r>
            <a:r>
              <a:rPr lang="en-US" altLang="ko-KR" dirty="0" err="1" smtClean="0"/>
              <a:t>ActiveMQ</a:t>
            </a:r>
            <a:r>
              <a:rPr lang="en-US" altLang="ko-KR" dirty="0" smtClean="0"/>
              <a:t> ( 2000s )</a:t>
            </a:r>
          </a:p>
          <a:p>
            <a:pPr lvl="2"/>
            <a:r>
              <a:rPr lang="en-US" altLang="ko-KR" dirty="0" smtClean="0"/>
              <a:t>Problem </a:t>
            </a:r>
            <a:r>
              <a:rPr lang="en-US" altLang="ko-KR" dirty="0"/>
              <a:t>: N</a:t>
            </a:r>
            <a:r>
              <a:rPr lang="en-US" altLang="ko-KR" dirty="0" smtClean="0"/>
              <a:t>ot designed </a:t>
            </a:r>
            <a:r>
              <a:rPr lang="en-US" altLang="ko-KR" dirty="0"/>
              <a:t>for high-throughput </a:t>
            </a:r>
            <a:r>
              <a:rPr lang="en-US" altLang="ko-KR" dirty="0" smtClean="0"/>
              <a:t>volumes , Java centric</a:t>
            </a:r>
          </a:p>
          <a:p>
            <a:pPr lvl="1"/>
            <a:r>
              <a:rPr lang="en-US" altLang="ko-KR" dirty="0" smtClean="0"/>
              <a:t>Next : Open sources</a:t>
            </a:r>
          </a:p>
          <a:p>
            <a:pPr lvl="2"/>
            <a:r>
              <a:rPr lang="en-US" altLang="ko-KR" dirty="0" smtClean="0"/>
              <a:t>Scribe ( 2008 ) : Facebook</a:t>
            </a:r>
          </a:p>
          <a:p>
            <a:pPr lvl="1"/>
            <a:r>
              <a:rPr lang="en-US" altLang="ko-KR" dirty="0" smtClean="0"/>
              <a:t>Current</a:t>
            </a:r>
          </a:p>
          <a:p>
            <a:pPr lvl="2"/>
            <a:r>
              <a:rPr lang="en-US" altLang="ko-KR" dirty="0" smtClean="0"/>
              <a:t>Flume : Cloudera</a:t>
            </a:r>
          </a:p>
          <a:p>
            <a:pPr lvl="2"/>
            <a:r>
              <a:rPr lang="en-US" altLang="ko-KR" dirty="0" smtClean="0"/>
              <a:t>Kafka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730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Efficient data transfer through “Zero copy”</a:t>
            </a:r>
          </a:p>
          <a:p>
            <a:pPr lvl="1"/>
            <a:r>
              <a:rPr lang="ko-KR" altLang="en-US" dirty="0" err="1" smtClean="0"/>
              <a:t>커널모드와</a:t>
            </a:r>
            <a:r>
              <a:rPr lang="ko-KR" altLang="en-US" dirty="0" smtClean="0"/>
              <a:t> </a:t>
            </a:r>
            <a:r>
              <a:rPr lang="ko-KR" altLang="en-US" dirty="0"/>
              <a:t>유저모드 간의 불필요한 데이터 </a:t>
            </a:r>
            <a:r>
              <a:rPr lang="ko-KR" altLang="en-US" dirty="0" smtClean="0"/>
              <a:t>복사 회피</a:t>
            </a:r>
            <a:endParaRPr lang="en-US" altLang="ko-KR" dirty="0" smtClean="0"/>
          </a:p>
          <a:p>
            <a:pPr lvl="1"/>
            <a:r>
              <a:rPr lang="ko-KR" altLang="en-US" dirty="0"/>
              <a:t>파일 시스템에 저장된 데이터 그대로 네트워크로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2~4 </a:t>
            </a:r>
            <a:r>
              <a:rPr lang="ko-KR" altLang="en-US" dirty="0" smtClean="0"/>
              <a:t>배 전송 속도 향상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100" y="2829787"/>
            <a:ext cx="4467225" cy="3819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16" y="2868713"/>
            <a:ext cx="4095584" cy="349675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04722" y="4145916"/>
            <a:ext cx="626500" cy="346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7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Two properties to scaling</a:t>
            </a:r>
          </a:p>
          <a:p>
            <a:pPr lvl="1"/>
            <a:r>
              <a:rPr lang="en-US" altLang="ko-KR" dirty="0" smtClean="0"/>
              <a:t>“At least once” delivery semantic</a:t>
            </a:r>
          </a:p>
          <a:p>
            <a:pPr lvl="1"/>
            <a:r>
              <a:rPr lang="en-US" altLang="ko-KR" dirty="0" smtClean="0"/>
              <a:t>Solving the “n+1” delivery problem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Data Flows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9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 delivery and processing</a:t>
            </a:r>
          </a:p>
          <a:p>
            <a:pPr lvl="1"/>
            <a:r>
              <a:rPr lang="en-US" altLang="ko-KR" dirty="0" smtClean="0"/>
              <a:t>At most once delivery</a:t>
            </a:r>
          </a:p>
          <a:p>
            <a:pPr lvl="2"/>
            <a:r>
              <a:rPr lang="en-US" altLang="ko-KR" dirty="0" smtClean="0"/>
              <a:t>Most system use</a:t>
            </a:r>
          </a:p>
          <a:p>
            <a:pPr lvl="2"/>
            <a:r>
              <a:rPr lang="en-US" altLang="ko-KR" dirty="0" smtClean="0"/>
              <a:t>Do </a:t>
            </a:r>
            <a:r>
              <a:rPr lang="en-US" altLang="ko-KR" dirty="0"/>
              <a:t>not require all the data be </a:t>
            </a:r>
            <a:r>
              <a:rPr lang="en-US" altLang="ko-KR" dirty="0" smtClean="0"/>
              <a:t>transmitted</a:t>
            </a:r>
          </a:p>
          <a:p>
            <a:pPr lvl="2"/>
            <a:r>
              <a:rPr lang="en-US" altLang="ko-KR" dirty="0" smtClean="0"/>
              <a:t>Down-sample </a:t>
            </a:r>
            <a:r>
              <a:rPr lang="en-US" altLang="ko-KR" dirty="0"/>
              <a:t>the data to further improve </a:t>
            </a:r>
            <a:r>
              <a:rPr lang="en-US" altLang="ko-KR" dirty="0" smtClean="0"/>
              <a:t>performance</a:t>
            </a:r>
          </a:p>
          <a:p>
            <a:pPr lvl="1"/>
            <a:r>
              <a:rPr lang="en-US" altLang="ko-KR" dirty="0" smtClean="0"/>
              <a:t>Exactly once delivery</a:t>
            </a:r>
          </a:p>
          <a:p>
            <a:pPr lvl="2"/>
            <a:r>
              <a:rPr lang="en-US" altLang="ko-KR" dirty="0" smtClean="0"/>
              <a:t>Financials </a:t>
            </a:r>
            <a:r>
              <a:rPr lang="en-US" altLang="ko-KR" dirty="0"/>
              <a:t>systems or </a:t>
            </a:r>
            <a:r>
              <a:rPr lang="en-US" altLang="ko-KR" dirty="0" smtClean="0"/>
              <a:t>Advertising systems</a:t>
            </a:r>
          </a:p>
          <a:p>
            <a:pPr lvl="2"/>
            <a:r>
              <a:rPr lang="en-US" altLang="ko-KR" dirty="0"/>
              <a:t>logs are used to determine </a:t>
            </a:r>
            <a:r>
              <a:rPr lang="en-US" altLang="ko-KR" dirty="0" smtClean="0"/>
              <a:t>fees</a:t>
            </a:r>
          </a:p>
          <a:p>
            <a:pPr lvl="2"/>
            <a:r>
              <a:rPr lang="en-US" altLang="ko-KR" dirty="0" smtClean="0"/>
              <a:t>Use Queuing systems (</a:t>
            </a:r>
            <a:r>
              <a:rPr lang="en-US" altLang="ko-KR" dirty="0"/>
              <a:t>Apache project’s </a:t>
            </a:r>
            <a:r>
              <a:rPr lang="en-US" altLang="ko-KR" dirty="0" err="1" smtClean="0"/>
              <a:t>ActiveMQ</a:t>
            </a:r>
            <a:r>
              <a:rPr lang="en-US" altLang="ko-KR" dirty="0"/>
              <a:t>, </a:t>
            </a:r>
            <a:r>
              <a:rPr lang="en-US" altLang="ko-KR" dirty="0" err="1"/>
              <a:t>RabbitMQ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At least once delivery</a:t>
            </a:r>
          </a:p>
          <a:p>
            <a:pPr lvl="2"/>
            <a:r>
              <a:rPr lang="en-US" altLang="ko-KR" dirty="0" smtClean="0"/>
              <a:t>Balance </a:t>
            </a:r>
            <a:r>
              <a:rPr lang="en-US" altLang="ko-KR" dirty="0"/>
              <a:t>these two </a:t>
            </a:r>
            <a:r>
              <a:rPr lang="en-US" altLang="ko-KR" dirty="0" smtClean="0"/>
              <a:t>extremes</a:t>
            </a:r>
          </a:p>
          <a:p>
            <a:pPr lvl="2"/>
            <a:r>
              <a:rPr lang="en-US" altLang="ko-KR" dirty="0" smtClean="0"/>
              <a:t>Pushing </a:t>
            </a:r>
            <a:r>
              <a:rPr lang="en-US" altLang="ko-KR" dirty="0"/>
              <a:t>the handling semantics to the </a:t>
            </a:r>
            <a:r>
              <a:rPr lang="en-US" altLang="ko-KR" dirty="0" smtClean="0"/>
              <a:t>consumer</a:t>
            </a:r>
          </a:p>
          <a:p>
            <a:pPr lvl="2"/>
            <a:r>
              <a:rPr lang="en-US" altLang="ko-KR" dirty="0" smtClean="0"/>
              <a:t>Beyond </a:t>
            </a:r>
            <a:r>
              <a:rPr lang="en-US" altLang="ko-KR" dirty="0"/>
              <a:t>ensuring that they are delivered at least once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 Least Once Delivery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33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“traditional” log processing systems =&gt; Funnel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Problem</a:t>
            </a:r>
          </a:p>
          <a:p>
            <a:pPr lvl="1"/>
            <a:r>
              <a:rPr lang="en-US" altLang="ko-KR" dirty="0" smtClean="0"/>
              <a:t>New added with own data collection mechanism</a:t>
            </a:r>
          </a:p>
          <a:p>
            <a:pPr lvl="1"/>
            <a:r>
              <a:rPr lang="en-US" altLang="ko-KR" dirty="0" smtClean="0"/>
              <a:t>Integrate for new is exaggeration</a:t>
            </a:r>
            <a:endParaRPr lang="en-US" altLang="ko-KR" dirty="0"/>
          </a:p>
          <a:p>
            <a:r>
              <a:rPr lang="en-US" altLang="ko-KR" dirty="0" smtClean="0"/>
              <a:t>In this chapter?</a:t>
            </a:r>
          </a:p>
          <a:p>
            <a:pPr lvl="1"/>
            <a:r>
              <a:rPr lang="en-US" altLang="ko-KR" dirty="0"/>
              <a:t>communication B</a:t>
            </a:r>
            <a:r>
              <a:rPr lang="en-US" altLang="ko-KR" dirty="0" smtClean="0"/>
              <a:t>us </a:t>
            </a:r>
            <a:r>
              <a:rPr lang="en-US" altLang="ko-KR" dirty="0"/>
              <a:t>layer and </a:t>
            </a:r>
            <a:r>
              <a:rPr lang="en-US" altLang="ko-KR" dirty="0" smtClean="0"/>
              <a:t>Application =&gt; standardized</a:t>
            </a:r>
          </a:p>
          <a:p>
            <a:pPr lvl="1"/>
            <a:r>
              <a:rPr lang="en-US" altLang="ko-KR" dirty="0" smtClean="0"/>
              <a:t>Messaging </a:t>
            </a:r>
            <a:r>
              <a:rPr lang="en-US" altLang="ko-KR" dirty="0"/>
              <a:t>system </a:t>
            </a:r>
            <a:r>
              <a:rPr lang="en-US" altLang="ko-KR" dirty="0" smtClean="0"/>
              <a:t>=&gt; Physical flow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=&gt; </a:t>
            </a:r>
            <a:r>
              <a:rPr lang="en-US" altLang="ko-KR" b="1" dirty="0" smtClean="0"/>
              <a:t>No worry about new one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“n+1” Problem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367190" y="1776119"/>
            <a:ext cx="835633" cy="1924336"/>
            <a:chOff x="3936787" y="2079524"/>
            <a:chExt cx="1500343" cy="2558515"/>
          </a:xfrm>
        </p:grpSpPr>
        <p:sp>
          <p:nvSpPr>
            <p:cNvPr id="11" name="순서도: 수동 연산 10"/>
            <p:cNvSpPr/>
            <p:nvPr/>
          </p:nvSpPr>
          <p:spPr>
            <a:xfrm>
              <a:off x="3936787" y="2911200"/>
              <a:ext cx="1500343" cy="921444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 rot="7144054">
              <a:off x="4939487" y="2378964"/>
              <a:ext cx="678426" cy="2507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 rot="3449152">
              <a:off x="3744634" y="2352367"/>
              <a:ext cx="678426" cy="2507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5400000">
              <a:off x="4347744" y="2293375"/>
              <a:ext cx="678426" cy="2507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 rot="5400000">
              <a:off x="4414265" y="4173464"/>
              <a:ext cx="678426" cy="2507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순서도: 수동 연산 19"/>
          <p:cNvSpPr/>
          <p:nvPr/>
        </p:nvSpPr>
        <p:spPr>
          <a:xfrm>
            <a:off x="3919256" y="2391764"/>
            <a:ext cx="835633" cy="693046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07019" y="374889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added?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80770" y="2107744"/>
            <a:ext cx="1312606" cy="13073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9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Kafka</a:t>
            </a:r>
          </a:p>
          <a:p>
            <a:pPr lvl="1"/>
            <a:r>
              <a:rPr lang="en-US" altLang="ko-KR" dirty="0" smtClean="0"/>
              <a:t>Developed by LinkedIn</a:t>
            </a:r>
          </a:p>
          <a:p>
            <a:pPr lvl="1"/>
            <a:r>
              <a:rPr lang="en-US" altLang="ko-KR" dirty="0" smtClean="0"/>
              <a:t>Connect website service and data warehouse</a:t>
            </a:r>
          </a:p>
          <a:p>
            <a:pPr lvl="1"/>
            <a:r>
              <a:rPr lang="en-US" altLang="ko-KR" dirty="0" smtClean="0"/>
              <a:t>Released 2011</a:t>
            </a:r>
          </a:p>
          <a:p>
            <a:pPr lvl="1"/>
            <a:r>
              <a:rPr lang="en-US" altLang="ko-KR" dirty="0" smtClean="0"/>
              <a:t>Streams </a:t>
            </a:r>
            <a:r>
              <a:rPr lang="en-US" altLang="ko-KR" dirty="0"/>
              <a:t>of data like a messaging </a:t>
            </a:r>
            <a:r>
              <a:rPr lang="en-US" altLang="ko-KR" dirty="0" smtClean="0"/>
              <a:t>system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treams </a:t>
            </a:r>
            <a:r>
              <a:rPr lang="en-US" altLang="ko-KR" dirty="0"/>
              <a:t>of data safely in a distributed replicated cluster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6" y="3230012"/>
            <a:ext cx="3306557" cy="308522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4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Publish – subscribe model based</a:t>
            </a:r>
          </a:p>
          <a:p>
            <a:r>
              <a:rPr lang="en-US" altLang="ko-KR" dirty="0" smtClean="0"/>
              <a:t>Components</a:t>
            </a:r>
          </a:p>
          <a:p>
            <a:pPr lvl="1"/>
            <a:r>
              <a:rPr lang="en-US" altLang="ko-KR" dirty="0" smtClean="0"/>
              <a:t>Producer</a:t>
            </a:r>
          </a:p>
          <a:p>
            <a:pPr lvl="2"/>
            <a:r>
              <a:rPr lang="ko-KR" altLang="en-US" dirty="0" smtClean="0"/>
              <a:t>특정 </a:t>
            </a:r>
            <a:r>
              <a:rPr lang="en-US" altLang="ko-KR" dirty="0" smtClean="0"/>
              <a:t>topic </a:t>
            </a:r>
            <a:r>
              <a:rPr lang="ko-KR" altLang="en-US" dirty="0" smtClean="0"/>
              <a:t>메시지 생성 후 </a:t>
            </a:r>
            <a:r>
              <a:rPr lang="en-US" altLang="ko-KR" dirty="0" smtClean="0"/>
              <a:t>broke</a:t>
            </a:r>
            <a:r>
              <a:rPr lang="ko-KR" altLang="en-US" dirty="0" smtClean="0"/>
              <a:t>에 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Consumer</a:t>
            </a:r>
          </a:p>
          <a:p>
            <a:pPr lvl="2"/>
            <a:r>
              <a:rPr lang="en-US" altLang="ko-KR" dirty="0" smtClean="0"/>
              <a:t>Broker</a:t>
            </a:r>
            <a:r>
              <a:rPr lang="ko-KR" altLang="en-US" dirty="0" smtClean="0"/>
              <a:t>에서 구독하는 </a:t>
            </a:r>
            <a:r>
              <a:rPr lang="en-US" altLang="ko-KR" dirty="0" smtClean="0"/>
              <a:t>topic messages </a:t>
            </a:r>
            <a:r>
              <a:rPr lang="ko-KR" altLang="en-US" dirty="0" smtClean="0"/>
              <a:t>를 가져간다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Broker</a:t>
            </a:r>
          </a:p>
          <a:p>
            <a:pPr lvl="2"/>
            <a:r>
              <a:rPr lang="en-US" altLang="ko-KR" dirty="0" smtClean="0"/>
              <a:t>Topic </a:t>
            </a:r>
            <a:r>
              <a:rPr lang="ko-KR" altLang="en-US" dirty="0" smtClean="0"/>
              <a:t>을 기준으로 메시지 관리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591213"/>
            <a:ext cx="2495550" cy="17240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2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Broker </a:t>
            </a:r>
            <a:r>
              <a:rPr lang="ko-KR" altLang="en-US" dirty="0" smtClean="0"/>
              <a:t>들은 클러스터로 구성되어 동작</a:t>
            </a:r>
            <a:endParaRPr lang="en-US" altLang="ko-KR" dirty="0" smtClean="0"/>
          </a:p>
          <a:p>
            <a:r>
              <a:rPr lang="en-US" altLang="ko-KR" dirty="0" smtClean="0"/>
              <a:t>Broker</a:t>
            </a:r>
            <a:r>
              <a:rPr lang="ko-KR" altLang="en-US" dirty="0" smtClean="0"/>
              <a:t>에 대한 분산 처리는 </a:t>
            </a:r>
            <a:r>
              <a:rPr lang="en-US" altLang="ko-KR" dirty="0" smtClean="0"/>
              <a:t>Zookeeper</a:t>
            </a:r>
            <a:r>
              <a:rPr lang="ko-KR" altLang="en-US" dirty="0" smtClean="0"/>
              <a:t>가 담당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89" y="2393707"/>
            <a:ext cx="4874034" cy="367404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0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ActiveMQ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RabbitMQ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과의 차이</a:t>
            </a:r>
            <a:endParaRPr lang="en-US" altLang="ko-KR" dirty="0" smtClean="0"/>
          </a:p>
          <a:p>
            <a:pPr lvl="1"/>
            <a:r>
              <a:rPr lang="ko-KR" altLang="en-US" dirty="0"/>
              <a:t>대용량의 실시간 로그 처리에 </a:t>
            </a:r>
            <a:r>
              <a:rPr lang="ko-KR" altLang="en-US" dirty="0" smtClean="0"/>
              <a:t>특화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ko-KR" altLang="en-US" dirty="0"/>
              <a:t>범용 </a:t>
            </a:r>
            <a:r>
              <a:rPr lang="ko-KR" altLang="en-US" dirty="0" err="1"/>
              <a:t>메시징</a:t>
            </a:r>
            <a:r>
              <a:rPr lang="ko-KR" altLang="en-US" dirty="0"/>
              <a:t> 시스템대비 </a:t>
            </a:r>
            <a:r>
              <a:rPr lang="en-US" altLang="ko-KR" dirty="0"/>
              <a:t>TPS</a:t>
            </a:r>
            <a:r>
              <a:rPr lang="ko-KR" altLang="en-US" dirty="0"/>
              <a:t>가 매우 </a:t>
            </a:r>
            <a:r>
              <a:rPr lang="ko-KR" altLang="en-US" dirty="0" smtClean="0"/>
              <a:t>우수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특화된 </a:t>
            </a:r>
            <a:r>
              <a:rPr lang="ko-KR" altLang="en-US" dirty="0"/>
              <a:t>시스템이기 때문에 범용 </a:t>
            </a:r>
            <a:r>
              <a:rPr lang="ko-KR" altLang="en-US" dirty="0" err="1"/>
              <a:t>메시징</a:t>
            </a:r>
            <a:r>
              <a:rPr lang="ko-KR" altLang="en-US" dirty="0"/>
              <a:t> 시스템에서 제공하는 다양한 기능들은 </a:t>
            </a:r>
            <a:r>
              <a:rPr lang="ko-KR" altLang="en-US" dirty="0" smtClean="0"/>
              <a:t>제공 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</a:t>
            </a:r>
            <a:r>
              <a:rPr lang="ko-KR" altLang="en-US" dirty="0"/>
              <a:t>및 복제 </a:t>
            </a:r>
            <a:r>
              <a:rPr lang="ko-KR" altLang="en-US" dirty="0" smtClean="0"/>
              <a:t>구성이 손쉬움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단순 메시지 헤더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=&gt;AMQP </a:t>
            </a:r>
            <a:r>
              <a:rPr lang="ko-KR" altLang="en-US" dirty="0"/>
              <a:t>프로토콜이나 </a:t>
            </a:r>
            <a:r>
              <a:rPr lang="en-US" altLang="ko-KR" dirty="0"/>
              <a:t>JMS API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/>
              <a:t> </a:t>
            </a:r>
            <a:r>
              <a:rPr lang="en-US" altLang="ko-KR" dirty="0" smtClean="0"/>
              <a:t>Kafka =&gt;TCP</a:t>
            </a:r>
            <a:r>
              <a:rPr lang="ko-KR" altLang="en-US" dirty="0"/>
              <a:t>기반의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TCP </a:t>
            </a:r>
            <a:r>
              <a:rPr lang="ko-KR" altLang="en-US" dirty="0" smtClean="0"/>
              <a:t>를 이용하여 오버헤드를 감소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다수 메시지 전송 성능 우수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다수 메시지 </a:t>
            </a:r>
            <a:r>
              <a:rPr lang="ko-KR" altLang="en-US" dirty="0" err="1" smtClean="0"/>
              <a:t>전송시</a:t>
            </a:r>
            <a:r>
              <a:rPr lang="ko-KR" altLang="en-US" dirty="0" smtClean="0"/>
              <a:t> 개별 전송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Kafka =&gt;</a:t>
            </a:r>
            <a:r>
              <a:rPr lang="ko-KR" altLang="en-US" dirty="0"/>
              <a:t> </a:t>
            </a:r>
            <a:r>
              <a:rPr lang="en-US" altLang="ko-KR" dirty="0"/>
              <a:t>batch</a:t>
            </a:r>
            <a:r>
              <a:rPr lang="ko-KR" altLang="en-US" dirty="0"/>
              <a:t>형태로 </a:t>
            </a:r>
            <a:r>
              <a:rPr lang="en-US" altLang="ko-KR" dirty="0"/>
              <a:t>broker</a:t>
            </a:r>
            <a:r>
              <a:rPr lang="ko-KR" altLang="en-US" dirty="0"/>
              <a:t>에게 한 번에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2"/>
            <a:r>
              <a:rPr lang="en-US" altLang="ko-KR" dirty="0"/>
              <a:t>TCP/IP </a:t>
            </a:r>
            <a:r>
              <a:rPr lang="ko-KR" altLang="en-US" dirty="0" err="1"/>
              <a:t>라운드트립</a:t>
            </a:r>
            <a:r>
              <a:rPr lang="ko-KR" altLang="en-US" dirty="0"/>
              <a:t> 횟수를 줄일 수 있다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Kafka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6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2017</TotalTime>
  <Words>679</Words>
  <Application>Microsoft Office PowerPoint</Application>
  <PresentationFormat>화면 슬라이드 쇼(4:3)</PresentationFormat>
  <Paragraphs>170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Times New Roman</vt:lpstr>
      <vt:lpstr>Wingdings</vt:lpstr>
      <vt:lpstr>IDB Template 2015</vt:lpstr>
      <vt:lpstr>REAL TIME ANALYITICS</vt:lpstr>
      <vt:lpstr>Introduction</vt:lpstr>
      <vt:lpstr>Distributed Data Flows</vt:lpstr>
      <vt:lpstr>At Least Once Delivery</vt:lpstr>
      <vt:lpstr>The “n+1” Problem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  <vt:lpstr>Apache Kafka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Identification of Web Communities</dc:title>
  <dc:creator>현근수</dc:creator>
  <cp:lastModifiedBy>weezer</cp:lastModifiedBy>
  <cp:revision>76</cp:revision>
  <dcterms:created xsi:type="dcterms:W3CDTF">2015-04-06T22:08:09Z</dcterms:created>
  <dcterms:modified xsi:type="dcterms:W3CDTF">2016-12-15T08:40:58Z</dcterms:modified>
</cp:coreProperties>
</file>