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FF"/>
    <a:srgbClr val="FF9900"/>
    <a:srgbClr val="FF99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85322" autoAdjust="0"/>
  </p:normalViewPr>
  <p:slideViewPr>
    <p:cSldViewPr>
      <p:cViewPr>
        <p:scale>
          <a:sx n="96" d="100"/>
          <a:sy n="96" d="100"/>
        </p:scale>
        <p:origin x="-206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Wayback</a:t>
            </a:r>
            <a:r>
              <a:rPr lang="en-US" altLang="ko-KR" dirty="0" smtClean="0"/>
              <a:t> machine of internet archive: </a:t>
            </a:r>
            <a:r>
              <a:rPr lang="ko-KR" altLang="en-US" dirty="0" smtClean="0"/>
              <a:t>특정 사이트들의 </a:t>
            </a:r>
            <a:r>
              <a:rPr lang="ko-KR" altLang="en-US" dirty="0" err="1" smtClean="0"/>
              <a:t>시간별</a:t>
            </a:r>
            <a:r>
              <a:rPr lang="ko-KR" altLang="en-US" dirty="0" smtClean="0"/>
              <a:t> 버전에 대한 </a:t>
            </a:r>
            <a:r>
              <a:rPr lang="ko-KR" altLang="en-US" dirty="0" err="1" smtClean="0"/>
              <a:t>캡쳐를</a:t>
            </a:r>
            <a:r>
              <a:rPr lang="ko-KR" altLang="en-US" dirty="0" smtClean="0"/>
              <a:t> 가지고 있는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0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P={p1,</a:t>
            </a:r>
            <a:r>
              <a:rPr lang="en-US" altLang="ko-KR" baseline="0" dirty="0" smtClean="0"/>
              <a:t>p2,…,</a:t>
            </a:r>
            <a:r>
              <a:rPr lang="en-US" altLang="ko-KR" baseline="0" dirty="0" err="1" smtClean="0"/>
              <a:t>pn</a:t>
            </a:r>
            <a:r>
              <a:rPr lang="en-US" altLang="ko-KR" baseline="0" dirty="0" smtClean="0"/>
              <a:t>} : </a:t>
            </a:r>
            <a:r>
              <a:rPr lang="ko-KR" altLang="en-US" baseline="0" dirty="0" smtClean="0"/>
              <a:t>사용자가 </a:t>
            </a:r>
            <a:r>
              <a:rPr lang="en-US" altLang="ko-KR" baseline="0" dirty="0" smtClean="0"/>
              <a:t>credible</a:t>
            </a:r>
            <a:r>
              <a:rPr lang="ko-KR" altLang="en-US" baseline="0" dirty="0" smtClean="0"/>
              <a:t>하다고 판단한 </a:t>
            </a:r>
            <a:r>
              <a:rPr lang="en-US" altLang="ko-KR" baseline="0" dirty="0" smtClean="0"/>
              <a:t>web page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set</a:t>
            </a:r>
          </a:p>
          <a:p>
            <a:endParaRPr lang="en-US" altLang="ko-KR" baseline="0" dirty="0"/>
          </a:p>
          <a:p>
            <a:r>
              <a:rPr lang="en-US" altLang="ko-KR" baseline="0" dirty="0" smtClean="0"/>
              <a:t>U : Web page</a:t>
            </a:r>
            <a:r>
              <a:rPr lang="ko-KR" altLang="en-US" baseline="0" dirty="0" smtClean="0"/>
              <a:t>에 대한 각각의 </a:t>
            </a:r>
            <a:r>
              <a:rPr lang="en-US" altLang="ko-KR" baseline="0" dirty="0" smtClean="0"/>
              <a:t>credibility factor</a:t>
            </a:r>
            <a:r>
              <a:rPr lang="ko-KR" altLang="en-US" baseline="0" dirty="0" smtClean="0"/>
              <a:t>의 평균을 세제곱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유저가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중요하다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하지않다에</a:t>
            </a:r>
            <a:r>
              <a:rPr lang="ko-KR" altLang="en-US" baseline="0" dirty="0" smtClean="0"/>
              <a:t> 대한 점수를 강조하기 위해 세제곱</a:t>
            </a:r>
            <a:r>
              <a:rPr lang="en-US" altLang="ko-KR" baseline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4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topic,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topic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가지의 </a:t>
            </a:r>
            <a:r>
              <a:rPr lang="en-US" altLang="ko-KR" baseline="0" dirty="0" smtClean="0"/>
              <a:t>query</a:t>
            </a:r>
          </a:p>
          <a:p>
            <a:r>
              <a:rPr lang="ko-KR" altLang="en-US" baseline="0" dirty="0" smtClean="0"/>
              <a:t>검색은 </a:t>
            </a:r>
            <a:r>
              <a:rPr lang="ko-KR" altLang="en-US" baseline="0" dirty="0" err="1" smtClean="0"/>
              <a:t>구글을</a:t>
            </a:r>
            <a:r>
              <a:rPr lang="ko-KR" altLang="en-US" baseline="0" dirty="0" smtClean="0"/>
              <a:t> 사용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검색 결과 중에 적합한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 결과를 임의로 선택하고 해당하는 실제 </a:t>
            </a:r>
            <a:r>
              <a:rPr lang="en-US" altLang="ko-KR" baseline="0" dirty="0" smtClean="0"/>
              <a:t>web page</a:t>
            </a:r>
            <a:r>
              <a:rPr lang="ko-KR" altLang="en-US" baseline="0" dirty="0" smtClean="0"/>
              <a:t>를 수집했다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이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를 실험 참가자에게 보여줌으로써 실험에 사용했다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5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960</a:t>
            </a:r>
            <a:r>
              <a:rPr lang="ko-KR" altLang="en-US" dirty="0" smtClean="0"/>
              <a:t>명 설문회사를 통해 실험 수행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9 factors:</a:t>
            </a:r>
          </a:p>
          <a:p>
            <a:r>
              <a:rPr lang="en-US" altLang="ko-KR" dirty="0" smtClean="0"/>
              <a:t>Context</a:t>
            </a:r>
            <a:r>
              <a:rPr lang="en-US" altLang="ko-KR" baseline="0" dirty="0" smtClean="0"/>
              <a:t> expertise</a:t>
            </a:r>
          </a:p>
          <a:p>
            <a:r>
              <a:rPr lang="en-US" altLang="ko-KR" baseline="0" dirty="0" smtClean="0"/>
              <a:t>Social reputation</a:t>
            </a:r>
          </a:p>
          <a:p>
            <a:r>
              <a:rPr lang="en-US" altLang="ko-KR" baseline="0" dirty="0" smtClean="0"/>
              <a:t>Update frequency</a:t>
            </a:r>
          </a:p>
          <a:p>
            <a:r>
              <a:rPr lang="en-US" altLang="ko-KR" baseline="0" dirty="0" smtClean="0"/>
              <a:t>Content freshness</a:t>
            </a:r>
          </a:p>
          <a:p>
            <a:r>
              <a:rPr lang="en-US" altLang="ko-KR" baseline="0" dirty="0" smtClean="0"/>
              <a:t>Authority of page creator</a:t>
            </a:r>
          </a:p>
          <a:p>
            <a:r>
              <a:rPr lang="en-US" altLang="ko-KR" baseline="0" dirty="0" smtClean="0"/>
              <a:t>Content typicality</a:t>
            </a:r>
          </a:p>
          <a:p>
            <a:r>
              <a:rPr lang="en-US" altLang="ko-KR" baseline="0" dirty="0" smtClean="0"/>
              <a:t>Evidence presentation</a:t>
            </a:r>
          </a:p>
          <a:p>
            <a:r>
              <a:rPr lang="en-US" altLang="ko-KR" baseline="0" dirty="0" smtClean="0"/>
              <a:t>Objectivity</a:t>
            </a:r>
          </a:p>
          <a:p>
            <a:r>
              <a:rPr lang="en-US" altLang="ko-KR" baseline="0" dirty="0" smtClean="0"/>
              <a:t>Accuracy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24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2 &gt;</a:t>
            </a:r>
          </a:p>
          <a:p>
            <a:r>
              <a:rPr lang="ko-KR" altLang="en-US" dirty="0" smtClean="0"/>
              <a:t>그냥 숫자는 </a:t>
            </a:r>
            <a:r>
              <a:rPr lang="en-US" altLang="ko-KR" dirty="0" smtClean="0"/>
              <a:t>familiar user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credibility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 안에 숫자는 </a:t>
            </a:r>
            <a:r>
              <a:rPr lang="en-US" altLang="ko-KR" dirty="0" smtClean="0"/>
              <a:t>unfamiliar user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credibility </a:t>
            </a:r>
            <a:r>
              <a:rPr lang="ko-KR" altLang="en-US" dirty="0" smtClean="0"/>
              <a:t>평균</a:t>
            </a:r>
            <a:endParaRPr lang="en-US" altLang="ko-KR" dirty="0" smtClean="0"/>
          </a:p>
          <a:p>
            <a:r>
              <a:rPr lang="en-US" altLang="ko-KR" dirty="0" smtClean="0"/>
              <a:t>Unfamiliar user</a:t>
            </a:r>
            <a:r>
              <a:rPr lang="ko-KR" altLang="en-US" dirty="0" smtClean="0"/>
              <a:t>는 대부분 </a:t>
            </a:r>
            <a:r>
              <a:rPr lang="en-US" altLang="ko-KR" dirty="0" smtClean="0"/>
              <a:t>accuracy</a:t>
            </a:r>
            <a:r>
              <a:rPr lang="ko-KR" altLang="en-US" dirty="0" smtClean="0"/>
              <a:t>가 가장 중요한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로 생각한다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하지만 그것 또한 </a:t>
            </a:r>
            <a:r>
              <a:rPr lang="ko-KR" altLang="en-US" baseline="0" dirty="0" err="1" smtClean="0"/>
              <a:t>자신있게</a:t>
            </a:r>
            <a:r>
              <a:rPr lang="ko-KR" altLang="en-US" baseline="0" dirty="0" smtClean="0"/>
              <a:t> 판단을 한 것은 아니다 </a:t>
            </a:r>
            <a:r>
              <a:rPr lang="en-US" altLang="ko-KR" baseline="0" dirty="0" smtClean="0"/>
              <a:t>(weight</a:t>
            </a:r>
            <a:r>
              <a:rPr lang="ko-KR" altLang="en-US" baseline="0" dirty="0" smtClean="0"/>
              <a:t>가 가장 높긴 하지만 수치 자체가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보다 작다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Familiar user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accuracy </a:t>
            </a:r>
            <a:r>
              <a:rPr lang="ko-KR" altLang="en-US" baseline="0" dirty="0" smtClean="0"/>
              <a:t>말고도 </a:t>
            </a:r>
            <a:r>
              <a:rPr lang="en-US" altLang="ko-KR" baseline="0" dirty="0" smtClean="0"/>
              <a:t>topic</a:t>
            </a:r>
            <a:r>
              <a:rPr lang="ko-KR" altLang="en-US" baseline="0" dirty="0" smtClean="0"/>
              <a:t>에 따라 가장 중요하다고 여기는 </a:t>
            </a:r>
            <a:r>
              <a:rPr lang="en-US" altLang="ko-KR" baseline="0" dirty="0" smtClean="0"/>
              <a:t>factor</a:t>
            </a:r>
            <a:r>
              <a:rPr lang="ko-KR" altLang="en-US" baseline="0" dirty="0" smtClean="0"/>
              <a:t>가 존재했다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자신있게</a:t>
            </a:r>
            <a:r>
              <a:rPr lang="ko-KR" altLang="en-US" baseline="0" dirty="0" smtClean="0"/>
              <a:t> 판단을 내린 경우가 많다</a:t>
            </a:r>
            <a:r>
              <a:rPr lang="en-US" altLang="ko-KR" baseline="0" dirty="0" smtClean="0"/>
              <a:t>. (weight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보다 큰 경우가 많다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familiar user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unfamiliar user</a:t>
            </a:r>
            <a:r>
              <a:rPr lang="ko-KR" altLang="en-US" baseline="0" dirty="0" smtClean="0"/>
              <a:t>는 특정 </a:t>
            </a:r>
            <a:r>
              <a:rPr lang="en-US" altLang="ko-KR" baseline="0" dirty="0" smtClean="0"/>
              <a:t>topic</a:t>
            </a:r>
            <a:r>
              <a:rPr lang="ko-KR" altLang="en-US" baseline="0" dirty="0" smtClean="0"/>
              <a:t>에서 특정 </a:t>
            </a:r>
            <a:r>
              <a:rPr lang="en-US" altLang="ko-KR" baseline="0" dirty="0" smtClean="0"/>
              <a:t>factor</a:t>
            </a:r>
            <a:r>
              <a:rPr lang="ko-KR" altLang="en-US" baseline="0" dirty="0" smtClean="0"/>
              <a:t>에 대해 상이한 판단을 하는 점이 발견되기도 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회색 네모영역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실험 결과 나열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&lt; </a:t>
            </a:r>
            <a:r>
              <a:rPr lang="ko-KR" altLang="en-US" baseline="0" dirty="0" smtClean="0"/>
              <a:t>테이블 </a:t>
            </a:r>
            <a:r>
              <a:rPr lang="en-US" altLang="ko-KR" baseline="0" dirty="0" smtClean="0"/>
              <a:t>3&gt;</a:t>
            </a:r>
          </a:p>
          <a:p>
            <a:r>
              <a:rPr lang="en-US" altLang="ko-KR" baseline="0" dirty="0" smtClean="0"/>
              <a:t>Consistent credibility: +chart search results</a:t>
            </a:r>
            <a:r>
              <a:rPr lang="ko-KR" altLang="en-US" baseline="0" dirty="0" smtClean="0"/>
              <a:t>에서 판단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해당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에 들어가서 판단한 </a:t>
            </a:r>
            <a:r>
              <a:rPr lang="en-US" altLang="ko-KR" baseline="0" dirty="0" smtClean="0"/>
              <a:t>credibility</a:t>
            </a:r>
            <a:r>
              <a:rPr lang="ko-KR" altLang="en-US" baseline="0" dirty="0" smtClean="0"/>
              <a:t>가 서로 일치하는지를 실험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테이블을 보기 전에 논문에서는</a:t>
            </a:r>
            <a:r>
              <a:rPr lang="en-US" altLang="ko-KR" baseline="0" dirty="0" smtClean="0"/>
              <a:t>, +chart interface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을 직접 들어가 보지 않고도 해당 </a:t>
            </a:r>
            <a:r>
              <a:rPr lang="en-US" altLang="ko-KR" baseline="0" dirty="0" smtClean="0"/>
              <a:t>webpage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credibility</a:t>
            </a:r>
            <a:r>
              <a:rPr lang="ko-KR" altLang="en-US" baseline="0" dirty="0" smtClean="0"/>
              <a:t>를 판단할 수 있도록 도움을 줄 수 있다고 가정하고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그것은 </a:t>
            </a:r>
            <a:r>
              <a:rPr lang="en-US" altLang="ko-KR" baseline="0" dirty="0" smtClean="0"/>
              <a:t>+chart search results</a:t>
            </a:r>
            <a:r>
              <a:rPr lang="ko-KR" altLang="en-US" baseline="0" dirty="0" smtClean="0"/>
              <a:t>에서의 판단 수치와 해당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에 직접 들어가서 판단한 </a:t>
            </a:r>
            <a:r>
              <a:rPr lang="en-US" altLang="ko-KR" baseline="0" dirty="0" smtClean="0"/>
              <a:t>credibility</a:t>
            </a:r>
            <a:r>
              <a:rPr lang="ko-KR" altLang="en-US" baseline="0" dirty="0" smtClean="0"/>
              <a:t>의 수치가 비례하기 때문에 추측 가능한 전제이다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테이블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webpage</a:t>
            </a:r>
            <a:r>
              <a:rPr lang="ko-KR" altLang="en-US" baseline="0" dirty="0" smtClean="0"/>
              <a:t>에 대해서 평가가 일치하는 평균 페이지 수를 나타내고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Consistency</a:t>
            </a:r>
            <a:r>
              <a:rPr lang="ko-KR" altLang="en-US" baseline="0" dirty="0" smtClean="0"/>
              <a:t>한 전체 수는 </a:t>
            </a:r>
            <a:r>
              <a:rPr lang="en-US" altLang="ko-KR" baseline="0" dirty="0" smtClean="0"/>
              <a:t>familiarity</a:t>
            </a:r>
            <a:r>
              <a:rPr lang="ko-KR" altLang="en-US" baseline="0" dirty="0" smtClean="0"/>
              <a:t>에 상관없이 비슷하지만</a:t>
            </a:r>
            <a:r>
              <a:rPr lang="en-US" altLang="ko-KR" baseline="0" dirty="0" smtClean="0"/>
              <a:t>, good-good or bad-bad</a:t>
            </a:r>
            <a:r>
              <a:rPr lang="ko-KR" altLang="en-US" baseline="0" dirty="0" smtClean="0"/>
              <a:t>의 항목에 대해서 </a:t>
            </a:r>
            <a:r>
              <a:rPr lang="en-US" altLang="ko-KR" baseline="0" dirty="0" smtClean="0"/>
              <a:t>familiar user</a:t>
            </a:r>
            <a:r>
              <a:rPr lang="ko-KR" altLang="en-US" baseline="0" dirty="0" smtClean="0"/>
              <a:t>의 수치가 훨씬 높음을 알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이것은 다시 말해서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</a:t>
            </a:r>
            <a:r>
              <a:rPr lang="en-US" altLang="ko-KR" baseline="0" dirty="0" smtClean="0"/>
              <a:t>topic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familiar user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+chart interface</a:t>
            </a:r>
            <a:r>
              <a:rPr lang="ko-KR" altLang="en-US" baseline="0" dirty="0" smtClean="0"/>
              <a:t>를 사용하게 되면 그렇지 않는 사람에 비해 더 </a:t>
            </a:r>
            <a:r>
              <a:rPr lang="en-US" altLang="ko-KR" baseline="0" dirty="0" smtClean="0"/>
              <a:t>consistent</a:t>
            </a:r>
            <a:r>
              <a:rPr lang="ko-KR" altLang="en-US" baseline="0" dirty="0" smtClean="0"/>
              <a:t>하고 </a:t>
            </a:r>
            <a:r>
              <a:rPr lang="en-US" altLang="ko-KR" baseline="0" dirty="0" smtClean="0"/>
              <a:t>clear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credibility</a:t>
            </a:r>
            <a:r>
              <a:rPr lang="ko-KR" altLang="en-US" baseline="0" dirty="0" smtClean="0"/>
              <a:t>에 대한 판단을 내릴 수 있다는 것이다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17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어느 정도 시스템에 대해 이해하고 사용법을 숙지한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명의 대학생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대학원생을 기준으로 실험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21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+chart interface</a:t>
            </a:r>
            <a:r>
              <a:rPr lang="ko-KR" altLang="en-US" dirty="0" smtClean="0"/>
              <a:t>에서 더 많은 </a:t>
            </a:r>
            <a:r>
              <a:rPr lang="en-US" altLang="ko-KR" dirty="0" smtClean="0"/>
              <a:t>credible page</a:t>
            </a:r>
            <a:r>
              <a:rPr lang="ko-KR" altLang="en-US" dirty="0" smtClean="0"/>
              <a:t>를 찾았다는 사실을 알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결과를 통해 제안하는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이 제한된 시간에 더 많은 </a:t>
            </a:r>
            <a:r>
              <a:rPr lang="en-US" altLang="ko-KR" dirty="0" smtClean="0"/>
              <a:t>credible web page</a:t>
            </a:r>
            <a:r>
              <a:rPr lang="ko-KR" altLang="en-US" dirty="0" smtClean="0"/>
              <a:t>를 찾을 수 있게 해준다는 것을 알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F, G, I </a:t>
            </a:r>
            <a:r>
              <a:rPr lang="ko-KR" altLang="en-US" dirty="0" smtClean="0"/>
              <a:t>참가자를 제외하고는 전부 제안한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을 사용한 경우에 더 많은 </a:t>
            </a:r>
            <a:r>
              <a:rPr lang="en-US" altLang="ko-KR" dirty="0" smtClean="0"/>
              <a:t>credible</a:t>
            </a:r>
            <a:r>
              <a:rPr lang="en-US" altLang="ko-KR" baseline="0" dirty="0" smtClean="0"/>
              <a:t> page</a:t>
            </a:r>
            <a:r>
              <a:rPr lang="ko-KR" altLang="en-US" baseline="0" dirty="0" smtClean="0"/>
              <a:t>를 찾을 수 있었다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종합해 볼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새로운 시스템은 기존의 </a:t>
            </a:r>
            <a:r>
              <a:rPr lang="en-US" altLang="ko-KR" baseline="0" dirty="0" smtClean="0"/>
              <a:t>web search interface</a:t>
            </a:r>
            <a:r>
              <a:rPr lang="ko-KR" altLang="en-US" baseline="0" dirty="0" smtClean="0"/>
              <a:t>보다 어 빠르고 효율적으로 </a:t>
            </a:r>
            <a:r>
              <a:rPr lang="en-US" altLang="ko-KR" baseline="0" dirty="0" smtClean="0"/>
              <a:t>credible web page</a:t>
            </a:r>
            <a:r>
              <a:rPr lang="ko-KR" altLang="en-US" baseline="0" dirty="0" smtClean="0"/>
              <a:t>를 찾는데 도움을 준다는 사실을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358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ELM </a:t>
            </a:r>
            <a:r>
              <a:rPr lang="ko-KR" altLang="en-US" dirty="0" smtClean="0"/>
              <a:t>이론에 의하면 어떤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대한 지식이 충분하지 않은 사람은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그것에 관한 정보에 대해 </a:t>
            </a:r>
            <a:r>
              <a:rPr lang="en-US" altLang="ko-KR" baseline="0" dirty="0" smtClean="0"/>
              <a:t>credible</a:t>
            </a:r>
            <a:r>
              <a:rPr lang="ko-KR" altLang="en-US" baseline="0" dirty="0" smtClean="0"/>
              <a:t>한지 아닌지에 대한 판단조차 명확하게 내릴 수 없을 확률이 높다고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topic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familiar user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users’ judgment model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unfamiliar user</a:t>
            </a:r>
            <a:r>
              <a:rPr lang="ko-KR" altLang="en-US" baseline="0" dirty="0" smtClean="0"/>
              <a:t>에게 추천하는 방법에 대해 생각해볼 필요가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7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Sillence</a:t>
            </a:r>
            <a:r>
              <a:rPr lang="en-US" altLang="ko-KR" dirty="0" smtClean="0"/>
              <a:t> et al. reported that there are more than 20,000 medical web sites on the web</a:t>
            </a:r>
          </a:p>
          <a:p>
            <a:r>
              <a:rPr lang="en-US" altLang="ko-KR" dirty="0" smtClean="0"/>
              <a:t>Denning et al. warned about the credibility of </a:t>
            </a:r>
            <a:r>
              <a:rPr lang="en-US" altLang="ko-KR" dirty="0" err="1" smtClean="0"/>
              <a:t>wikipedia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9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Credibility</a:t>
            </a:r>
            <a:r>
              <a:rPr lang="ko-KR" altLang="en-US" dirty="0" smtClean="0"/>
              <a:t>는 지각된 품질로 사용자의 감정이 중요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factor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dirty="0" smtClean="0"/>
              <a:t>subjective quality</a:t>
            </a:r>
            <a:r>
              <a:rPr lang="ko-KR" altLang="en-US" dirty="0" smtClean="0"/>
              <a:t>를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지각된 품질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상대적이고 주관적으로 인식되는 품질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명품 브랜드 </a:t>
            </a:r>
            <a:r>
              <a:rPr lang="ko-KR" altLang="en-US" baseline="0" dirty="0" err="1" smtClean="0"/>
              <a:t>조르지오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아르마니의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세컨</a:t>
            </a:r>
            <a:r>
              <a:rPr lang="ko-KR" altLang="en-US" baseline="0" dirty="0" smtClean="0"/>
              <a:t> 라인인 </a:t>
            </a:r>
            <a:r>
              <a:rPr lang="ko-KR" altLang="en-US" baseline="0" dirty="0" err="1" smtClean="0"/>
              <a:t>엠포리오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아르마니에서</a:t>
            </a:r>
            <a:r>
              <a:rPr lang="ko-KR" altLang="en-US" baseline="0" dirty="0" smtClean="0"/>
              <a:t> 나오는 시계는 좋다</a:t>
            </a:r>
            <a:r>
              <a:rPr lang="en-US" altLang="ko-KR" baseline="0" dirty="0" smtClean="0"/>
              <a:t>! -&gt; </a:t>
            </a:r>
            <a:r>
              <a:rPr lang="ko-KR" altLang="en-US" baseline="0" dirty="0" smtClean="0"/>
              <a:t>실제 </a:t>
            </a:r>
            <a:r>
              <a:rPr lang="en-US" altLang="ko-KR" baseline="0" dirty="0" smtClean="0"/>
              <a:t>30</a:t>
            </a:r>
            <a:r>
              <a:rPr lang="ko-KR" altLang="en-US" baseline="0" dirty="0" err="1" smtClean="0"/>
              <a:t>만원짜리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엠포리오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아르마니</a:t>
            </a:r>
            <a:r>
              <a:rPr lang="ko-KR" altLang="en-US" baseline="0" dirty="0" smtClean="0"/>
              <a:t> 속에 들어가는 시계 부품 원가는 중국산 </a:t>
            </a:r>
            <a:r>
              <a:rPr lang="en-US" altLang="ko-KR" baseline="0" dirty="0" smtClean="0"/>
              <a:t>50~100</a:t>
            </a:r>
            <a:r>
              <a:rPr lang="ko-KR" altLang="en-US" baseline="0" dirty="0" smtClean="0"/>
              <a:t>원짜리</a:t>
            </a:r>
            <a:r>
              <a:rPr lang="en-US" altLang="ko-KR" baseline="0" dirty="0" smtClean="0"/>
              <a:t>;; </a:t>
            </a:r>
            <a:r>
              <a:rPr lang="ko-KR" altLang="en-US" baseline="0" dirty="0" smtClean="0"/>
              <a:t>결국 이미지 문제</a:t>
            </a:r>
            <a:r>
              <a:rPr lang="en-US" altLang="ko-KR" baseline="0" dirty="0" smtClean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0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Accuracy: how accurate the web information is</a:t>
            </a:r>
          </a:p>
          <a:p>
            <a:r>
              <a:rPr lang="en-US" altLang="ko-KR" dirty="0" smtClean="0"/>
              <a:t>Objectivity: how biased the web information is</a:t>
            </a:r>
          </a:p>
          <a:p>
            <a:r>
              <a:rPr lang="en-US" altLang="ko-KR" dirty="0" smtClean="0"/>
              <a:t>Authority: about the author of the web page</a:t>
            </a:r>
          </a:p>
          <a:p>
            <a:r>
              <a:rPr lang="en-US" altLang="ko-KR" dirty="0" smtClean="0"/>
              <a:t>Currency: when web pages were last updated</a:t>
            </a:r>
          </a:p>
          <a:p>
            <a:r>
              <a:rPr lang="en-US" altLang="ko-KR" dirty="0" smtClean="0"/>
              <a:t>Coverage: how complete and comprehensive the web information 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0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User's credibility judgment model: representation of how important the user think each of main credibility aspects to judge the credibility of web search results 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7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하테나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북마크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공유 서비스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페이스북의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LexRank</a:t>
            </a:r>
            <a:r>
              <a:rPr lang="en-US" altLang="ko-KR" dirty="0" smtClean="0"/>
              <a:t> algorithm</a:t>
            </a:r>
            <a:r>
              <a:rPr lang="ko-KR" altLang="en-US" dirty="0" smtClean="0"/>
              <a:t>은 그래프 기반으로 </a:t>
            </a:r>
            <a:r>
              <a:rPr lang="en-US" altLang="ko-KR" dirty="0" smtClean="0"/>
              <a:t>text contents</a:t>
            </a:r>
            <a:r>
              <a:rPr lang="ko-KR" altLang="en-US" dirty="0" smtClean="0"/>
              <a:t>를 요약하는 알고리즘이다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text contents</a:t>
            </a:r>
            <a:r>
              <a:rPr lang="ko-KR" altLang="en-US" dirty="0" smtClean="0"/>
              <a:t>를 의미하고 </a:t>
            </a:r>
            <a:r>
              <a:rPr lang="en-US" altLang="ko-KR" dirty="0" smtClean="0"/>
              <a:t>text</a:t>
            </a:r>
            <a:r>
              <a:rPr lang="en-US" altLang="ko-KR" baseline="0" dirty="0" smtClean="0"/>
              <a:t> node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textual similarity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edge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weight</a:t>
            </a:r>
            <a:r>
              <a:rPr lang="ko-KR" altLang="en-US" baseline="0" dirty="0" smtClean="0"/>
              <a:t>로 표현된다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cowsearch.hontolab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smtClean="0"/>
              <a:t>Enhancing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Credibility Judgment of</a:t>
            </a:r>
            <a:br>
              <a:rPr lang="en-US" altLang="ko-KR" sz="2700" dirty="0" smtClean="0"/>
            </a:br>
            <a:r>
              <a:rPr lang="en-US" altLang="ko-KR" sz="2700" dirty="0" smtClean="0"/>
              <a:t>Web Search Results</a:t>
            </a:r>
            <a:endParaRPr lang="ko-KR" altLang="en-US" sz="2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52142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Yusuke Yamamoto</a:t>
            </a:r>
            <a:r>
              <a:rPr lang="en-US" altLang="ko-KR" sz="1800" baseline="30000" dirty="0" smtClean="0"/>
              <a:t>1</a:t>
            </a:r>
            <a:r>
              <a:rPr lang="en-US" altLang="ko-KR" sz="1800" dirty="0" smtClean="0"/>
              <a:t>, Katsumi Tanaka</a:t>
            </a:r>
            <a:r>
              <a:rPr lang="en-US" altLang="ko-KR" sz="1800" baseline="30000" dirty="0" smtClean="0"/>
              <a:t>2</a:t>
            </a:r>
            <a:endParaRPr lang="en-US" altLang="ko-KR" sz="1600" baseline="30000" dirty="0" smtClean="0"/>
          </a:p>
          <a:p>
            <a:r>
              <a:rPr lang="en-US" altLang="ko-KR" sz="1600" dirty="0" smtClean="0"/>
              <a:t>JSPS Research Fellow &amp; Kyoto University</a:t>
            </a:r>
            <a:r>
              <a:rPr lang="en-US" altLang="ko-KR" sz="1600" baseline="30000" dirty="0"/>
              <a:t>1</a:t>
            </a:r>
            <a:r>
              <a:rPr lang="en-US" altLang="ko-KR" sz="1600" dirty="0" smtClean="0"/>
              <a:t>, Kyoto University</a:t>
            </a:r>
            <a:r>
              <a:rPr lang="en-US" altLang="ko-KR" sz="1600" baseline="30000" dirty="0"/>
              <a:t>2</a:t>
            </a:r>
            <a:endParaRPr lang="en-US" altLang="ko-KR" sz="1600" dirty="0" smtClean="0"/>
          </a:p>
          <a:p>
            <a:r>
              <a:rPr lang="en-US" altLang="ko-KR" b="1" dirty="0" smtClean="0"/>
              <a:t>CHI '11</a:t>
            </a:r>
          </a:p>
          <a:p>
            <a:pPr algn="r"/>
            <a:r>
              <a:rPr lang="en-US" altLang="ko-KR" dirty="0" smtClean="0"/>
              <a:t>October </a:t>
            </a:r>
            <a:r>
              <a:rPr lang="en-US" altLang="ko-KR" dirty="0"/>
              <a:t>6</a:t>
            </a:r>
            <a:r>
              <a:rPr lang="en-US" altLang="ko-KR" dirty="0" smtClean="0"/>
              <a:t>, 2011</a:t>
            </a:r>
          </a:p>
          <a:p>
            <a:pPr algn="r"/>
            <a:r>
              <a:rPr lang="en-US" altLang="ko-KR" dirty="0" err="1" smtClean="0"/>
              <a:t>Hye</a:t>
            </a:r>
            <a:r>
              <a:rPr lang="en-US" altLang="ko-KR" dirty="0" smtClean="0"/>
              <a:t> Chan </a:t>
            </a:r>
            <a:r>
              <a:rPr lang="en-US" altLang="ko-KR" dirty="0" err="1" smtClean="0"/>
              <a:t>Bae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Search results </a:t>
            </a:r>
            <a:r>
              <a:rPr lang="en-US" altLang="ko-KR" dirty="0" smtClean="0">
                <a:solidFill>
                  <a:srgbClr val="C00000"/>
                </a:solidFill>
              </a:rPr>
              <a:t>should contain clues </a:t>
            </a:r>
            <a:r>
              <a:rPr lang="en-US" altLang="ko-KR" dirty="0" smtClean="0"/>
              <a:t>from various viewpoints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Users can judge the credibility </a:t>
            </a:r>
            <a:r>
              <a:rPr lang="en-US" altLang="ko-KR" dirty="0" smtClean="0"/>
              <a:t>of Web search results</a:t>
            </a:r>
          </a:p>
          <a:p>
            <a:pPr lvl="1"/>
            <a:r>
              <a:rPr lang="en-US" altLang="ko-KR" dirty="0" smtClean="0"/>
              <a:t>However, conventional web search results contain only</a:t>
            </a:r>
          </a:p>
          <a:p>
            <a:pPr lvl="2"/>
            <a:r>
              <a:rPr lang="en-US" altLang="ko-KR" dirty="0" smtClean="0"/>
              <a:t>Titles</a:t>
            </a:r>
          </a:p>
          <a:p>
            <a:pPr lvl="2"/>
            <a:r>
              <a:rPr lang="en-US" altLang="ko-KR" dirty="0" smtClean="0"/>
              <a:t>Snippets</a:t>
            </a:r>
          </a:p>
          <a:p>
            <a:pPr lvl="2"/>
            <a:r>
              <a:rPr lang="en-US" altLang="ko-KR" dirty="0" smtClean="0"/>
              <a:t>URLs</a:t>
            </a:r>
          </a:p>
          <a:p>
            <a:pPr lvl="2"/>
            <a:r>
              <a:rPr lang="en-US" altLang="ko-KR" dirty="0" smtClean="0"/>
              <a:t>Ranking orders</a:t>
            </a:r>
          </a:p>
          <a:p>
            <a:pPr lvl="1"/>
            <a:r>
              <a:rPr lang="en-US" altLang="ko-KR" dirty="0" smtClean="0"/>
              <a:t>Users need to manually collect clues</a:t>
            </a:r>
          </a:p>
          <a:p>
            <a:pPr lvl="2"/>
            <a:r>
              <a:rPr lang="en-US" altLang="ko-KR" dirty="0" smtClean="0"/>
              <a:t>By browsing or comparing other web pages</a:t>
            </a:r>
          </a:p>
          <a:p>
            <a:pPr lvl="2"/>
            <a:r>
              <a:rPr lang="en-US" altLang="ko-KR" dirty="0" smtClean="0"/>
              <a:t>But it takes too long time!!</a:t>
            </a:r>
          </a:p>
          <a:p>
            <a:pPr lvl="1"/>
            <a:r>
              <a:rPr lang="en-US" altLang="ko-KR" dirty="0" smtClean="0"/>
              <a:t>System has to </a:t>
            </a:r>
            <a:r>
              <a:rPr lang="en-US" altLang="ko-KR" dirty="0" smtClean="0">
                <a:solidFill>
                  <a:srgbClr val="C00000"/>
                </a:solidFill>
              </a:rPr>
              <a:t>automatically collect and aggregate the information </a:t>
            </a:r>
            <a:r>
              <a:rPr lang="en-US" altLang="ko-KR" dirty="0" smtClean="0"/>
              <a:t>necessary to judge a web page's credibility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0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credibility is a </a:t>
            </a:r>
            <a:r>
              <a:rPr lang="en-US" altLang="ko-KR" dirty="0" smtClean="0">
                <a:solidFill>
                  <a:srgbClr val="C00000"/>
                </a:solidFill>
              </a:rPr>
              <a:t>subjective quality</a:t>
            </a:r>
          </a:p>
          <a:p>
            <a:pPr lvl="1"/>
            <a:r>
              <a:rPr lang="en-US" altLang="ko-KR" dirty="0" smtClean="0"/>
              <a:t>Criteria </a:t>
            </a:r>
            <a:r>
              <a:rPr lang="en-US" altLang="ko-KR" dirty="0" smtClean="0">
                <a:solidFill>
                  <a:srgbClr val="C00000"/>
                </a:solidFill>
              </a:rPr>
              <a:t>depend on the users and types of information</a:t>
            </a:r>
          </a:p>
          <a:p>
            <a:pPr lvl="1"/>
            <a:r>
              <a:rPr lang="en-US" altLang="ko-KR" dirty="0" smtClean="0"/>
              <a:t>E.g., Apple products</a:t>
            </a:r>
          </a:p>
          <a:p>
            <a:pPr lvl="2"/>
            <a:r>
              <a:rPr lang="en-US" altLang="ko-KR" dirty="0" smtClean="0"/>
              <a:t>Some users: unbiased web pages are credible</a:t>
            </a:r>
          </a:p>
          <a:p>
            <a:pPr lvl="2"/>
            <a:r>
              <a:rPr lang="en-US" altLang="ko-KR" dirty="0" smtClean="0"/>
              <a:t>Other users: web pages which Apple enthusiasts appreciate are credible</a:t>
            </a:r>
          </a:p>
          <a:p>
            <a:pPr lvl="1"/>
            <a:r>
              <a:rPr lang="en-US" altLang="ko-KR" dirty="0" smtClean="0"/>
              <a:t>System should rank web search results on the basis of </a:t>
            </a:r>
            <a:r>
              <a:rPr lang="en-US" altLang="ko-KR" dirty="0" smtClean="0">
                <a:solidFill>
                  <a:srgbClr val="C00000"/>
                </a:solidFill>
              </a:rPr>
              <a:t>users' credibility judgment model</a:t>
            </a:r>
          </a:p>
          <a:p>
            <a:pPr lvl="1"/>
            <a:r>
              <a:rPr lang="en-US" altLang="ko-KR" dirty="0" smtClean="0"/>
              <a:t>System needs to predict user' credibility judgment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22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Propose the following 3 functions on system</a:t>
            </a:r>
          </a:p>
          <a:p>
            <a:pPr lvl="1"/>
            <a:r>
              <a:rPr lang="en-US" altLang="ko-KR" u="sng" dirty="0" smtClean="0">
                <a:solidFill>
                  <a:srgbClr val="C00000"/>
                </a:solidFill>
              </a:rPr>
              <a:t>Analysis and visualization </a:t>
            </a:r>
            <a:r>
              <a:rPr lang="en-US" altLang="ko-KR" u="sng" dirty="0" smtClean="0"/>
              <a:t>of scores of web search results on main aspects to judge the credibility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8" name="Picture 2" descr="C:\Users\bebop7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83" y="2689451"/>
            <a:ext cx="6000453" cy="37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8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Propose the following 3 functions on system</a:t>
            </a:r>
          </a:p>
          <a:p>
            <a:pPr lvl="1"/>
            <a:r>
              <a:rPr lang="en-US" altLang="ko-KR" dirty="0" smtClean="0"/>
              <a:t>Analysis and visualization of scores of web search results on main aspects to judge the credibility</a:t>
            </a:r>
          </a:p>
          <a:p>
            <a:pPr lvl="1"/>
            <a:r>
              <a:rPr lang="en-US" altLang="ko-KR" u="sng" dirty="0" smtClean="0">
                <a:solidFill>
                  <a:srgbClr val="C00000"/>
                </a:solidFill>
              </a:rPr>
              <a:t>Prediction of users' credibility judgment model </a:t>
            </a:r>
            <a:r>
              <a:rPr lang="en-US" altLang="ko-KR" u="sng" dirty="0" smtClean="0"/>
              <a:t>through users' credibility feedback for web search results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122" name="Picture 2" descr="C:\Users\bebop7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91" y="2944470"/>
            <a:ext cx="5411813" cy="35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89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Propose the following 3 functions on system</a:t>
            </a:r>
          </a:p>
          <a:p>
            <a:pPr lvl="1"/>
            <a:r>
              <a:rPr lang="en-US" altLang="ko-KR" dirty="0" smtClean="0"/>
              <a:t>Analysis and visualization of scores of web search results on main aspects to judge the credibility</a:t>
            </a:r>
          </a:p>
          <a:p>
            <a:pPr lvl="1"/>
            <a:r>
              <a:rPr lang="en-US" altLang="ko-KR" dirty="0" smtClean="0"/>
              <a:t>Prediction of users' credibility judgment model through users' credibility feedback for web search results</a:t>
            </a:r>
          </a:p>
          <a:p>
            <a:pPr lvl="1"/>
            <a:r>
              <a:rPr lang="en-US" altLang="ko-KR" u="sng" dirty="0" smtClean="0">
                <a:solidFill>
                  <a:srgbClr val="C00000"/>
                </a:solidFill>
              </a:rPr>
              <a:t>Re-ranking of web search results </a:t>
            </a:r>
            <a:r>
              <a:rPr lang="en-US" altLang="ko-KR" u="sng" dirty="0" smtClean="0"/>
              <a:t>based on predicted users' credibility model</a:t>
            </a:r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146" name="Picture 2" descr="C:\Users\bebop7\Desktop\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"/>
          <a:stretch/>
        </p:blipFill>
        <p:spPr bwMode="auto">
          <a:xfrm>
            <a:off x="1979068" y="3212976"/>
            <a:ext cx="5257228" cy="34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89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Credibility analysis of web search results for each of the main credibility factors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 factors for measuring the main 5 credibility aspects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Accuracy: referential importance of web page</a:t>
            </a:r>
          </a:p>
          <a:p>
            <a:pPr lvl="2"/>
            <a:r>
              <a:rPr lang="en-US" altLang="ko-KR" dirty="0" smtClean="0"/>
              <a:t>Assume that accurate web pages are often linked to by other web pages as references</a:t>
            </a:r>
          </a:p>
          <a:p>
            <a:pPr lvl="2"/>
            <a:r>
              <a:rPr lang="en-US" altLang="ko-KR" dirty="0" smtClean="0"/>
              <a:t>Used PageRank (provided by Google)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1227"/>
            <a:ext cx="3713144" cy="22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403648" y="3461227"/>
            <a:ext cx="1224136" cy="543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7172" name="Picture 4" descr="http://www.comwiz.kr/attach/1/12997652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31018"/>
            <a:ext cx="3796355" cy="27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8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Credibility analysis of web search results for each of the main credibility factors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 factors for measuring the main 5 credibility aspects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Authority:  social reputation of web page</a:t>
            </a:r>
          </a:p>
          <a:p>
            <a:pPr lvl="2"/>
            <a:r>
              <a:rPr lang="en-US" altLang="ko-KR" dirty="0" smtClean="0"/>
              <a:t>Assume that if a lot of people believe or highly regard certain web pages, the web pages are authoritative</a:t>
            </a:r>
          </a:p>
          <a:p>
            <a:pPr lvl="2"/>
            <a:r>
              <a:rPr lang="en-US" altLang="ko-KR" dirty="0" smtClean="0"/>
              <a:t>Used social bookmarks – </a:t>
            </a:r>
            <a:r>
              <a:rPr lang="en-US" altLang="ko-KR" dirty="0" err="1" smtClean="0"/>
              <a:t>Hatena</a:t>
            </a:r>
            <a:r>
              <a:rPr lang="en-US" altLang="ko-KR" dirty="0" smtClean="0"/>
              <a:t> Bookmark service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61227"/>
            <a:ext cx="3713144" cy="22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076056" y="4149080"/>
            <a:ext cx="1224136" cy="543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6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Credibility analysis of web search results for each of the main credibility factors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 factors for measuring the main 5 credibility aspects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Objectivity: content typicality of web page</a:t>
            </a:r>
          </a:p>
          <a:p>
            <a:pPr lvl="2"/>
            <a:r>
              <a:rPr lang="en-US" altLang="ko-KR" dirty="0" smtClean="0"/>
              <a:t>Assume that if a web page is similar to many other web pages about a given query, the web page is objective</a:t>
            </a:r>
          </a:p>
          <a:p>
            <a:pPr lvl="2"/>
            <a:r>
              <a:rPr lang="en-US" altLang="ko-KR" dirty="0" smtClean="0"/>
              <a:t>Used </a:t>
            </a:r>
            <a:r>
              <a:rPr lang="en-US" altLang="ko-KR" dirty="0" err="1" smtClean="0"/>
              <a:t>LexRank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3713144" cy="22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699792" y="4188861"/>
            <a:ext cx="1224136" cy="543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8194" name="Picture 2" descr="C:\Users\bebop7\Desktop\lexra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27" y="2492896"/>
            <a:ext cx="3986905" cy="3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8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Credibility analysis of web search results for each of the main credibility factors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 factors for measuring the main 5 credibility aspects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Coverage: coverage of technical topics on web page</a:t>
            </a:r>
          </a:p>
          <a:p>
            <a:pPr lvl="2"/>
            <a:r>
              <a:rPr lang="en-US" altLang="ko-KR" dirty="0" smtClean="0"/>
              <a:t>Used the method to search Wikipedia for technical terms [</a:t>
            </a:r>
            <a:r>
              <a:rPr lang="en-US" altLang="ko-KR" dirty="0" err="1" smtClean="0"/>
              <a:t>Nakatani</a:t>
            </a:r>
            <a:r>
              <a:rPr lang="en-US" altLang="ko-KR" dirty="0" smtClean="0"/>
              <a:t> et al., 2009]</a:t>
            </a:r>
          </a:p>
          <a:p>
            <a:pPr lvl="3"/>
            <a:r>
              <a:rPr lang="en-US" altLang="ko-KR" dirty="0" smtClean="0"/>
              <a:t>Extracts the terms that Wikipedia articles only in specific categories link to as technical terms</a:t>
            </a:r>
          </a:p>
          <a:p>
            <a:pPr lvl="2"/>
            <a:r>
              <a:rPr lang="en-US" altLang="ko-KR" dirty="0" smtClean="0"/>
              <a:t>Calculates the number of technical terms on the web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61227"/>
            <a:ext cx="3713144" cy="22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131840" y="5117411"/>
            <a:ext cx="1224136" cy="543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Credibility analysis of web search results for each of the main credibility factors (cont.)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6 factors for measuring the main 5 credibility aspects</a:t>
                </a:r>
              </a:p>
              <a:p>
                <a:pPr lvl="1"/>
                <a:r>
                  <a:rPr lang="en-US" altLang="ko-KR" dirty="0" smtClean="0">
                    <a:solidFill>
                      <a:srgbClr val="C00000"/>
                    </a:solidFill>
                  </a:rPr>
                  <a:t>Currency: freshness and update frequency of web page</a:t>
                </a:r>
              </a:p>
              <a:p>
                <a:pPr lvl="2"/>
                <a:r>
                  <a:rPr lang="en-US" altLang="ko-KR" dirty="0" smtClean="0"/>
                  <a:t>Obtain a list from </a:t>
                </a:r>
                <a:r>
                  <a:rPr lang="en-US" altLang="ko-KR" dirty="0" err="1" smtClean="0"/>
                  <a:t>Wayback</a:t>
                </a:r>
                <a:r>
                  <a:rPr lang="en-US" altLang="ko-KR" dirty="0" smtClean="0"/>
                  <a:t> Machine of Internet Archive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&lt;…&lt;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:pPr lvl="3"/>
                <a:r>
                  <a:rPr lang="en-US" altLang="ko-KR" dirty="0" smtClean="0"/>
                  <a:t>Freshness: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𝑐𝑜𝑛𝑠𝑡𝑎𝑛𝑡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3"/>
                <a:r>
                  <a:rPr lang="en-US" altLang="ko-KR" dirty="0" smtClean="0"/>
                  <a:t>Update frequency: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61227"/>
            <a:ext cx="3713144" cy="22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076056" y="4149080"/>
            <a:ext cx="1224136" cy="543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9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System design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cf. </a:t>
            </a:r>
            <a:r>
              <a:rPr lang="en-US" altLang="ko-KR" dirty="0" err="1" smtClean="0"/>
              <a:t>Wayback</a:t>
            </a:r>
            <a:r>
              <a:rPr lang="en-US" altLang="ko-KR" dirty="0" smtClean="0"/>
              <a:t> Machine of Internet Archive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0242" name="Picture 2" descr="C:\Users\bebop7\Desktop\waybac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99587"/>
            <a:ext cx="6900143" cy="47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91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cf. </a:t>
            </a:r>
            <a:r>
              <a:rPr lang="en-US" altLang="ko-KR" dirty="0" err="1" smtClean="0"/>
              <a:t>Wayback</a:t>
            </a:r>
            <a:r>
              <a:rPr lang="en-US" altLang="ko-KR" dirty="0" smtClean="0"/>
              <a:t> Machine of Internet Archive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1266" name="Picture 2" descr="C:\Users\bebop7\Desktop\wayba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39737"/>
            <a:ext cx="4896544" cy="55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0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Re-ranking of web search results through credibility feedback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Users can feed them back</a:t>
            </a:r>
            <a:r>
              <a:rPr lang="en-US" altLang="ko-KR" dirty="0" smtClean="0"/>
              <a:t> to system</a:t>
            </a:r>
          </a:p>
          <a:p>
            <a:pPr lvl="1"/>
            <a:r>
              <a:rPr lang="en-US" altLang="ko-KR" dirty="0" smtClean="0"/>
              <a:t>By double-clicking the radar charts of the credible web search results</a:t>
            </a:r>
          </a:p>
          <a:p>
            <a:pPr lvl="1"/>
            <a:r>
              <a:rPr lang="en-US" altLang="ko-KR" dirty="0" smtClean="0"/>
              <a:t>Predicts users' credibility judgment model</a:t>
            </a:r>
          </a:p>
          <a:p>
            <a:r>
              <a:rPr lang="en-US" altLang="ko-KR" dirty="0" smtClean="0"/>
              <a:t>System </a:t>
            </a:r>
            <a:r>
              <a:rPr lang="en-US" altLang="ko-KR" dirty="0" smtClean="0">
                <a:solidFill>
                  <a:srgbClr val="C00000"/>
                </a:solidFill>
              </a:rPr>
              <a:t>re-ranks web search results</a:t>
            </a:r>
          </a:p>
          <a:p>
            <a:pPr lvl="1"/>
            <a:r>
              <a:rPr lang="en-US" altLang="ko-KR" dirty="0" smtClean="0"/>
              <a:t>in accordance with the predicted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3960440" cy="38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9752" y="3450486"/>
                <a:ext cx="5038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(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a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normalized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score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of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𝑝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on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credibility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factor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altLang="ko-KR" sz="1600" b="0" i="1" dirty="0" smtClean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450486"/>
                <a:ext cx="5038494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2896"/>
            <a:ext cx="2735271" cy="96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39752" y="4869160"/>
                <a:ext cx="5342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(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𝑢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use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n-US" altLang="ko-KR" sz="1600" b="0" i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s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credibility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judgment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model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b="0" i="1" dirty="0" smtClean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869160"/>
                <a:ext cx="5342296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08" y="5392206"/>
            <a:ext cx="4101057" cy="91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971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System design</a:t>
            </a:r>
          </a:p>
          <a:p>
            <a:r>
              <a:rPr lang="en-US" altLang="ko-KR" b="1" u="sng" dirty="0" smtClean="0"/>
              <a:t>Experiment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#1: Online user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investigate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which factors are important for users</a:t>
            </a:r>
            <a:r>
              <a:rPr lang="en-US" altLang="ko-KR" dirty="0" smtClean="0"/>
              <a:t> to judge the credibility of web search results about specific topics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How different the consistency of credibility judgment </a:t>
            </a:r>
            <a:r>
              <a:rPr lang="en-US" altLang="ko-KR" dirty="0" smtClean="0"/>
              <a:t>is depending on users' familiarity with topics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21496"/>
            <a:ext cx="71151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90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#1: Online user </a:t>
            </a:r>
            <a:r>
              <a:rPr lang="en-US" altLang="ko-KR" dirty="0" smtClean="0"/>
              <a:t>study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Procedure</a:t>
            </a:r>
          </a:p>
          <a:p>
            <a:pPr lvl="1"/>
            <a:r>
              <a:rPr lang="en-US" altLang="ko-KR" dirty="0" smtClean="0"/>
              <a:t>2 questions</a:t>
            </a:r>
          </a:p>
          <a:p>
            <a:pPr lvl="2"/>
            <a:r>
              <a:rPr lang="en-US" altLang="ko-KR" dirty="0" smtClean="0"/>
              <a:t>How important they thought each of 9 factors was to judge the credibility of web information about one specific topic</a:t>
            </a:r>
          </a:p>
          <a:p>
            <a:pPr lvl="2"/>
            <a:r>
              <a:rPr lang="en-US" altLang="ko-KR" dirty="0" smtClean="0"/>
              <a:t>How familiar the participants were with the topic</a:t>
            </a:r>
          </a:p>
          <a:p>
            <a:pPr lvl="1"/>
            <a:r>
              <a:rPr lang="en-US" altLang="ko-KR" dirty="0" smtClean="0"/>
              <a:t>2 tasks</a:t>
            </a:r>
          </a:p>
          <a:p>
            <a:pPr lvl="2"/>
            <a:r>
              <a:rPr lang="en-US" altLang="ko-KR" dirty="0" smtClean="0"/>
              <a:t>Participants rated each of 10 web search results using +chart interface</a:t>
            </a:r>
          </a:p>
          <a:p>
            <a:pPr lvl="3"/>
            <a:r>
              <a:rPr lang="en-US" altLang="ko-KR" dirty="0" smtClean="0"/>
              <a:t>Without following their URL links</a:t>
            </a:r>
          </a:p>
          <a:p>
            <a:pPr lvl="2"/>
            <a:r>
              <a:rPr lang="en-US" altLang="ko-KR" dirty="0" smtClean="0"/>
              <a:t>Participants rated each of actual web pages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27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Experiment #1: Online user study (cont.)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+chart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11" y="1484784"/>
            <a:ext cx="769252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567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#1: Online user </a:t>
            </a:r>
            <a:r>
              <a:rPr lang="en-US" altLang="ko-KR" dirty="0" smtClean="0"/>
              <a:t>study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5" y="980728"/>
            <a:ext cx="890238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168"/>
            <a:ext cx="4877544" cy="180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502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#2 : Laboratory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</a:t>
            </a:r>
            <a:r>
              <a:rPr lang="en-US" altLang="ko-KR" dirty="0" smtClean="0">
                <a:solidFill>
                  <a:srgbClr val="C00000"/>
                </a:solidFill>
              </a:rPr>
              <a:t>evaluate search efficiency </a:t>
            </a:r>
            <a:r>
              <a:rPr lang="en-US" altLang="ko-KR" dirty="0" smtClean="0"/>
              <a:t>of our system</a:t>
            </a:r>
          </a:p>
          <a:p>
            <a:pPr lvl="1"/>
            <a:r>
              <a:rPr lang="en-US" altLang="ko-KR" dirty="0" smtClean="0"/>
              <a:t>Compared how many credible web pages could be selected from search results </a:t>
            </a:r>
            <a:r>
              <a:rPr lang="en-US" altLang="ko-KR" dirty="0" smtClean="0">
                <a:solidFill>
                  <a:srgbClr val="C00000"/>
                </a:solidFill>
              </a:rPr>
              <a:t>within a limited time</a:t>
            </a:r>
          </a:p>
          <a:p>
            <a:pPr lvl="1"/>
            <a:r>
              <a:rPr lang="en-US" altLang="ko-KR" dirty="0" smtClean="0"/>
              <a:t>Using only Google interface &amp; +chart interface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Procedure</a:t>
            </a:r>
          </a:p>
          <a:p>
            <a:pPr lvl="1"/>
            <a:r>
              <a:rPr lang="en-US" altLang="ko-KR" i="1" dirty="0" smtClean="0"/>
              <a:t>Suppose you or one of your family has </a:t>
            </a:r>
            <a:r>
              <a:rPr lang="en-US" altLang="ko-KR" i="1" dirty="0" err="1" smtClean="0"/>
              <a:t>menuere</a:t>
            </a:r>
            <a:r>
              <a:rPr lang="en-US" altLang="ko-KR" i="1" dirty="0" smtClean="0"/>
              <a:t> disease. You are now searching for web pages that Google returned for "</a:t>
            </a:r>
            <a:r>
              <a:rPr lang="en-US" altLang="ko-KR" i="1" dirty="0" err="1" smtClean="0"/>
              <a:t>menuere</a:t>
            </a:r>
            <a:r>
              <a:rPr lang="en-US" altLang="ko-KR" i="1" dirty="0" smtClean="0"/>
              <a:t> disease treatment". Please select as many credible web pages as possible within  three minutes.</a:t>
            </a:r>
          </a:p>
          <a:p>
            <a:pPr lvl="1"/>
            <a:r>
              <a:rPr lang="en-US" altLang="ko-KR" dirty="0" smtClean="0"/>
              <a:t>System automatically showed the top 50 Google web search 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95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#2 : Laboratory study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5727353" cy="535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8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Information source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Web is becoming important information source</a:t>
            </a:r>
          </a:p>
          <a:p>
            <a:pPr lvl="1"/>
            <a:r>
              <a:rPr lang="en-US" altLang="ko-KR" dirty="0" smtClean="0"/>
              <a:t>Lightweight readings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Serious readings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8" name="Picture 4" descr="http://farm3.static.flickr.com/2636/3743680128_385393b01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73885"/>
            <a:ext cx="5472608" cy="39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System design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  <a:p>
            <a:r>
              <a:rPr lang="en-US" altLang="ko-KR" b="1" u="sng" dirty="0" smtClean="0"/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proposed the system To help users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judge the credibility </a:t>
            </a:r>
            <a:r>
              <a:rPr lang="en-US" altLang="ko-KR" dirty="0" smtClean="0"/>
              <a:t>of web search results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Find credible web pages </a:t>
            </a:r>
            <a:r>
              <a:rPr lang="en-US" altLang="ko-KR" dirty="0" smtClean="0"/>
              <a:t>from a list of web search results</a:t>
            </a:r>
          </a:p>
          <a:p>
            <a:r>
              <a:rPr lang="en-US" altLang="ko-KR" dirty="0" smtClean="0"/>
              <a:t>System has </a:t>
            </a:r>
            <a:r>
              <a:rPr lang="en-US" altLang="ko-KR" dirty="0" smtClean="0">
                <a:solidFill>
                  <a:srgbClr val="C00000"/>
                </a:solidFill>
              </a:rPr>
              <a:t>3 functions for credibility-oriented web searches</a:t>
            </a:r>
          </a:p>
          <a:p>
            <a:pPr lvl="1"/>
            <a:r>
              <a:rPr lang="en-US" altLang="ko-KR" dirty="0" smtClean="0"/>
              <a:t>Visualization of score of web search results</a:t>
            </a:r>
          </a:p>
          <a:p>
            <a:pPr lvl="1"/>
            <a:r>
              <a:rPr lang="en-US" altLang="ko-KR" dirty="0" smtClean="0"/>
              <a:t>Prediction of users' credibility judgment model</a:t>
            </a:r>
          </a:p>
          <a:p>
            <a:pPr lvl="1"/>
            <a:r>
              <a:rPr lang="en-US" altLang="ko-KR" dirty="0" smtClean="0"/>
              <a:t>Re-ranking of web search results according to predicted users' credibility judgment model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026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Need more experiments where</a:t>
            </a:r>
          </a:p>
          <a:p>
            <a:pPr lvl="1"/>
            <a:r>
              <a:rPr lang="en-US" altLang="ko-KR" dirty="0" smtClean="0"/>
              <a:t>Images in web pages are eliminated</a:t>
            </a:r>
          </a:p>
          <a:p>
            <a:pPr lvl="2"/>
            <a:r>
              <a:rPr lang="en-US" altLang="ko-KR" dirty="0" smtClean="0"/>
              <a:t>Because </a:t>
            </a:r>
            <a:r>
              <a:rPr lang="en-US" altLang="ko-KR" dirty="0" smtClean="0">
                <a:solidFill>
                  <a:srgbClr val="C00000"/>
                </a:solidFill>
              </a:rPr>
              <a:t>visual designs often affect users' quality judgment</a:t>
            </a:r>
          </a:p>
          <a:p>
            <a:r>
              <a:rPr lang="en-US" altLang="ko-KR" dirty="0" smtClean="0"/>
              <a:t>Provide easier credibility feedbacks for web pages</a:t>
            </a:r>
          </a:p>
          <a:p>
            <a:pPr lvl="1"/>
            <a:r>
              <a:rPr lang="en-US" altLang="ko-KR" dirty="0" smtClean="0"/>
              <a:t>In experiment, </a:t>
            </a:r>
            <a:r>
              <a:rPr lang="en-US" altLang="ko-KR" dirty="0" smtClean="0">
                <a:solidFill>
                  <a:srgbClr val="C00000"/>
                </a:solidFill>
              </a:rPr>
              <a:t>some users didn't send credibility feedbacks</a:t>
            </a:r>
          </a:p>
          <a:p>
            <a:r>
              <a:rPr lang="en-US" altLang="ko-KR" dirty="0" smtClean="0"/>
              <a:t>For users who are not familiar with search topics,</a:t>
            </a:r>
          </a:p>
          <a:p>
            <a:pPr lvl="1"/>
            <a:r>
              <a:rPr lang="en-US" altLang="ko-KR" dirty="0" smtClean="0"/>
              <a:t>Have to think about additional help for more appropriate credibility judgments</a:t>
            </a:r>
          </a:p>
          <a:p>
            <a:pPr lvl="2"/>
            <a:r>
              <a:rPr lang="en-US" altLang="ko-KR" dirty="0" smtClean="0"/>
              <a:t>Recommending judgment models of users who are familiar with the topics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3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 &amp; Demo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http://cowsearch.hontolab.org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3762"/>
            <a:ext cx="6120680" cy="496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5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on Web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Most information is </a:t>
            </a:r>
            <a:r>
              <a:rPr lang="en-US" altLang="ko-KR" dirty="0" smtClean="0">
                <a:solidFill>
                  <a:srgbClr val="C00000"/>
                </a:solidFill>
              </a:rPr>
              <a:t>not fact-checked</a:t>
            </a:r>
          </a:p>
          <a:p>
            <a:pPr lvl="1"/>
            <a:r>
              <a:rPr lang="en-US" altLang="ko-KR" dirty="0" smtClean="0"/>
              <a:t>Web information is not always accurate or correct</a:t>
            </a:r>
          </a:p>
          <a:p>
            <a:pPr lvl="2"/>
            <a:r>
              <a:rPr lang="en-US" altLang="ko-KR" dirty="0" smtClean="0"/>
              <a:t>20,000 medical web sites but over half are not checked by medical experts</a:t>
            </a:r>
          </a:p>
          <a:p>
            <a:pPr lvl="2"/>
            <a:r>
              <a:rPr lang="en-US" altLang="ko-KR" dirty="0" smtClean="0"/>
              <a:t>Warning about Wikipedia</a:t>
            </a:r>
          </a:p>
          <a:p>
            <a:pPr lvl="2"/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They can be easily misled by incorrect  web information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2" name="Picture 4" descr="http://www.maclife.com/files/u12635/rumors_rumors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00" y="3476203"/>
            <a:ext cx="3619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4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Credibility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Most research has focused on </a:t>
            </a:r>
            <a:r>
              <a:rPr lang="en-US" altLang="ko-KR" dirty="0" smtClean="0">
                <a:solidFill>
                  <a:srgbClr val="C00000"/>
                </a:solidFill>
              </a:rPr>
              <a:t>ranking a set of data</a:t>
            </a:r>
          </a:p>
          <a:p>
            <a:pPr lvl="1"/>
            <a:r>
              <a:rPr lang="en-US" altLang="ko-KR" dirty="0" smtClean="0"/>
              <a:t>On the basis of relevancy or popularity</a:t>
            </a:r>
          </a:p>
          <a:p>
            <a:pPr lvl="1"/>
            <a:r>
              <a:rPr lang="en-US" altLang="ko-KR" dirty="0" smtClean="0"/>
              <a:t>By analyzing similarity between</a:t>
            </a:r>
          </a:p>
          <a:p>
            <a:pPr lvl="2"/>
            <a:r>
              <a:rPr lang="en-US" altLang="ko-KR" dirty="0" smtClean="0"/>
              <a:t>query and {documents, link structures, and user-behavior data}.</a:t>
            </a:r>
          </a:p>
          <a:p>
            <a:r>
              <a:rPr lang="en-US" altLang="ko-KR" dirty="0" smtClean="0"/>
              <a:t>Let's start to discuss </a:t>
            </a:r>
            <a:r>
              <a:rPr lang="en-US" altLang="ko-KR" dirty="0" smtClean="0">
                <a:solidFill>
                  <a:srgbClr val="C00000"/>
                </a:solidFill>
              </a:rPr>
              <a:t>information quality</a:t>
            </a:r>
          </a:p>
          <a:p>
            <a:pPr lvl="1"/>
            <a:r>
              <a:rPr lang="en-US" altLang="ko-KR" dirty="0" smtClean="0"/>
              <a:t>Web information credibility</a:t>
            </a:r>
          </a:p>
          <a:p>
            <a:r>
              <a:rPr lang="en-US" altLang="ko-KR" dirty="0" smtClean="0"/>
              <a:t>Credibility?</a:t>
            </a:r>
          </a:p>
          <a:p>
            <a:pPr lvl="1"/>
            <a:r>
              <a:rPr lang="en-US" altLang="ko-KR" dirty="0" smtClean="0"/>
              <a:t>A perceived quality and acceptance by</a:t>
            </a:r>
            <a:br>
              <a:rPr lang="en-US" altLang="ko-KR" dirty="0" smtClean="0"/>
            </a:br>
            <a:r>
              <a:rPr lang="en-US" altLang="ko-KR" dirty="0" smtClean="0"/>
              <a:t>receivers of </a:t>
            </a:r>
            <a:r>
              <a:rPr lang="en-US" altLang="ko-KR" dirty="0" err="1" smtClean="0"/>
              <a:t>msgs</a:t>
            </a:r>
            <a:r>
              <a:rPr lang="en-US" altLang="ko-KR" dirty="0" smtClean="0"/>
              <a:t> or senders of the </a:t>
            </a:r>
            <a:r>
              <a:rPr lang="en-US" altLang="ko-KR" dirty="0" err="1" smtClean="0"/>
              <a:t>msgs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A subjective quality</a:t>
            </a:r>
          </a:p>
          <a:p>
            <a:pPr lvl="2"/>
            <a:r>
              <a:rPr lang="en-US" altLang="ko-KR" dirty="0" smtClean="0"/>
              <a:t>Its interpretation depends on the receivers and</a:t>
            </a:r>
            <a:br>
              <a:rPr lang="en-US" altLang="ko-KR" dirty="0" smtClean="0"/>
            </a:br>
            <a:r>
              <a:rPr lang="en-US" altLang="ko-KR" dirty="0" smtClean="0"/>
              <a:t>types of information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 descr="http://www.cylex.net/i/qua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448" y="3172172"/>
            <a:ext cx="2667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Credibility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area of communication &amp; </a:t>
            </a:r>
            <a:r>
              <a:rPr lang="en-US" altLang="ko-KR" dirty="0" smtClean="0">
                <a:solidFill>
                  <a:srgbClr val="C00000"/>
                </a:solidFill>
              </a:rPr>
              <a:t>social psychology</a:t>
            </a:r>
          </a:p>
          <a:p>
            <a:pPr lvl="1"/>
            <a:r>
              <a:rPr lang="en-US" altLang="ko-KR" dirty="0" smtClean="0"/>
              <a:t>Credibility has been an important topic since 1950s</a:t>
            </a:r>
          </a:p>
          <a:p>
            <a:pPr lvl="1"/>
            <a:r>
              <a:rPr lang="en-US" altLang="ko-KR" dirty="0" smtClean="0"/>
              <a:t>has developed practical methods to measure information credibility</a:t>
            </a:r>
          </a:p>
          <a:p>
            <a:r>
              <a:rPr lang="en-US" altLang="ko-KR" dirty="0" smtClean="0"/>
              <a:t>Even so, it is difficult to assess the credibility of web information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Web pages often lack clues</a:t>
            </a:r>
            <a:r>
              <a:rPr lang="en-US" altLang="ko-KR" dirty="0" smtClean="0"/>
              <a:t> to judge the credibility</a:t>
            </a:r>
          </a:p>
          <a:p>
            <a:pPr lvl="2"/>
            <a:r>
              <a:rPr lang="en-US" altLang="ko-KR" dirty="0" smtClean="0"/>
              <a:t>Credentials</a:t>
            </a:r>
          </a:p>
          <a:p>
            <a:pPr lvl="2"/>
            <a:r>
              <a:rPr lang="en-US" altLang="ko-KR" dirty="0" smtClean="0"/>
              <a:t>Names of authors</a:t>
            </a:r>
          </a:p>
          <a:p>
            <a:pPr lvl="2"/>
            <a:r>
              <a:rPr lang="en-US" altLang="ko-KR" dirty="0" smtClean="0"/>
              <a:t>References to information sources</a:t>
            </a:r>
          </a:p>
          <a:p>
            <a:pPr lvl="2"/>
            <a:r>
              <a:rPr lang="en-US" altLang="ko-KR" dirty="0" smtClean="0"/>
              <a:t>Evidence information</a:t>
            </a:r>
          </a:p>
          <a:p>
            <a:pPr lvl="2"/>
            <a:r>
              <a:rPr lang="en-US" altLang="ko-KR" dirty="0" smtClean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482" name="Picture 2" descr="http://image.yes24.com/goods/4128172/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81" y="3140968"/>
            <a:ext cx="2314203" cy="29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aim of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Bridge the gap </a:t>
            </a:r>
            <a:r>
              <a:rPr lang="en-US" altLang="ko-KR" dirty="0" smtClean="0"/>
              <a:t>between</a:t>
            </a:r>
          </a:p>
          <a:p>
            <a:pPr lvl="1"/>
            <a:r>
              <a:rPr lang="en-US" altLang="ko-KR" dirty="0" smtClean="0"/>
              <a:t>Credibility theory in social psychology</a:t>
            </a:r>
          </a:p>
          <a:p>
            <a:pPr lvl="1"/>
            <a:r>
              <a:rPr lang="en-US" altLang="ko-KR" dirty="0" smtClean="0"/>
              <a:t>Search technology in web information retrieval</a:t>
            </a:r>
          </a:p>
          <a:p>
            <a:r>
              <a:rPr lang="en-US" altLang="ko-KR" dirty="0" smtClean="0"/>
              <a:t>Propose a system</a:t>
            </a:r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 smtClean="0">
                <a:solidFill>
                  <a:srgbClr val="C00000"/>
                </a:solidFill>
              </a:rPr>
              <a:t>help users judge the credibility of search result</a:t>
            </a:r>
          </a:p>
          <a:p>
            <a:pPr lvl="1"/>
            <a:r>
              <a:rPr lang="en-US" altLang="ko-KR" dirty="0" smtClean="0"/>
              <a:t>Information credibility is a subjective quality</a:t>
            </a:r>
          </a:p>
          <a:p>
            <a:pPr lvl="2"/>
            <a:r>
              <a:rPr lang="en-US" altLang="ko-KR" dirty="0" smtClean="0"/>
              <a:t>Systems should not measure the credibility without users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449716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4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Address the new </a:t>
            </a:r>
            <a:r>
              <a:rPr lang="en-US" altLang="ko-KR" dirty="0" smtClean="0">
                <a:solidFill>
                  <a:srgbClr val="C00000"/>
                </a:solidFill>
              </a:rPr>
              <a:t>concept of credibility-oriented</a:t>
            </a:r>
            <a:r>
              <a:rPr lang="en-US" altLang="ko-KR" dirty="0" smtClean="0"/>
              <a:t> web searches</a:t>
            </a:r>
          </a:p>
          <a:p>
            <a:r>
              <a:rPr lang="en-US" altLang="ko-KR" dirty="0" smtClean="0"/>
              <a:t>Introduce and implement </a:t>
            </a:r>
            <a:r>
              <a:rPr lang="en-US" altLang="ko-KR" dirty="0" smtClean="0">
                <a:solidFill>
                  <a:srgbClr val="C00000"/>
                </a:solidFill>
              </a:rPr>
              <a:t>3 functions</a:t>
            </a:r>
          </a:p>
          <a:p>
            <a:pPr lvl="1"/>
            <a:r>
              <a:rPr lang="en-US" altLang="ko-KR" dirty="0" smtClean="0"/>
              <a:t>To help users judge the credibility of web search results </a:t>
            </a:r>
          </a:p>
          <a:p>
            <a:pPr lvl="1"/>
            <a:r>
              <a:rPr lang="en-US" altLang="ko-KR" dirty="0" smtClean="0"/>
              <a:t>To search for credible web pages</a:t>
            </a:r>
          </a:p>
          <a:p>
            <a:pPr lvl="1"/>
            <a:r>
              <a:rPr lang="en-US" altLang="ko-KR" dirty="0" smtClean="0"/>
              <a:t>3 functions</a:t>
            </a:r>
          </a:p>
          <a:p>
            <a:pPr lvl="2"/>
            <a:r>
              <a:rPr lang="en-US" altLang="ko-KR" dirty="0" smtClean="0"/>
              <a:t>Analysis and visualization of scores of web search results</a:t>
            </a:r>
          </a:p>
          <a:p>
            <a:pPr lvl="2"/>
            <a:r>
              <a:rPr lang="en-US" altLang="ko-KR" dirty="0" smtClean="0"/>
              <a:t>Prediction of users' credibility judgment model through users' feedback</a:t>
            </a:r>
          </a:p>
          <a:p>
            <a:pPr lvl="2"/>
            <a:r>
              <a:rPr lang="en-US" altLang="ko-KR" dirty="0" smtClean="0"/>
              <a:t>Re-ranking of web search results based on users' credibility model</a:t>
            </a:r>
          </a:p>
          <a:p>
            <a:r>
              <a:rPr lang="en-US" altLang="ko-KR" dirty="0" smtClean="0"/>
              <a:t>Examine how the system affects users' credibility judgment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50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/>
              <a:t>System design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0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16851</TotalTime>
  <Words>2185</Words>
  <Application>Microsoft Office PowerPoint</Application>
  <PresentationFormat>화면 슬라이드 쇼(4:3)</PresentationFormat>
  <Paragraphs>301</Paragraphs>
  <Slides>33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SNU IDB Lab.</vt:lpstr>
      <vt:lpstr>Enhancing Credibility Judgment of Web Search Results</vt:lpstr>
      <vt:lpstr>Contents</vt:lpstr>
      <vt:lpstr>Information source</vt:lpstr>
      <vt:lpstr>Problem on Web information</vt:lpstr>
      <vt:lpstr>Credibility</vt:lpstr>
      <vt:lpstr>Credibility (cont.)</vt:lpstr>
      <vt:lpstr>The aim of paper</vt:lpstr>
      <vt:lpstr>Contributions</vt:lpstr>
      <vt:lpstr>Contents</vt:lpstr>
      <vt:lpstr>Requirements</vt:lpstr>
      <vt:lpstr>Requirements (cont.)</vt:lpstr>
      <vt:lpstr>Requirements (cont.)</vt:lpstr>
      <vt:lpstr>Requirements (cont.)</vt:lpstr>
      <vt:lpstr>Requirements (cont.)</vt:lpstr>
      <vt:lpstr>Credibility analysis of web search results for each of the main credibility factors</vt:lpstr>
      <vt:lpstr>Credibility analysis of web search results for each of the main credibility factors (cont.)</vt:lpstr>
      <vt:lpstr>Credibility analysis of web search results for each of the main credibility factors (cont.)</vt:lpstr>
      <vt:lpstr>Credibility analysis of web search results for each of the main credibility factors (cont.)</vt:lpstr>
      <vt:lpstr>Credibility analysis of web search results for each of the main credibility factors (cont.)</vt:lpstr>
      <vt:lpstr>cf. Wayback Machine of Internet Archive</vt:lpstr>
      <vt:lpstr>cf. Wayback Machine of Internet Archive</vt:lpstr>
      <vt:lpstr>Re-ranking of web search results through credibility feedback</vt:lpstr>
      <vt:lpstr>Contents</vt:lpstr>
      <vt:lpstr>Experiment #1: Online user study</vt:lpstr>
      <vt:lpstr>Experiment #1: Online user study (cont.)</vt:lpstr>
      <vt:lpstr>Experiment #1: Online user study (cont.)</vt:lpstr>
      <vt:lpstr>Experiment #1: Online user study (cont.)</vt:lpstr>
      <vt:lpstr>Experiment #2 : Laboratory study</vt:lpstr>
      <vt:lpstr>Experiment #2 : Laboratory study (cont.)</vt:lpstr>
      <vt:lpstr>Contents</vt:lpstr>
      <vt:lpstr>Conclusion</vt:lpstr>
      <vt:lpstr>Future work</vt:lpstr>
      <vt:lpstr>Thank you! &amp; Demo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Credibility Judgment of Web Search Results</dc:title>
  <dc:creator>HyeChan Bae</dc:creator>
  <cp:lastModifiedBy>hcbae</cp:lastModifiedBy>
  <cp:revision>1714</cp:revision>
  <dcterms:created xsi:type="dcterms:W3CDTF">2006-10-05T04:04:58Z</dcterms:created>
  <dcterms:modified xsi:type="dcterms:W3CDTF">2011-10-06T03:46:50Z</dcterms:modified>
</cp:coreProperties>
</file>