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94980" autoAdjust="0"/>
  </p:normalViewPr>
  <p:slideViewPr>
    <p:cSldViewPr>
      <p:cViewPr varScale="1">
        <p:scale>
          <a:sx n="69" d="100"/>
          <a:sy n="69" d="100"/>
        </p:scale>
        <p:origin x="-4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6: Creating a DTD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University, Internet Database Laboratory</a:t>
            </a:r>
          </a:p>
          <a:p>
            <a:pPr algn="r"/>
            <a:r>
              <a:rPr lang="en-US" altLang="ko-KR" dirty="0" smtClean="0"/>
              <a:t>July, 2011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attribute definition consists of four parts	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Element name, attribute name, attribute type, and an optional status</a:t>
            </a:r>
          </a:p>
          <a:p>
            <a:pPr lvl="1"/>
            <a:r>
              <a:rPr lang="en-US" altLang="ko-KR" dirty="0" smtClean="0"/>
              <a:t>Optional Status</a:t>
            </a:r>
            <a:endParaRPr lang="en-US" altLang="ko-KR" b="1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IMPLIED</a:t>
            </a:r>
            <a:r>
              <a:rPr lang="en-US" altLang="ko-KR" dirty="0" smtClean="0"/>
              <a:t> indicates the attribute may be omitted</a:t>
            </a:r>
          </a:p>
          <a:p>
            <a:pPr lvl="2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#REQUIRED</a:t>
            </a:r>
            <a:r>
              <a:rPr lang="en-US" altLang="ko-KR" dirty="0" smtClean="0"/>
              <a:t> </a:t>
            </a:r>
            <a:r>
              <a:rPr lang="en-US" altLang="ko-KR" dirty="0"/>
              <a:t>indicates the attribute may </a:t>
            </a:r>
            <a:r>
              <a:rPr lang="en-US" altLang="ko-KR" dirty="0" smtClean="0"/>
              <a:t>not be omitted and must contain a </a:t>
            </a:r>
            <a:r>
              <a:rPr lang="en-US" altLang="ko-KR" dirty="0" smtClean="0"/>
              <a:t>value</a:t>
            </a:r>
          </a:p>
          <a:p>
            <a:pPr lvl="2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#FIXED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5784" y="1556792"/>
            <a:ext cx="4980136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height (#PCDATA)&gt;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height units CDATA #IMPLIED&gt;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065784" y="2203123"/>
            <a:ext cx="1570112" cy="433789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635896" y="2132856"/>
            <a:ext cx="919956" cy="50405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292080" y="2132857"/>
            <a:ext cx="0" cy="504055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6372200" y="2132856"/>
            <a:ext cx="936104" cy="433789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528" y="4870901"/>
            <a:ext cx="3888432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height (#PCDATA)&gt;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height </a:t>
            </a:r>
          </a:p>
          <a:p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units CDATA #REQUIRED&gt;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99992" y="4707140"/>
            <a:ext cx="3816424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&lt;height&gt;39&lt;/height&gt;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9992" y="5157192"/>
            <a:ext cx="3816424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units=“feet”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&gt;39&lt;/height&gt;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99992" y="5610726"/>
            <a:ext cx="3816424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units=“39”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&gt;feet&lt;/height&gt;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&quot;없음&quot; 기호 21"/>
          <p:cNvSpPr/>
          <p:nvPr/>
        </p:nvSpPr>
        <p:spPr>
          <a:xfrm>
            <a:off x="8460432" y="4677752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3" name="도넛 22"/>
          <p:cNvSpPr/>
          <p:nvPr/>
        </p:nvSpPr>
        <p:spPr>
          <a:xfrm>
            <a:off x="8460432" y="5157192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4" name="도넛 23"/>
          <p:cNvSpPr/>
          <p:nvPr/>
        </p:nvSpPr>
        <p:spPr>
          <a:xfrm>
            <a:off x="8460432" y="5589240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384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Adding a default value of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feet</a:t>
            </a:r>
            <a:r>
              <a:rPr lang="en-US" altLang="ko-KR" dirty="0" smtClean="0"/>
              <a:t> for the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height</a:t>
            </a:r>
            <a:r>
              <a:rPr lang="en-US" altLang="ko-KR" dirty="0" smtClean="0"/>
              <a:t> attribute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588637"/>
            <a:ext cx="3888432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height (#PCDATA)&gt;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height 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units CDATA “feet”&gt;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976" y="2424876"/>
            <a:ext cx="410445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&lt;height&gt;39&lt;/height&gt;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5976" y="2874928"/>
            <a:ext cx="410445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units=“feet”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&gt;39&lt;/height&gt;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3328462"/>
            <a:ext cx="410445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units=“meters”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&gt;39&lt;/height&gt;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8604448" y="2874928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8604448" y="3306976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4870901"/>
            <a:ext cx="3888432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height (#PCDATA)&gt;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height 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units CDATA #FIXED “feet”&gt;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5976" y="4707140"/>
            <a:ext cx="410445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&lt;height&gt;39&lt;/height&gt;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976" y="5157192"/>
            <a:ext cx="410445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units=“feet”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&gt;39&lt;/height&gt;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5976" y="5610726"/>
            <a:ext cx="410445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units=“meters”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&gt;39&lt;/height&gt;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&quot;없음&quot; 기호 16"/>
          <p:cNvSpPr/>
          <p:nvPr/>
        </p:nvSpPr>
        <p:spPr>
          <a:xfrm>
            <a:off x="8604448" y="5610726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8" name="도넛 17"/>
          <p:cNvSpPr/>
          <p:nvPr/>
        </p:nvSpPr>
        <p:spPr>
          <a:xfrm>
            <a:off x="8604448" y="5157192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9" name="도넛 18"/>
          <p:cNvSpPr/>
          <p:nvPr/>
        </p:nvSpPr>
        <p:spPr>
          <a:xfrm>
            <a:off x="8604448" y="4696397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0" name="도넛 19"/>
          <p:cNvSpPr/>
          <p:nvPr/>
        </p:nvSpPr>
        <p:spPr>
          <a:xfrm>
            <a:off x="8604448" y="2420888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Defining attributes with choices</a:t>
            </a:r>
          </a:p>
          <a:p>
            <a:pPr lvl="1"/>
            <a:r>
              <a:rPr lang="en-US" altLang="ko-KR" dirty="0" smtClean="0"/>
              <a:t>To allow two possibilities for the value of the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units</a:t>
            </a:r>
            <a:r>
              <a:rPr lang="en-US" altLang="ko-KR" dirty="0" smtClean="0"/>
              <a:t> attribute in the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height</a:t>
            </a:r>
            <a:r>
              <a:rPr lang="en-US" altLang="ko-KR" dirty="0" smtClean="0"/>
              <a:t> element: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inches</a:t>
            </a:r>
            <a:r>
              <a:rPr lang="en-US" altLang="ko-KR" dirty="0" smtClean="0"/>
              <a:t> or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feet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6828" y="2422629"/>
            <a:ext cx="6290344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height (#PCDATA)&gt;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height units (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inches|feet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 #REQUIRED&gt;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4900" y="4511736"/>
            <a:ext cx="4585332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units=“inches”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&gt;39&lt;/height&gt;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도넛 8"/>
          <p:cNvSpPr/>
          <p:nvPr/>
        </p:nvSpPr>
        <p:spPr>
          <a:xfrm>
            <a:off x="6804248" y="4016972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도넛 9"/>
          <p:cNvSpPr/>
          <p:nvPr/>
        </p:nvSpPr>
        <p:spPr>
          <a:xfrm>
            <a:off x="6804248" y="4521028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4900" y="3501008"/>
            <a:ext cx="4585332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&lt;height&gt;39&lt;/height&gt;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4900" y="4007680"/>
            <a:ext cx="4585332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units=“feet”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&gt;39&lt;/height&gt;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5015792"/>
            <a:ext cx="4585332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units=“meters”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&gt;39&lt;/height&gt;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&quot;없음&quot; 기호 14"/>
          <p:cNvSpPr/>
          <p:nvPr/>
        </p:nvSpPr>
        <p:spPr>
          <a:xfrm>
            <a:off x="6804248" y="5015792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6" name="&quot;없음&quot; 기호 15"/>
          <p:cNvSpPr/>
          <p:nvPr/>
        </p:nvSpPr>
        <p:spPr>
          <a:xfrm>
            <a:off x="6804248" y="3514863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define attributes with unique values</a:t>
            </a:r>
          </a:p>
          <a:p>
            <a:pPr lvl="1"/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en-US" altLang="ko-KR" dirty="0" smtClean="0"/>
              <a:t> attributes are defined to have a value that is unique (not repeatable)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74776" y="1990581"/>
            <a:ext cx="4594448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wonder (name)&gt;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wonder code ID #REQUIRED&gt;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2989312"/>
            <a:ext cx="4320480" cy="23083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code=“w_143”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&lt;name language=“English”&gt;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Hanging Gardens of Babylon&lt;/name&gt;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code=“w_284”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&lt;name language=“English”&gt;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Statue of Zeus at Olympia&lt;/name&gt;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016" y="2996952"/>
            <a:ext cx="4320480" cy="23083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code=“w_284”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&lt;name language=“English”&gt;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Hanging Gardens of Babylon&lt;/name&gt;</a:t>
            </a:r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endParaRPr lang="en-US" altLang="ko-KR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code=“w_284”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&lt;name language=“English”&gt;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Statue of Zeus at Olympia&lt;/name&gt;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</p:txBody>
      </p:sp>
      <p:sp>
        <p:nvSpPr>
          <p:cNvPr id="9" name="도넛 8"/>
          <p:cNvSpPr/>
          <p:nvPr/>
        </p:nvSpPr>
        <p:spPr>
          <a:xfrm>
            <a:off x="1770354" y="5517232"/>
            <a:ext cx="1008844" cy="1008844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6404505" y="5537728"/>
            <a:ext cx="943502" cy="96785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Referencing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reference attributes with unique values</a:t>
            </a:r>
          </a:p>
          <a:p>
            <a:pPr lvl="1"/>
            <a:r>
              <a:rPr lang="en-US" altLang="ko-KR" dirty="0" smtClean="0"/>
              <a:t>An attribute whose value is the same as any existing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ID</a:t>
            </a:r>
            <a:r>
              <a:rPr lang="en-US" altLang="ko-KR" dirty="0" smtClean="0"/>
              <a:t> attribute in the XML document is called an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IDREF</a:t>
            </a:r>
            <a:r>
              <a:rPr lang="en-US" altLang="ko-KR" dirty="0" smtClean="0"/>
              <a:t> attribute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The</a:t>
            </a:r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dirty="0" err="1" smtClean="0">
                <a:latin typeface="Consolas" pitchFamily="49" charset="0"/>
                <a:cs typeface="Consolas" pitchFamily="49" charset="0"/>
              </a:rPr>
              <a:t>wonder_focus</a:t>
            </a:r>
            <a:r>
              <a:rPr lang="en-US" altLang="ko-KR" sz="2000" dirty="0" smtClean="0"/>
              <a:t> attribute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must contain a value from an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existing ID attribute in the document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1620" y="2422629"/>
            <a:ext cx="684076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special_site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(title,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special_site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wonder_focus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IDREF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#REQUIRED&gt;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3356992"/>
            <a:ext cx="4392488" cy="31085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special_site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wonder_focus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=“w_143”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&lt;title&gt;The Lost Gardens&lt;/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titie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&gt;www.lost-gardens.com&lt;/url&gt;</a:t>
            </a:r>
          </a:p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special_site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special_site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wonder_focus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=“w_143”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&lt;title&gt;Herodotus in Babylon&lt;/title&gt;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&gt;www.herodotus.com/babylon&lt;/url&gt;</a:t>
            </a:r>
          </a:p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special_site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special_site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wonder_focus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=“w_284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&lt;title&gt;Zeus at Olympia&lt;/title&gt;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&gt;www.olympiazeus.com&lt;/url&gt;</a:t>
            </a:r>
          </a:p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special_site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Restricting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restrict attributes to valid XML names</a:t>
            </a:r>
          </a:p>
          <a:p>
            <a:pPr lvl="1"/>
            <a:r>
              <a:rPr lang="en-US" altLang="ko-KR" dirty="0" smtClean="0"/>
              <a:t>The value of an attribute defined as the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NMTOKEN</a:t>
            </a:r>
            <a:r>
              <a:rPr lang="en-US" altLang="ko-KR" dirty="0" smtClean="0"/>
              <a:t> type, must be a valid XML name</a:t>
            </a:r>
          </a:p>
          <a:p>
            <a:pPr lvl="1"/>
            <a:r>
              <a:rPr lang="en-US" altLang="ko-KR" dirty="0" smtClean="0"/>
              <a:t>A value that begins with a </a:t>
            </a:r>
            <a:r>
              <a:rPr lang="en-US" altLang="ko-KR" b="1" dirty="0" smtClean="0"/>
              <a:t>letter</a:t>
            </a:r>
            <a:r>
              <a:rPr lang="en-US" altLang="ko-KR" dirty="0" smtClean="0"/>
              <a:t> or an </a:t>
            </a:r>
            <a:r>
              <a:rPr lang="en-US" altLang="ko-KR" b="1" dirty="0" smtClean="0"/>
              <a:t>underscore</a:t>
            </a:r>
          </a:p>
          <a:p>
            <a:pPr lvl="1"/>
            <a:r>
              <a:rPr lang="en-US" altLang="ko-KR" dirty="0" smtClean="0"/>
              <a:t>A value that contains only </a:t>
            </a:r>
            <a:r>
              <a:rPr lang="en-US" altLang="ko-KR" b="1" dirty="0" smtClean="0"/>
              <a:t>letters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numbers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underscores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hyphens</a:t>
            </a:r>
            <a:r>
              <a:rPr lang="en-US" altLang="ko-KR" dirty="0" smtClean="0"/>
              <a:t>, and </a:t>
            </a:r>
            <a:r>
              <a:rPr lang="en-US" altLang="ko-KR" b="1" dirty="0" smtClean="0"/>
              <a:t>periods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3356992"/>
            <a:ext cx="684076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w_visit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EMPTY&gt;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&lt;!ATTLIST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w_visit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primary_keyword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NMTOKEN #REQUIRED&gt;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7704" y="4398203"/>
            <a:ext cx="5112568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w_visit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primary_keyword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=“great pyramid”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704" y="5478323"/>
            <a:ext cx="5112568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w_visit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primary_keyword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en-US" altLang="ko-KR" sz="1600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great_pyramid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</p:txBody>
      </p:sp>
      <p:sp>
        <p:nvSpPr>
          <p:cNvPr id="9" name="도넛 8"/>
          <p:cNvSpPr/>
          <p:nvPr/>
        </p:nvSpPr>
        <p:spPr>
          <a:xfrm>
            <a:off x="7273283" y="5516270"/>
            <a:ext cx="755101" cy="755101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273283" y="4451491"/>
            <a:ext cx="706194" cy="724420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6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Working with DTDs</a:t>
            </a:r>
          </a:p>
          <a:p>
            <a:r>
              <a:rPr lang="en-US" altLang="ko-KR" dirty="0" smtClean="0"/>
              <a:t>Defining an Element</a:t>
            </a:r>
          </a:p>
          <a:p>
            <a:r>
              <a:rPr lang="en-US" altLang="ko-KR" dirty="0" smtClean="0"/>
              <a:t>Defining Choices</a:t>
            </a:r>
          </a:p>
          <a:p>
            <a:r>
              <a:rPr lang="en-US" altLang="ko-KR" dirty="0" smtClean="0"/>
              <a:t>Defining Attributes</a:t>
            </a:r>
          </a:p>
          <a:p>
            <a:r>
              <a:rPr lang="en-US" altLang="ko-KR" dirty="0" smtClean="0"/>
              <a:t>Referencing Attributes</a:t>
            </a:r>
          </a:p>
          <a:p>
            <a:r>
              <a:rPr lang="en-US" altLang="ko-KR" dirty="0" smtClean="0"/>
              <a:t>Restricting Attributes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 DTD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part 1</a:t>
            </a:r>
          </a:p>
          <a:p>
            <a:pPr lvl="1"/>
            <a:r>
              <a:rPr lang="en-US" altLang="ko-KR" dirty="0" smtClean="0"/>
              <a:t>XML’s underlying grammar which forms the rules of writing an XML document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 part 2</a:t>
            </a:r>
          </a:p>
          <a:p>
            <a:pPr lvl="1"/>
            <a:r>
              <a:rPr lang="en-US" altLang="ko-KR" dirty="0" smtClean="0"/>
              <a:t>How to transform an XML document into another form</a:t>
            </a:r>
          </a:p>
          <a:p>
            <a:pPr lvl="1"/>
            <a:r>
              <a:rPr lang="en-US" altLang="ko-KR" dirty="0" smtClean="0"/>
              <a:t>e.g. HTML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 part 3</a:t>
            </a:r>
          </a:p>
          <a:p>
            <a:pPr lvl="1"/>
            <a:r>
              <a:rPr lang="en-US" altLang="ko-KR" dirty="0" smtClean="0"/>
              <a:t>How to define a custom markup language in XML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5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Working with DTDs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DTD (Document Type Definition)</a:t>
            </a:r>
          </a:p>
          <a:p>
            <a:pPr lvl="1"/>
            <a:r>
              <a:rPr lang="en-US" altLang="ko-KR" dirty="0" smtClean="0"/>
              <a:t>A set of rules that defines a custom markup language in XML</a:t>
            </a:r>
          </a:p>
          <a:p>
            <a:pPr lvl="1"/>
            <a:r>
              <a:rPr lang="en-US" altLang="ko-KR" dirty="0" smtClean="0"/>
              <a:t>Identifying elements and elements’ attributes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492896"/>
            <a:ext cx="5688632" cy="17543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&lt;location&gt;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Rhodes, Greece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&lt;/location&gt;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&lt;height&gt;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107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&lt;/height&gt;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b="1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710043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wonder</a:t>
            </a:r>
            <a:r>
              <a:rPr lang="ko-KR" altLang="en-US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(name, location, height)&gt;</a:t>
            </a:r>
          </a:p>
          <a:p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name		(#PCDATA)&gt;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location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(#PCDATA)&gt;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height	(#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PCDATA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8224" y="3077671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XML</a:t>
            </a:r>
            <a:endParaRPr lang="ko-KR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224" y="5156319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DTD</a:t>
            </a:r>
            <a:endParaRPr lang="ko-KR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6453336"/>
            <a:ext cx="373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#PCDATA = parsed character data (text)</a:t>
            </a:r>
            <a:endParaRPr lang="ko-KR" altLang="en-US" sz="16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an 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define an element that only contains text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#PCDATA</a:t>
            </a:r>
          </a:p>
          <a:p>
            <a:pPr lvl="1"/>
            <a:r>
              <a:rPr lang="en-US" altLang="ko-KR" dirty="0" smtClean="0"/>
              <a:t>Parsed character data</a:t>
            </a:r>
          </a:p>
          <a:p>
            <a:pPr lvl="1"/>
            <a:r>
              <a:rPr lang="en-US" altLang="ko-KR" dirty="0" smtClean="0"/>
              <a:t>Referring text value of an element</a:t>
            </a:r>
          </a:p>
          <a:p>
            <a:pPr marL="914400" lvl="2" indent="0">
              <a:buNone/>
            </a:pPr>
            <a:r>
              <a:rPr lang="en-US" altLang="ko-KR" dirty="0" smtClean="0"/>
              <a:t>ex) “Hello”, “4 Privet Dr.”, or “99811”</a:t>
            </a:r>
          </a:p>
          <a:p>
            <a:pPr lvl="1"/>
            <a:r>
              <a:rPr lang="en-US" altLang="ko-KR" dirty="0" smtClean="0"/>
              <a:t>Character data parsed by an XML processor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7684" y="1628800"/>
            <a:ext cx="5220580" cy="2031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name			(#PCDATA)&gt;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location	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(#PCDATA)&gt;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height		(#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PCDATA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  <a:p>
            <a:pPr algn="ctr"/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(#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PCDATA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(#PCDATA)&gt;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(#PCDATA)&gt;</a:t>
            </a: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story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(#PCDATA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</p:txBody>
      </p:sp>
    </p:spTree>
    <p:extLst>
      <p:ext uri="{BB962C8B-B14F-4D97-AF65-F5344CB8AC3E}">
        <p14:creationId xmlns:p14="http://schemas.microsoft.com/office/powerpoint/2010/main" val="41818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an 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define an empty element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57150" indent="0" algn="r">
              <a:buNone/>
            </a:pPr>
            <a:endParaRPr lang="en-US" altLang="ko-KR" sz="1600" dirty="0" smtClean="0"/>
          </a:p>
          <a:p>
            <a:pPr marL="57150" indent="0" algn="r">
              <a:buNone/>
            </a:pPr>
            <a:r>
              <a:rPr lang="en-US" altLang="ko-KR" sz="1600" dirty="0" smtClean="0"/>
              <a:t>* When writing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EMPTY</a:t>
            </a:r>
            <a:r>
              <a:rPr lang="en-US" altLang="ko-KR" sz="1600" dirty="0" smtClean="0"/>
              <a:t>, don’t use parentheses as is required when writing </a:t>
            </a:r>
            <a:r>
              <a:rPr lang="en-US" altLang="ko-KR" sz="1600" b="1" dirty="0">
                <a:latin typeface="Consolas" pitchFamily="49" charset="0"/>
                <a:cs typeface="Consolas" pitchFamily="49" charset="0"/>
              </a:rPr>
              <a:t>(#PCDATA)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 define an element that contains a child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6696744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file=“lighthouse.jpg” w=“528” h=“349”/&gt;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&lt;source 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=“112” 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=“53”/&gt;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140968"/>
            <a:ext cx="568863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EMPTY&gt;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EMPTY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6296" y="1936576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XML</a:t>
            </a:r>
            <a:endParaRPr lang="ko-KR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3171745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DTD</a:t>
            </a:r>
            <a:endParaRPr lang="ko-KR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445224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(wonder)&gt;</a:t>
            </a:r>
          </a:p>
        </p:txBody>
      </p:sp>
    </p:spTree>
    <p:extLst>
      <p:ext uri="{BB962C8B-B14F-4D97-AF65-F5344CB8AC3E}">
        <p14:creationId xmlns:p14="http://schemas.microsoft.com/office/powerpoint/2010/main" val="20134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an 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define an element that contains children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To define how many occurrences</a:t>
            </a:r>
          </a:p>
          <a:p>
            <a:pPr lvl="1"/>
            <a:r>
              <a:rPr lang="en-US" altLang="ko-KR" b="1" dirty="0" smtClean="0"/>
              <a:t>*</a:t>
            </a:r>
            <a:r>
              <a:rPr lang="en-US" altLang="ko-KR" dirty="0" smtClean="0"/>
              <a:t>: as many times as necessary, or not at all </a:t>
            </a:r>
            <a:r>
              <a:rPr lang="en-US" altLang="ko-KR" b="1" i="1" dirty="0" smtClean="0"/>
              <a:t>(zero or more times)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+</a:t>
            </a:r>
            <a:r>
              <a:rPr lang="en-US" altLang="ko-KR" dirty="0" smtClean="0"/>
              <a:t>: at least once, and as many times as desired </a:t>
            </a:r>
            <a:r>
              <a:rPr lang="en-US" altLang="ko-KR" b="1" i="1" dirty="0" smtClean="0"/>
              <a:t>(one </a:t>
            </a:r>
            <a:r>
              <a:rPr lang="en-US" altLang="ko-KR" b="1" i="1" dirty="0"/>
              <a:t>or more times</a:t>
            </a:r>
            <a:r>
              <a:rPr lang="en-US" altLang="ko-KR" b="1" i="1" dirty="0" smtClean="0"/>
              <a:t>)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?</a:t>
            </a:r>
            <a:r>
              <a:rPr lang="en-US" altLang="ko-KR" dirty="0" smtClean="0"/>
              <a:t>: at most once, if at all </a:t>
            </a:r>
            <a:r>
              <a:rPr lang="en-US" altLang="ko-KR" b="1" i="1" dirty="0"/>
              <a:t>(zero or </a:t>
            </a:r>
            <a:r>
              <a:rPr lang="en-US" altLang="ko-KR" b="1" i="1" dirty="0" smtClean="0"/>
              <a:t>one time)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 element without a quantifier must appear </a:t>
            </a:r>
            <a:r>
              <a:rPr lang="en-US" altLang="ko-KR" b="1" dirty="0" smtClean="0"/>
              <a:t>exactly once</a:t>
            </a:r>
            <a:endParaRPr lang="ko-KR" altLang="en-US" b="1" dirty="0"/>
          </a:p>
          <a:p>
            <a:pPr lvl="1"/>
            <a:endParaRPr lang="ko-KR" altLang="en-US" i="1" dirty="0"/>
          </a:p>
          <a:p>
            <a:pPr lvl="1"/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8496944" cy="3385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wonder (name, location, height, history,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source)&gt;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4437112"/>
            <a:ext cx="8712968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(wonder+)&gt;</a:t>
            </a:r>
          </a:p>
          <a:p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wonder (name+, location, height, history,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source*)&gt;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5589240"/>
            <a:ext cx="8712968" cy="3385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history (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year_destroied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?,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?, story)&gt;</a:t>
            </a:r>
          </a:p>
        </p:txBody>
      </p:sp>
    </p:spTree>
    <p:extLst>
      <p:ext uri="{BB962C8B-B14F-4D97-AF65-F5344CB8AC3E}">
        <p14:creationId xmlns:p14="http://schemas.microsoft.com/office/powerpoint/2010/main" val="33534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Choices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 for the ancient wonders came from three different sources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060848"/>
            <a:ext cx="4392488" cy="35394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&lt;name&gt;Colossus of Rhodes&lt;/name&gt;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&lt;location&gt;Rhodes, Greece&lt;/location&gt;</a:t>
            </a:r>
          </a:p>
          <a:p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Great Pyramid of Giza, Giza, Egypt</a:t>
            </a:r>
          </a:p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&lt;/wonder&gt;</a:t>
            </a:r>
          </a:p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&lt;wonder&gt;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Temple of Artemis at Ephesus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&lt;city&gt;Ephesus&lt;/city&gt;</a:t>
            </a:r>
          </a:p>
          <a:p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&lt;country&gt;Turkey&lt;/country&gt;</a:t>
            </a:r>
          </a:p>
          <a:p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2060848"/>
            <a:ext cx="4392488" cy="23083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ancinet_wonders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(wonder+)&gt;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wonder</a:t>
            </a:r>
          </a:p>
          <a:p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(#PCDATA | name | location  | city    </a:t>
            </a:r>
          </a:p>
          <a:p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| country)*&gt;</a:t>
            </a:r>
          </a:p>
          <a:p>
            <a:endParaRPr lang="en-US" altLang="ko-KR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name		(#PCDATA)&gt;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location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(#PCDATA)&gt;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city		(#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PCDATA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country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(#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PCDATA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5894983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XML</a:t>
            </a:r>
            <a:endParaRPr lang="ko-KR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5894983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DTD</a:t>
            </a:r>
            <a:endParaRPr lang="ko-KR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Defining an Element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define an element that contains anything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556792"/>
            <a:ext cx="4392488" cy="46166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&lt;name&gt;Colossus of Rhodes&lt;/name&gt;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&lt;location&gt;Rhodes, Greece&lt;/location&gt;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Great Pyramid of Giza, Giza, Egypt</a:t>
            </a:r>
          </a:p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&lt;/wonder&gt;</a:t>
            </a:r>
          </a:p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&lt;wonder&gt;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Temple of Artemis at Ephesus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&lt;city&gt;Ephesus&lt;/city&gt;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&lt;country&gt;Turkey&lt;/country&gt;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&lt;name&gt; Mausoleum at Halicarnassus&lt;/name&gt;</a:t>
            </a:r>
          </a:p>
          <a:p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&lt;location&gt;</a:t>
            </a:r>
          </a:p>
          <a:p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&lt;city&gt;</a:t>
            </a:r>
            <a:r>
              <a:rPr lang="en-US" altLang="ko-KR" sz="1400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Bodrum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&lt;/city&gt;</a:t>
            </a:r>
          </a:p>
          <a:p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&lt;country&gt;Turkey&lt;/country&gt;</a:t>
            </a:r>
          </a:p>
          <a:p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&lt;/location&gt;</a:t>
            </a:r>
          </a:p>
          <a:p>
            <a:r>
              <a:rPr lang="en-US" altLang="ko-KR" sz="14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2765827"/>
            <a:ext cx="4392488" cy="2031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ancinet_wonders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(wonder+)&gt;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wonder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(#PCDATA | name | location  | city    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| country)*&gt;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name		(#PCDATA)&gt;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location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ANY&gt;</a:t>
            </a:r>
            <a:endParaRPr lang="en-US" altLang="ko-KR" sz="14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city		(#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PCDATA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&lt;!ELEMENT 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country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(#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PCDATA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6228601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XML</a:t>
            </a:r>
            <a:endParaRPr lang="ko-KR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6228601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DTD</a:t>
            </a:r>
            <a:endParaRPr lang="ko-KR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15085</TotalTime>
  <Words>1240</Words>
  <Application>Microsoft Office PowerPoint</Application>
  <PresentationFormat>화면 슬라이드 쇼(4:3)</PresentationFormat>
  <Paragraphs>271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SNU IDB Lab.</vt:lpstr>
      <vt:lpstr>Ch. 6: Creating a DTD</vt:lpstr>
      <vt:lpstr>Contents</vt:lpstr>
      <vt:lpstr>Creating a DTD</vt:lpstr>
      <vt:lpstr>Working with DTDs</vt:lpstr>
      <vt:lpstr>Defining an Element</vt:lpstr>
      <vt:lpstr>Defining an Element</vt:lpstr>
      <vt:lpstr>Defining an Element</vt:lpstr>
      <vt:lpstr>Defining Choices</vt:lpstr>
      <vt:lpstr>Defining an Element</vt:lpstr>
      <vt:lpstr>Defining Attributes</vt:lpstr>
      <vt:lpstr>Defining Attributes</vt:lpstr>
      <vt:lpstr>Defining Attributes</vt:lpstr>
      <vt:lpstr>Defining Attributes</vt:lpstr>
      <vt:lpstr>Referencing Attributes</vt:lpstr>
      <vt:lpstr>Restricting Attributes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DTD</dc:title>
  <dc:creator>Hyunwoo Kim</dc:creator>
  <cp:lastModifiedBy>hyewonkim</cp:lastModifiedBy>
  <cp:revision>1261</cp:revision>
  <dcterms:created xsi:type="dcterms:W3CDTF">2006-10-05T04:04:58Z</dcterms:created>
  <dcterms:modified xsi:type="dcterms:W3CDTF">2011-07-07T07:52:32Z</dcterms:modified>
</cp:coreProperties>
</file>