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57" r:id="rId4"/>
    <p:sldId id="258" r:id="rId5"/>
    <p:sldId id="271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6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3548" autoAdjust="0"/>
  </p:normalViewPr>
  <p:slideViewPr>
    <p:cSldViewPr snapToGrid="0">
      <p:cViewPr>
        <p:scale>
          <a:sx n="75" d="100"/>
          <a:sy n="75" d="100"/>
        </p:scale>
        <p:origin x="324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EDBB-0E09-4398-9728-D12EF16A48D8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8028-4959-43A0-BE8D-9934E1ED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F14-0F00-4FE5-9284-E6B7FC60FC89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B8FD-D65A-4E81-8017-34B3AC1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2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FN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이었음</a:t>
            </a:r>
            <a:r>
              <a:rPr lang="ko-KR" altLang="en-US" baseline="0" dirty="0" smtClean="0"/>
              <a:t> 그래서 이거 먼저 쓰고</a:t>
            </a:r>
            <a:r>
              <a:rPr lang="en-US" altLang="ko-KR" baseline="0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‹#›</a:t>
            </a:fld>
            <a:r>
              <a:rPr lang="en-US" altLang="ko-KR" dirty="0" smtClean="0"/>
              <a:t>/15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075267"/>
            <a:ext cx="8302213" cy="5498376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602456" indent="-259556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540544" algn="l"/>
              </a:tabLst>
              <a:defRPr sz="2000">
                <a:latin typeface="+mn-lt"/>
              </a:defRPr>
            </a:lvl2pPr>
            <a:lvl3pPr marL="857250" indent="-171450">
              <a:buClr>
                <a:srgbClr val="083E88"/>
              </a:buClr>
              <a:buFont typeface="Arial" panose="020B0604020202020204" pitchFamily="34" charset="0"/>
              <a:buChar char="•"/>
              <a:defRPr sz="1600"/>
            </a:lvl3pPr>
            <a:lvl4pPr marL="1200150" indent="-171450">
              <a:buClr>
                <a:srgbClr val="083E88"/>
              </a:buClr>
              <a:buFont typeface="Calibri" panose="020F0502020204030204" pitchFamily="34" charset="0"/>
              <a:buChar char="‒"/>
              <a:defRPr sz="1400"/>
            </a:lvl4pPr>
            <a:lvl5pPr marL="15430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2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DE2D-E7F2-4E46-B7E0-49E39F1C9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dirty="0"/>
              <a:t>Data Mining with Big Data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636835"/>
            <a:ext cx="6735336" cy="2586543"/>
          </a:xfrm>
        </p:spPr>
        <p:txBody>
          <a:bodyPr>
            <a:normAutofit/>
          </a:bodyPr>
          <a:lstStyle/>
          <a:p>
            <a:r>
              <a:rPr lang="en-US" sz="1600" dirty="0"/>
              <a:t>Zachary Miller, Brian Dickinson, William </a:t>
            </a:r>
            <a:r>
              <a:rPr lang="en-US" sz="1600" dirty="0" err="1"/>
              <a:t>Deitrick</a:t>
            </a:r>
            <a:r>
              <a:rPr lang="en-US" sz="1600" dirty="0"/>
              <a:t>, Wei </a:t>
            </a:r>
            <a:r>
              <a:rPr lang="en-US" sz="1600" dirty="0" smtClean="0"/>
              <a:t>Hu &amp; </a:t>
            </a:r>
            <a:r>
              <a:rPr lang="en-US" sz="1600" dirty="0"/>
              <a:t>Alex Hai Wang</a:t>
            </a:r>
            <a:endParaRPr lang="pt-BR" altLang="ko-KR" sz="1600" dirty="0" smtClean="0"/>
          </a:p>
          <a:p>
            <a:r>
              <a:rPr lang="en-US" sz="1600" dirty="0"/>
              <a:t>Information </a:t>
            </a:r>
            <a:r>
              <a:rPr lang="en-US" sz="1600" dirty="0" smtClean="0"/>
              <a:t>Sciences 260, 2014</a:t>
            </a:r>
            <a:endParaRPr lang="en-US" altLang="ko-KR" sz="1600" dirty="0"/>
          </a:p>
          <a:p>
            <a:r>
              <a:rPr lang="en-US" altLang="ko-KR" sz="1600" dirty="0" smtClean="0"/>
              <a:t>18 Mar 2016</a:t>
            </a:r>
          </a:p>
          <a:p>
            <a:r>
              <a:rPr lang="en-US" altLang="ko-KR" sz="1600" dirty="0" err="1" smtClean="0"/>
              <a:t>Yubin</a:t>
            </a:r>
            <a:r>
              <a:rPr lang="en-US" altLang="ko-KR" sz="1600" dirty="0" smtClean="0"/>
              <a:t> Lim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10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Predefined number(k) of centroids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k-Means++</a:t>
            </a:r>
          </a:p>
          <a:p>
            <a:pPr lvl="1"/>
            <a:r>
              <a:rPr lang="en-US" dirty="0" smtClean="0"/>
              <a:t>Choose initial centroids to be apart far enough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26" y="1661465"/>
            <a:ext cx="644776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11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of corset</a:t>
            </a:r>
          </a:p>
          <a:p>
            <a:r>
              <a:rPr lang="en-US" dirty="0" smtClean="0"/>
              <a:t>Cluster based on </a:t>
            </a:r>
            <a:r>
              <a:rPr lang="en-US" dirty="0" err="1" smtClean="0"/>
              <a:t>coresets</a:t>
            </a:r>
            <a:endParaRPr lang="en-US" dirty="0" smtClean="0"/>
          </a:p>
          <a:p>
            <a:r>
              <a:rPr lang="en-US" dirty="0" smtClean="0"/>
              <a:t>Run k-means++ with initial data</a:t>
            </a:r>
          </a:p>
          <a:p>
            <a:r>
              <a:rPr lang="en-US" dirty="0" smtClean="0"/>
              <a:t>If data from stream fill window -&gt; run k-means++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Modified</a:t>
            </a:r>
          </a:p>
          <a:p>
            <a:pPr lvl="1"/>
            <a:r>
              <a:rPr lang="en-US" altLang="ko-KR" dirty="0" smtClean="0"/>
              <a:t>Additional parameter </a:t>
            </a:r>
            <a:r>
              <a:rPr lang="en-US" altLang="ko-KR" i="1" dirty="0" smtClean="0"/>
              <a:t>ɛ </a:t>
            </a:r>
            <a:r>
              <a:rPr lang="en-US" altLang="ko-KR" dirty="0" smtClean="0"/>
              <a:t>as threshold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StreamKM</a:t>
            </a:r>
            <a:r>
              <a:rPr lang="en-US" dirty="0" smtClean="0"/>
              <a:t>++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97" y="3402398"/>
            <a:ext cx="300841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12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modified </a:t>
            </a:r>
            <a:r>
              <a:rPr lang="en-US" dirty="0" err="1" smtClean="0"/>
              <a:t>StreamKM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Output no false negative</a:t>
            </a:r>
          </a:p>
          <a:p>
            <a:r>
              <a:rPr lang="en-US" dirty="0" smtClean="0"/>
              <a:t>Run modified </a:t>
            </a:r>
            <a:r>
              <a:rPr lang="en-US" dirty="0" err="1" smtClean="0"/>
              <a:t>DenStream</a:t>
            </a:r>
            <a:r>
              <a:rPr lang="en-US" dirty="0" smtClean="0"/>
              <a:t> based on output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13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smtClean="0"/>
              <a:t>Randomly chosen 3239 user accounts with sample tweets</a:t>
            </a:r>
          </a:p>
          <a:p>
            <a:pPr lvl="2"/>
            <a:r>
              <a:rPr lang="en-US" altLang="ko-KR" dirty="0" smtClean="0"/>
              <a:t>3031 normal accounts</a:t>
            </a:r>
          </a:p>
          <a:p>
            <a:pPr lvl="2"/>
            <a:r>
              <a:rPr lang="en-US" altLang="ko-KR" dirty="0" smtClean="0"/>
              <a:t>208 spam accounts</a:t>
            </a:r>
          </a:p>
          <a:p>
            <a:r>
              <a:rPr lang="en-US" altLang="ko-KR" dirty="0" smtClean="0"/>
              <a:t>103 features</a:t>
            </a:r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err="1" smtClean="0"/>
              <a:t>DenStream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StreamKM</a:t>
            </a:r>
            <a:r>
              <a:rPr lang="en-US" altLang="ko-KR" dirty="0" smtClean="0"/>
              <a:t>++</a:t>
            </a:r>
          </a:p>
          <a:p>
            <a:pPr lvl="1"/>
            <a:r>
              <a:rPr lang="en-US" altLang="ko-KR" dirty="0" smtClean="0"/>
              <a:t>Combined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84" y="4532011"/>
            <a:ext cx="562064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14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31" y="1210100"/>
            <a:ext cx="3904077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31" y="4042727"/>
            <a:ext cx="4298001" cy="25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5440" y="403181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StreamKM</a:t>
            </a:r>
            <a:r>
              <a:rPr lang="en-US" altLang="ko-KR" dirty="0" smtClean="0"/>
              <a:t>++ spam detection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5439" y="12101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DenStream</a:t>
            </a:r>
            <a:r>
              <a:rPr lang="en-US" altLang="ko-KR" dirty="0" smtClean="0"/>
              <a:t> spam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98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15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7" y="4805986"/>
            <a:ext cx="8640000" cy="90589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4" y="1564005"/>
            <a:ext cx="8621486" cy="79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5" y="2993202"/>
            <a:ext cx="8640000" cy="1208232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27138"/>
              </p:ext>
            </p:extLst>
          </p:nvPr>
        </p:nvGraphicFramePr>
        <p:xfrm>
          <a:off x="1476375" y="6039385"/>
          <a:ext cx="508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Spec.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F-measure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2"/>
              <p:cNvSpPr txBox="1"/>
              <p:nvPr/>
            </p:nvSpPr>
            <p:spPr>
              <a:xfrm>
                <a:off x="2719477" y="6064953"/>
                <a:ext cx="567784" cy="3197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77" y="6064953"/>
                <a:ext cx="567784" cy="319703"/>
              </a:xfrm>
              <a:prstGeom prst="rect">
                <a:avLst/>
              </a:prstGeom>
              <a:blipFill rotWithShape="0">
                <a:blip r:embed="rId5"/>
                <a:stretch>
                  <a:fillRect l="-5376" r="-5376"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2"/>
              <p:cNvSpPr txBox="1"/>
              <p:nvPr/>
            </p:nvSpPr>
            <p:spPr>
              <a:xfrm>
                <a:off x="4752544" y="6066456"/>
                <a:ext cx="568169" cy="3197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544" y="6066456"/>
                <a:ext cx="568169" cy="319703"/>
              </a:xfrm>
              <a:prstGeom prst="rect">
                <a:avLst/>
              </a:prstGeom>
              <a:blipFill rotWithShape="0">
                <a:blip r:embed="rId6"/>
                <a:stretch>
                  <a:fillRect l="-5376" r="-5376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3391"/>
              </p:ext>
            </p:extLst>
          </p:nvPr>
        </p:nvGraphicFramePr>
        <p:xfrm>
          <a:off x="6556287" y="6039384"/>
          <a:ext cx="17431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1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2"/>
              <p:cNvSpPr txBox="1"/>
              <p:nvPr/>
            </p:nvSpPr>
            <p:spPr>
              <a:xfrm>
                <a:off x="6699074" y="6048788"/>
                <a:ext cx="1433982" cy="34990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 ∗ 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074" y="6048788"/>
                <a:ext cx="1433982" cy="349904"/>
              </a:xfrm>
              <a:prstGeom prst="rect">
                <a:avLst/>
              </a:prstGeom>
              <a:blipFill rotWithShape="0">
                <a:blip r:embed="rId7"/>
                <a:stretch>
                  <a:fillRect l="-2128" r="-1702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1075267"/>
            <a:ext cx="8302213" cy="5498376"/>
          </a:xfrm>
        </p:spPr>
        <p:txBody>
          <a:bodyPr/>
          <a:lstStyle/>
          <a:p>
            <a:r>
              <a:rPr lang="en-US" dirty="0" smtClean="0"/>
              <a:t>Comparison of 2 algorithms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600" dirty="0"/>
          </a:p>
          <a:p>
            <a:r>
              <a:rPr lang="en-US" dirty="0" smtClean="0"/>
              <a:t>Comparison with or without one-gram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Comparison of 3 algorithms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99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16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Viewing spam identification as an anomaly detection problem</a:t>
            </a:r>
          </a:p>
          <a:p>
            <a:r>
              <a:rPr lang="en-US" dirty="0" smtClean="0"/>
              <a:t>Introduction of 95 one-gram features</a:t>
            </a:r>
          </a:p>
          <a:p>
            <a:r>
              <a:rPr lang="en-US" dirty="0" smtClean="0"/>
              <a:t>Using stream of real-time tweets with 2 clustering algorithms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2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smtClean="0"/>
              <a:t>Density-based clustering</a:t>
            </a:r>
          </a:p>
          <a:p>
            <a:pPr lvl="1"/>
            <a:r>
              <a:rPr lang="en-US" altLang="ko-KR" dirty="0" smtClean="0"/>
              <a:t>k-Means based clustering</a:t>
            </a:r>
          </a:p>
          <a:p>
            <a:r>
              <a:rPr lang="en-US" altLang="ko-KR" dirty="0" smtClean="0"/>
              <a:t>Evaluation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05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3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Proliferation of SNS caused increased spam activity</a:t>
            </a:r>
          </a:p>
          <a:p>
            <a:r>
              <a:rPr lang="en-US" dirty="0" smtClean="0"/>
              <a:t>Various unsolicited spam messages</a:t>
            </a:r>
          </a:p>
          <a:p>
            <a:pPr lvl="1"/>
            <a:r>
              <a:rPr lang="en-US" dirty="0" smtClean="0"/>
              <a:t>Advertisement, pornography, phishing, viruses,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50" y="2738068"/>
            <a:ext cx="2816167" cy="36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66" y="3323668"/>
            <a:ext cx="4320000" cy="2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4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Abuse of Twitter by spammers</a:t>
            </a:r>
          </a:p>
          <a:p>
            <a:pPr lvl="1"/>
            <a:r>
              <a:rPr lang="en-US" dirty="0"/>
              <a:t>Mention</a:t>
            </a:r>
          </a:p>
          <a:p>
            <a:pPr lvl="1"/>
            <a:r>
              <a:rPr lang="en-US" dirty="0"/>
              <a:t>Hashtag</a:t>
            </a:r>
          </a:p>
          <a:p>
            <a:pPr lvl="1"/>
            <a:r>
              <a:rPr lang="en-US" dirty="0"/>
              <a:t>Shortened URL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06" y="2950009"/>
            <a:ext cx="4320000" cy="3221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0" y="2950009"/>
            <a:ext cx="5355372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003" y="3279412"/>
            <a:ext cx="558620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5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0" y="1075267"/>
            <a:ext cx="2970338" cy="318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3" y="4487626"/>
            <a:ext cx="2779932" cy="15621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5892"/>
              </p:ext>
            </p:extLst>
          </p:nvPr>
        </p:nvGraphicFramePr>
        <p:xfrm>
          <a:off x="5042854" y="1636712"/>
          <a:ext cx="3362960" cy="2064810"/>
        </p:xfrm>
        <a:graphic>
          <a:graphicData uri="http://schemas.openxmlformats.org/drawingml/2006/table">
            <a:tbl>
              <a:tblPr/>
              <a:tblGrid>
                <a:gridCol w="1026532"/>
                <a:gridCol w="1267125"/>
                <a:gridCol w="1069303"/>
              </a:tblGrid>
              <a:tr h="412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6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ko-KR" dirty="0"/>
              <a:t>Twitter </a:t>
            </a:r>
            <a:r>
              <a:rPr lang="en-US" altLang="ko-KR" dirty="0" smtClean="0"/>
              <a:t>generates large volume of data fast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 mining method applied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Twitter</a:t>
            </a:r>
            <a:endParaRPr 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98782" y="1069009"/>
            <a:ext cx="7029450" cy="3943350"/>
            <a:chOff x="1298782" y="1852780"/>
            <a:chExt cx="7029450" cy="39433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782" y="1852780"/>
              <a:ext cx="7029450" cy="394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89166" y="2377440"/>
              <a:ext cx="6061165" cy="49638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89165" y="4367348"/>
              <a:ext cx="6601098" cy="9971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89166" y="2912087"/>
              <a:ext cx="6235337" cy="142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89164" y="5388746"/>
              <a:ext cx="6601099" cy="3006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5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7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Previous researches handled spam detection as classification       problem</a:t>
            </a:r>
          </a:p>
          <a:p>
            <a:endParaRPr lang="en-US" dirty="0" smtClean="0"/>
          </a:p>
          <a:p>
            <a:r>
              <a:rPr lang="en-US" dirty="0" smtClean="0"/>
              <a:t>Identifying spammer as anomaly detection applying </a:t>
            </a:r>
          </a:p>
          <a:p>
            <a:pPr lvl="1"/>
            <a:r>
              <a:rPr lang="en-US" dirty="0" smtClean="0"/>
              <a:t>Density-based clustering</a:t>
            </a:r>
          </a:p>
          <a:p>
            <a:pPr lvl="2"/>
            <a:r>
              <a:rPr lang="en-US" dirty="0" err="1" smtClean="0"/>
              <a:t>DenStream</a:t>
            </a:r>
            <a:endParaRPr lang="en-US" dirty="0" smtClean="0"/>
          </a:p>
          <a:p>
            <a:pPr lvl="1"/>
            <a:r>
              <a:rPr lang="en-US" dirty="0" smtClean="0"/>
              <a:t>k-Means based clustering</a:t>
            </a:r>
          </a:p>
          <a:p>
            <a:pPr lvl="2"/>
            <a:r>
              <a:rPr lang="en-US" dirty="0" err="1" smtClean="0"/>
              <a:t>StreamKM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8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064351"/>
            <a:ext cx="8302213" cy="5498376"/>
          </a:xfrm>
        </p:spPr>
        <p:txBody>
          <a:bodyPr/>
          <a:lstStyle/>
          <a:p>
            <a:r>
              <a:rPr lang="en-US" dirty="0" smtClean="0"/>
              <a:t>2 parameters</a:t>
            </a:r>
          </a:p>
          <a:p>
            <a:pPr lvl="1"/>
            <a:r>
              <a:rPr lang="en-US" dirty="0" smtClean="0"/>
              <a:t>Maximum range of distance, </a:t>
            </a:r>
            <a:r>
              <a:rPr lang="en-US" b="1" i="1" dirty="0" smtClean="0"/>
              <a:t>ɛ</a:t>
            </a:r>
          </a:p>
          <a:p>
            <a:pPr lvl="1"/>
            <a:r>
              <a:rPr lang="en-US" dirty="0" smtClean="0"/>
              <a:t>Minimum number of members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Minimum number = 4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62402" y="95251"/>
            <a:ext cx="8302212" cy="7553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DBSCAN</a:t>
            </a:r>
            <a:br>
              <a:rPr lang="en-US" dirty="0" smtClean="0"/>
            </a:br>
            <a:r>
              <a:rPr lang="en-US" altLang="ko-KR" sz="2700" dirty="0" smtClean="0"/>
              <a:t>Density-Based Spatial Clustering </a:t>
            </a:r>
            <a:r>
              <a:rPr lang="en-US" altLang="ko-KR" sz="2700" dirty="0"/>
              <a:t>of </a:t>
            </a:r>
            <a:r>
              <a:rPr lang="en-US" altLang="ko-KR" sz="2700" dirty="0" smtClean="0"/>
              <a:t>Applications </a:t>
            </a:r>
            <a:r>
              <a:rPr lang="en-US" altLang="ko-KR" sz="2700" dirty="0"/>
              <a:t>with </a:t>
            </a:r>
            <a:r>
              <a:rPr lang="en-US" altLang="ko-KR" sz="2700" dirty="0" smtClean="0"/>
              <a:t>Noise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5061997"/>
            <a:ext cx="2287058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67" y="3567084"/>
            <a:ext cx="1506123" cy="10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675" y="3616608"/>
            <a:ext cx="2085714" cy="980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464" y="5061997"/>
            <a:ext cx="1419048" cy="10476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18" y="4144854"/>
            <a:ext cx="2723809" cy="1457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50" y="850608"/>
            <a:ext cx="2937931" cy="28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3239" y="458078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reachable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3238" y="613801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connected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0659" y="613801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unreachable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9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Extend DBSCAN for handling dynamic data streams</a:t>
            </a:r>
          </a:p>
          <a:p>
            <a:r>
              <a:rPr lang="en-US" dirty="0" smtClean="0"/>
              <a:t>Run DBSCAN with initial points</a:t>
            </a:r>
          </a:p>
          <a:p>
            <a:r>
              <a:rPr lang="en-US" dirty="0" smtClean="0"/>
              <a:t>For each </a:t>
            </a:r>
            <a:r>
              <a:rPr lang="en-US" i="1" dirty="0" smtClean="0"/>
              <a:t>p</a:t>
            </a:r>
            <a:r>
              <a:rPr lang="en-US" dirty="0" smtClean="0"/>
              <a:t> from stream, merge to nearest cluster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Modified: never change outlier-cluster to p-cluster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DenStream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44" y="2713145"/>
            <a:ext cx="4048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ED2DE20E-CA1E-4145-AEFC-05669E6160E6}" vid="{FA954C5C-E7FB-4E3E-BD15-F8A1F2B148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3514</TotalTime>
  <Words>358</Words>
  <Application>Microsoft Office PowerPoint</Application>
  <PresentationFormat>화면 슬라이드 쇼(4:3)</PresentationFormat>
  <Paragraphs>161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Times New Roman</vt:lpstr>
      <vt:lpstr>Wingdings</vt:lpstr>
      <vt:lpstr>IDB</vt:lpstr>
      <vt:lpstr>Data Mining with Big Data</vt:lpstr>
      <vt:lpstr>Context</vt:lpstr>
      <vt:lpstr>Introduction</vt:lpstr>
      <vt:lpstr>Introduction</vt:lpstr>
      <vt:lpstr>Introduction</vt:lpstr>
      <vt:lpstr>Features of Twitter</vt:lpstr>
      <vt:lpstr>Methods</vt:lpstr>
      <vt:lpstr>DBSCAN Density-Based Spatial Clustering of Applications with Noise</vt:lpstr>
      <vt:lpstr>DenStream</vt:lpstr>
      <vt:lpstr>k-Means Clustering</vt:lpstr>
      <vt:lpstr>StreamKM++</vt:lpstr>
      <vt:lpstr>Combined</vt:lpstr>
      <vt:lpstr>Evaluation</vt:lpstr>
      <vt:lpstr>Evaluation</vt:lpstr>
      <vt:lpstr>Evaluation</vt:lpstr>
      <vt:lpstr>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text summarization using relevance measure and latent semantic analysis</dc:title>
  <dc:creator>YB</dc:creator>
  <cp:lastModifiedBy>YB</cp:lastModifiedBy>
  <cp:revision>140</cp:revision>
  <dcterms:created xsi:type="dcterms:W3CDTF">2015-04-17T12:49:09Z</dcterms:created>
  <dcterms:modified xsi:type="dcterms:W3CDTF">2016-03-17T15:34:47Z</dcterms:modified>
</cp:coreProperties>
</file>