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6" r:id="rId4"/>
    <p:sldId id="279" r:id="rId5"/>
    <p:sldId id="267" r:id="rId6"/>
    <p:sldId id="270" r:id="rId7"/>
    <p:sldId id="268" r:id="rId8"/>
    <p:sldId id="265" r:id="rId9"/>
    <p:sldId id="278" r:id="rId10"/>
    <p:sldId id="271" r:id="rId11"/>
    <p:sldId id="282" r:id="rId12"/>
    <p:sldId id="273" r:id="rId13"/>
    <p:sldId id="281" r:id="rId14"/>
    <p:sldId id="275" r:id="rId15"/>
    <p:sldId id="280" r:id="rId16"/>
    <p:sldId id="274" r:id="rId17"/>
    <p:sldId id="276" r:id="rId18"/>
    <p:sldId id="269" r:id="rId19"/>
    <p:sldId id="277" r:id="rId2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72820" autoAdjust="0"/>
  </p:normalViewPr>
  <p:slideViewPr>
    <p:cSldViewPr snapToGrid="0">
      <p:cViewPr varScale="1">
        <p:scale>
          <a:sx n="84" d="100"/>
          <a:sy n="84" d="100"/>
        </p:scale>
        <p:origin x="23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6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pPr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5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 the major architectural components in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Spark frameworks</a:t>
            </a:r>
          </a:p>
          <a:p>
            <a:pPr lvl="1" rtl="0"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shuffle, execution model, and caching</a:t>
            </a:r>
          </a:p>
          <a:p>
            <a:pPr lvl="1" rtl="0"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a set of important analytic workloads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0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two profiling tools</a:t>
            </a:r>
          </a:p>
          <a:p>
            <a:pPr lvl="1" rtl="0"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correlate the task execution plan with the resource utilization and visualize correlation</a:t>
            </a:r>
          </a:p>
          <a:p>
            <a:pPr lvl="1" rtl="0"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provide a break-down of the task execution time for in-depth analysis</a:t>
            </a:r>
          </a:p>
          <a:p>
            <a:pPr rtl="0"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quantify the performance differences between</a:t>
            </a:r>
          </a:p>
          <a:p>
            <a:pPr rtl="0"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we attribute these performance differences to different components which are architected differently in the two frameworks</a:t>
            </a:r>
          </a:p>
          <a:p>
            <a:pPr rtl="0" fontAlgn="base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 the source of these performance differences by using a set of micro-benchmark experiments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4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Spark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support the overlap between two stages with the shuffle dependency to hide the network overhead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improve the availability of block information in case of an executor failure to avoid re-computation of some tasks from the previous stage.</a:t>
            </a:r>
          </a:p>
          <a:p>
            <a:pPr marL="0" indent="0">
              <a:buFontTx/>
              <a:buNone/>
            </a:pP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significantly reduce the task load time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consider thread-based parallelism among tasks to reduce the context switching overhead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provide hash-based framework as an alternative to the sort based shuffle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consider caching the serialized intermediate data in memory, or on disk for reuse across multiple jobs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2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Clash of the Titans: </a:t>
            </a:r>
            <a:r>
              <a:rPr lang="en-US" altLang="ko-KR" dirty="0" err="1"/>
              <a:t>MapReduce</a:t>
            </a:r>
            <a:r>
              <a:rPr lang="en-US" altLang="ko-KR" dirty="0"/>
              <a:t> vs. Spark for Large Scale</a:t>
            </a:r>
            <a:br>
              <a:rPr lang="en-US" altLang="ko-KR" dirty="0"/>
            </a:br>
            <a:r>
              <a:rPr lang="en-US" altLang="ko-KR" dirty="0"/>
              <a:t>Data </a:t>
            </a:r>
            <a:r>
              <a:rPr lang="en-US" altLang="ko-KR" dirty="0" smtClean="0"/>
              <a:t>Analytics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200270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dirty="0" err="1"/>
              <a:t>Juwei</a:t>
            </a:r>
            <a:r>
              <a:rPr lang="en-US" altLang="ko-KR" dirty="0"/>
              <a:t> </a:t>
            </a:r>
            <a:r>
              <a:rPr lang="en-US" altLang="ko-KR" dirty="0" smtClean="0"/>
              <a:t>Shi, </a:t>
            </a:r>
            <a:r>
              <a:rPr lang="en-US" altLang="ko-KR" dirty="0" err="1"/>
              <a:t>Yunjie</a:t>
            </a:r>
            <a:r>
              <a:rPr lang="en-US" altLang="ko-KR" dirty="0"/>
              <a:t> </a:t>
            </a:r>
            <a:r>
              <a:rPr lang="en-US" altLang="ko-KR" dirty="0" err="1" smtClean="0"/>
              <a:t>Qiu</a:t>
            </a:r>
            <a:r>
              <a:rPr lang="en-US" altLang="ko-KR" dirty="0" smtClean="0"/>
              <a:t>, </a:t>
            </a:r>
            <a:r>
              <a:rPr lang="en-US" altLang="ko-KR" dirty="0"/>
              <a:t>Umar Farooq </a:t>
            </a:r>
            <a:r>
              <a:rPr lang="en-US" altLang="ko-KR" dirty="0" err="1" smtClean="0"/>
              <a:t>Minhas</a:t>
            </a:r>
            <a:r>
              <a:rPr lang="en-US" altLang="ko-KR" dirty="0" smtClean="0"/>
              <a:t>, </a:t>
            </a:r>
            <a:r>
              <a:rPr lang="en-US" altLang="ko-KR" dirty="0"/>
              <a:t>Limei </a:t>
            </a:r>
            <a:r>
              <a:rPr lang="en-US" altLang="ko-KR" dirty="0" smtClean="0"/>
              <a:t>Jiao, </a:t>
            </a:r>
            <a:r>
              <a:rPr lang="en-US" altLang="ko-KR" dirty="0"/>
              <a:t>Chen </a:t>
            </a:r>
            <a:r>
              <a:rPr lang="en-US" altLang="ko-KR" dirty="0" smtClean="0"/>
              <a:t>Wang, </a:t>
            </a:r>
            <a:r>
              <a:rPr lang="en-US" altLang="ko-KR" dirty="0"/>
              <a:t>Berthold </a:t>
            </a:r>
            <a:r>
              <a:rPr lang="en-US" altLang="ko-KR" dirty="0" err="1" smtClean="0"/>
              <a:t>Reinwald</a:t>
            </a:r>
            <a:r>
              <a:rPr lang="en-US" altLang="ko-KR" dirty="0" smtClean="0"/>
              <a:t>, </a:t>
            </a:r>
            <a:r>
              <a:rPr lang="en-US" altLang="ko-KR" dirty="0"/>
              <a:t>and </a:t>
            </a:r>
            <a:r>
              <a:rPr lang="en-US" altLang="ko-KR" dirty="0" err="1"/>
              <a:t>Fatma</a:t>
            </a:r>
            <a:r>
              <a:rPr lang="en-US" altLang="ko-KR" dirty="0"/>
              <a:t> </a:t>
            </a:r>
            <a:r>
              <a:rPr lang="en-US" altLang="ko-KR" dirty="0" err="1" smtClean="0"/>
              <a:t>Ozcan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IBM </a:t>
            </a:r>
            <a:r>
              <a:rPr lang="en-US" altLang="ko-KR" dirty="0"/>
              <a:t>Research </a:t>
            </a:r>
            <a:r>
              <a:rPr lang="en-US" altLang="ko-KR" dirty="0" smtClean="0"/>
              <a:t>– China, IBM </a:t>
            </a:r>
            <a:r>
              <a:rPr lang="en-US" altLang="ko-KR" dirty="0" err="1"/>
              <a:t>Almaden</a:t>
            </a:r>
            <a:r>
              <a:rPr lang="en-US" altLang="ko-KR" dirty="0"/>
              <a:t> Research Center </a:t>
            </a:r>
            <a:br>
              <a:rPr lang="en-US" altLang="ko-KR" dirty="0"/>
            </a:br>
            <a:r>
              <a:rPr lang="en-US" altLang="ko-KR" dirty="0" smtClean="0"/>
              <a:t>DEKE</a:t>
            </a:r>
            <a:r>
              <a:rPr lang="en-US" altLang="ko-KR" dirty="0"/>
              <a:t>, MOE and School of Information, </a:t>
            </a:r>
            <a:r>
              <a:rPr lang="en-US" altLang="ko-KR" dirty="0" err="1"/>
              <a:t>Renmin</a:t>
            </a:r>
            <a:r>
              <a:rPr lang="en-US" altLang="ko-KR" dirty="0"/>
              <a:t> University of China </a:t>
            </a:r>
            <a:r>
              <a:rPr lang="en-US" altLang="ko-KR" dirty="0" smtClean="0"/>
              <a:t>Tsinghua University</a:t>
            </a:r>
            <a:endParaRPr lang="en-US" altLang="ko-KR" dirty="0"/>
          </a:p>
          <a:p>
            <a:pPr algn="l"/>
            <a:r>
              <a:rPr lang="en-US" altLang="ko-KR" dirty="0" smtClean="0"/>
              <a:t>VLDB 2015</a:t>
            </a:r>
          </a:p>
          <a:p>
            <a:pPr algn="r"/>
            <a:r>
              <a:rPr lang="en-US" altLang="ko-KR" dirty="0" smtClean="0"/>
              <a:t>Jul 23, 2018</a:t>
            </a:r>
          </a:p>
          <a:p>
            <a:pPr algn="r"/>
            <a:r>
              <a:rPr lang="en-US" altLang="ko-KR" dirty="0" err="1" smtClean="0"/>
              <a:t>Heymo</a:t>
            </a:r>
            <a:r>
              <a:rPr lang="en-US" altLang="ko-KR" dirty="0" smtClean="0"/>
              <a:t> </a:t>
            </a:r>
            <a:r>
              <a:rPr lang="en-US" altLang="ko-KR" dirty="0"/>
              <a:t>Kou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err="1" smtClean="0"/>
              <a:t>WordCount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250396"/>
            <a:ext cx="8732520" cy="39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err="1" smtClean="0"/>
              <a:t>WordCount</a:t>
            </a:r>
            <a:r>
              <a:rPr lang="en-US" altLang="ko-KR" dirty="0" smtClean="0"/>
              <a:t> – Time Break-down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32" y="1884402"/>
            <a:ext cx="7222417" cy="2337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31" y="4487854"/>
            <a:ext cx="7067550" cy="15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smtClean="0"/>
              <a:t>Sort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0" y="1863090"/>
            <a:ext cx="8576232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1049518"/>
            <a:ext cx="8262176" cy="336548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smtClean="0"/>
              <a:t>Sort – Time Break-down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4613911"/>
            <a:ext cx="8086724" cy="19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smtClean="0"/>
              <a:t>K-Means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3" y="1986218"/>
            <a:ext cx="8664023" cy="38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9" y="2994660"/>
            <a:ext cx="8040053" cy="2908104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smtClean="0"/>
              <a:t>K-Means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smtClean="0"/>
              <a:t>PageRank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21" y="850607"/>
            <a:ext cx="5273040" cy="1624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51" y="2509873"/>
            <a:ext cx="5236710" cy="40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smtClean="0"/>
              <a:t>Various Configurations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5" y="982980"/>
            <a:ext cx="8349703" cy="526923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440180" y="3874770"/>
            <a:ext cx="994410" cy="32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Spark is faster</a:t>
            </a:r>
          </a:p>
          <a:p>
            <a:pPr lvl="1" fontAlgn="base"/>
            <a:r>
              <a:rPr lang="en-US" altLang="ko-KR" dirty="0"/>
              <a:t>2.5x for Word Count</a:t>
            </a:r>
          </a:p>
          <a:p>
            <a:pPr lvl="1" fontAlgn="base"/>
            <a:r>
              <a:rPr lang="en-US" altLang="ko-KR" dirty="0"/>
              <a:t>5x k-means and </a:t>
            </a:r>
            <a:r>
              <a:rPr lang="en-US" altLang="ko-KR" dirty="0" err="1"/>
              <a:t>pageRank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hash-based </a:t>
            </a:r>
            <a:r>
              <a:rPr lang="en-US" altLang="ko-KR" dirty="0"/>
              <a:t>aggregation </a:t>
            </a:r>
            <a:r>
              <a:rPr lang="en-US" altLang="ko-KR" dirty="0" smtClean="0"/>
              <a:t>efficiency</a:t>
            </a:r>
            <a:endParaRPr lang="en-US" altLang="ko-KR" dirty="0"/>
          </a:p>
          <a:p>
            <a:pPr lvl="2" fontAlgn="base"/>
            <a:r>
              <a:rPr lang="en-US" altLang="ko-KR" dirty="0"/>
              <a:t>reduced CPU and disk overheads due to RDD caching in </a:t>
            </a:r>
            <a:r>
              <a:rPr lang="en-US" altLang="ko-KR" dirty="0" smtClean="0"/>
              <a:t>Spark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MapReduce</a:t>
            </a:r>
            <a:r>
              <a:rPr lang="en-US" altLang="ko-KR" dirty="0"/>
              <a:t> is 2x faster than Spark on Sort</a:t>
            </a:r>
          </a:p>
          <a:p>
            <a:pPr lvl="1" fontAlgn="base"/>
            <a:r>
              <a:rPr lang="en-US" altLang="ko-KR" dirty="0" smtClean="0"/>
              <a:t>efficient </a:t>
            </a:r>
            <a:r>
              <a:rPr lang="en-US" altLang="ko-KR" dirty="0"/>
              <a:t>for shuffling data than Spark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Developers</a:t>
            </a:r>
          </a:p>
          <a:p>
            <a:pPr lvl="1"/>
            <a:r>
              <a:rPr lang="en-US" altLang="ko-KR" dirty="0" smtClean="0"/>
              <a:t>Improvements</a:t>
            </a:r>
          </a:p>
          <a:p>
            <a:r>
              <a:rPr lang="en-US" altLang="ko-KR" dirty="0" smtClean="0"/>
              <a:t>System Administrators/Users</a:t>
            </a:r>
          </a:p>
          <a:p>
            <a:pPr lvl="1"/>
            <a:r>
              <a:rPr lang="en-US" altLang="ko-KR" dirty="0" smtClean="0"/>
              <a:t>Majority of workloads are CPU-bound</a:t>
            </a:r>
          </a:p>
          <a:p>
            <a:pPr lvl="1"/>
            <a:r>
              <a:rPr lang="en-US" altLang="ko-KR" dirty="0" smtClean="0"/>
              <a:t>Always compress </a:t>
            </a:r>
            <a:r>
              <a:rPr lang="en-US" altLang="ko-KR" dirty="0"/>
              <a:t>i</a:t>
            </a:r>
            <a:r>
              <a:rPr lang="en-US" altLang="ko-KR" dirty="0" smtClean="0"/>
              <a:t>ntermediate results</a:t>
            </a:r>
          </a:p>
          <a:p>
            <a:pPr lvl="1"/>
            <a:r>
              <a:rPr lang="en-US" altLang="ko-KR" dirty="0" smtClean="0"/>
              <a:t>For Spark, DISK_ONLY for iterative algorithms</a:t>
            </a:r>
          </a:p>
          <a:p>
            <a:pPr lvl="2"/>
            <a:r>
              <a:rPr lang="en-US" altLang="ko-KR" dirty="0" smtClean="0"/>
              <a:t>Avoid GC</a:t>
            </a:r>
          </a:p>
          <a:p>
            <a:r>
              <a:rPr lang="en-US" altLang="ko-KR" dirty="0" smtClean="0"/>
              <a:t>Researchers</a:t>
            </a:r>
          </a:p>
          <a:p>
            <a:pPr lvl="1"/>
            <a:r>
              <a:rPr lang="en-US" altLang="ko-KR" dirty="0" smtClean="0"/>
              <a:t>You can research trade-off between </a:t>
            </a:r>
          </a:p>
          <a:p>
            <a:pPr lvl="2"/>
            <a:r>
              <a:rPr lang="en-US" altLang="ko-KR" dirty="0" smtClean="0"/>
              <a:t>parallelism and context switching</a:t>
            </a:r>
          </a:p>
          <a:p>
            <a:pPr lvl="2"/>
            <a:r>
              <a:rPr lang="en-US" altLang="ko-KR" dirty="0" smtClean="0"/>
              <a:t>in-memory and on-disk caching</a:t>
            </a:r>
          </a:p>
          <a:p>
            <a:pPr lvl="2"/>
            <a:r>
              <a:rPr lang="en-US" altLang="ko-KR" dirty="0" smtClean="0"/>
              <a:t>serialization and memory consumption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Suggestions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5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pPr lvl="1"/>
            <a:r>
              <a:rPr lang="en-US" altLang="ko-KR" dirty="0" err="1" smtClean="0"/>
              <a:t>MapReduce</a:t>
            </a:r>
            <a:r>
              <a:rPr lang="en-US" altLang="ko-KR" dirty="0" smtClean="0"/>
              <a:t> and Spark</a:t>
            </a:r>
          </a:p>
          <a:p>
            <a:pPr lvl="1"/>
            <a:r>
              <a:rPr lang="en-US" altLang="ko-KR" dirty="0" smtClean="0"/>
              <a:t>Who’s faster</a:t>
            </a:r>
          </a:p>
          <a:p>
            <a:r>
              <a:rPr lang="en-US" altLang="ko-KR" dirty="0" smtClean="0"/>
              <a:t>Two profiling tools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562725"/>
            <a:ext cx="2057400" cy="247650"/>
          </a:xfrm>
        </p:spPr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Massive Parallelized Framework for Big Data</a:t>
            </a:r>
          </a:p>
          <a:p>
            <a:r>
              <a:rPr lang="en-US" altLang="ko-KR" dirty="0" smtClean="0"/>
              <a:t>JVM Based</a:t>
            </a:r>
          </a:p>
          <a:p>
            <a:r>
              <a:rPr lang="en-US" altLang="ko-KR" dirty="0" smtClean="0"/>
              <a:t>Uses HDFS</a:t>
            </a:r>
            <a:endParaRPr lang="en-US" altLang="ko-KR" dirty="0"/>
          </a:p>
          <a:p>
            <a:r>
              <a:rPr lang="en-US" altLang="ko-KR" dirty="0" smtClean="0"/>
              <a:t>Simple user APIs for </a:t>
            </a:r>
            <a:r>
              <a:rPr lang="en-US" altLang="ko-KR" dirty="0" err="1" smtClean="0"/>
              <a:t>parallism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Introduction</a:t>
            </a:r>
            <a:br>
              <a:rPr lang="en-US" altLang="ko-KR" dirty="0" smtClean="0"/>
            </a:br>
            <a:r>
              <a:rPr lang="en-US" altLang="ko-KR" dirty="0" err="1" smtClean="0"/>
              <a:t>MapReduce</a:t>
            </a:r>
            <a:r>
              <a:rPr lang="en-US" altLang="ko-KR" dirty="0" smtClean="0"/>
              <a:t> and Spark</a:t>
            </a:r>
            <a:endParaRPr lang="ko-KR" altLang="en-US" dirty="0"/>
          </a:p>
        </p:txBody>
      </p:sp>
      <p:pic>
        <p:nvPicPr>
          <p:cNvPr id="1026" name="Picture 2" descr="https://spark.apache.org/images/spark-logo-trade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3273105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3/38/Hadoop_logo_new.svg/2500px-Hadoop_logo_new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3625911"/>
            <a:ext cx="5440680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Apache Hadoop</a:t>
            </a:r>
          </a:p>
          <a:p>
            <a:pPr lvl="1"/>
            <a:r>
              <a:rPr lang="en-US" altLang="ko-KR" dirty="0" smtClean="0"/>
              <a:t>1.0 Initial release on Dec 2011</a:t>
            </a:r>
          </a:p>
          <a:p>
            <a:pPr lvl="1"/>
            <a:r>
              <a:rPr lang="en-US" altLang="ko-KR" dirty="0" smtClean="0"/>
              <a:t>2.4.0 release on June 2014</a:t>
            </a:r>
          </a:p>
          <a:p>
            <a:pPr lvl="2"/>
            <a:r>
              <a:rPr lang="en-US" altLang="ko-KR" dirty="0" smtClean="0"/>
              <a:t>2.6.0 release on Nov 2014</a:t>
            </a:r>
            <a:endParaRPr lang="en-US" altLang="ko-KR" dirty="0"/>
          </a:p>
          <a:p>
            <a:pPr lvl="1"/>
            <a:r>
              <a:rPr lang="en-US" altLang="ko-KR" dirty="0" smtClean="0"/>
              <a:t>Latest 3.1.0 release on April 2018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Apache Spark</a:t>
            </a:r>
          </a:p>
          <a:p>
            <a:pPr lvl="1"/>
            <a:r>
              <a:rPr lang="en-US" altLang="ko-KR" dirty="0" smtClean="0"/>
              <a:t>1.0 Initial release on May 2014</a:t>
            </a:r>
          </a:p>
          <a:p>
            <a:pPr lvl="1"/>
            <a:r>
              <a:rPr lang="en-US" altLang="ko-KR" dirty="0" smtClean="0"/>
              <a:t>1.3.0 release on March 2015</a:t>
            </a:r>
          </a:p>
          <a:p>
            <a:pPr lvl="1"/>
            <a:r>
              <a:rPr lang="en-US" altLang="ko-KR" dirty="0" smtClean="0"/>
              <a:t>Latest 2.3.0 release on Feb 2018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Introduction</a:t>
            </a:r>
            <a:br>
              <a:rPr lang="en-US" altLang="ko-KR" dirty="0" smtClean="0"/>
            </a:br>
            <a:r>
              <a:rPr lang="en-US" altLang="ko-KR" dirty="0" err="1" smtClean="0"/>
              <a:t>MapReduce</a:t>
            </a:r>
            <a:r>
              <a:rPr lang="en-US" altLang="ko-KR" dirty="0" smtClean="0"/>
              <a:t> and Spark release 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From Apache Spark</a:t>
            </a:r>
          </a:p>
          <a:p>
            <a:endParaRPr lang="en-US" altLang="ko-KR" dirty="0"/>
          </a:p>
          <a:p>
            <a:r>
              <a:rPr lang="en-US" altLang="ko-KR" sz="3600" dirty="0" smtClean="0"/>
              <a:t>Really?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Introduction</a:t>
            </a:r>
            <a:br>
              <a:rPr lang="en-US" altLang="ko-KR" dirty="0" smtClean="0"/>
            </a:br>
            <a:r>
              <a:rPr lang="en-US" altLang="ko-KR" dirty="0" smtClean="0"/>
              <a:t>Who’s faster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4" y="1345581"/>
            <a:ext cx="8369730" cy="2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to compare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01" y="3701649"/>
            <a:ext cx="6176010" cy="2817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75" y="1345581"/>
            <a:ext cx="5694862" cy="24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69" y="5282564"/>
            <a:ext cx="4861243" cy="112358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Execution Plan Visualization</a:t>
            </a:r>
          </a:p>
          <a:p>
            <a:pPr lvl="1"/>
            <a:r>
              <a:rPr lang="en-US" altLang="ko-KR" dirty="0" smtClean="0"/>
              <a:t>Ganglia</a:t>
            </a:r>
          </a:p>
          <a:p>
            <a:pPr lvl="1"/>
            <a:r>
              <a:rPr lang="en-US" altLang="ko-KR" dirty="0" smtClean="0"/>
              <a:t>MySQL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Fine-grained Time Break-down</a:t>
            </a:r>
          </a:p>
          <a:p>
            <a:pPr lvl="1"/>
            <a:r>
              <a:rPr lang="en-US" altLang="ko-KR" dirty="0" smtClean="0"/>
              <a:t>Track where time is spent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Profiling Tools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90" y="1861185"/>
            <a:ext cx="6415722" cy="28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4 Nodes</a:t>
            </a:r>
          </a:p>
          <a:p>
            <a:pPr lvl="1"/>
            <a:r>
              <a:rPr lang="en-US" altLang="ko-KR" dirty="0" smtClean="0"/>
              <a:t>32 CPU cores at 2.9 GHz</a:t>
            </a:r>
          </a:p>
          <a:p>
            <a:pPr lvl="1"/>
            <a:r>
              <a:rPr lang="en-US" altLang="ko-KR" dirty="0" smtClean="0"/>
              <a:t>9 X 1T HDD 7200 RPM</a:t>
            </a:r>
          </a:p>
          <a:p>
            <a:pPr lvl="1"/>
            <a:r>
              <a:rPr lang="en-US" altLang="ko-KR" dirty="0" smtClean="0"/>
              <a:t>190 GB Memory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Total</a:t>
            </a:r>
          </a:p>
          <a:p>
            <a:pPr lvl="1"/>
            <a:r>
              <a:rPr lang="en-US" altLang="ko-KR" dirty="0" smtClean="0"/>
              <a:t>128 CPU cores</a:t>
            </a:r>
          </a:p>
          <a:p>
            <a:pPr lvl="1"/>
            <a:r>
              <a:rPr lang="en-US" altLang="ko-KR" dirty="0" smtClean="0"/>
              <a:t>760 GB RAM</a:t>
            </a:r>
          </a:p>
          <a:p>
            <a:pPr lvl="1"/>
            <a:r>
              <a:rPr lang="en-US" altLang="ko-KR" dirty="0" smtClean="0"/>
              <a:t>36 TB</a:t>
            </a:r>
          </a:p>
          <a:p>
            <a:pPr lvl="1"/>
            <a:r>
              <a:rPr lang="en-US" altLang="ko-KR" dirty="0" smtClean="0"/>
              <a:t>Connected w/ 1 </a:t>
            </a:r>
            <a:r>
              <a:rPr lang="en-US" altLang="ko-KR" dirty="0" err="1" smtClean="0"/>
              <a:t>Gbps</a:t>
            </a:r>
            <a:r>
              <a:rPr lang="en-US" altLang="ko-KR" dirty="0" smtClean="0"/>
              <a:t> Ethernet switch</a:t>
            </a:r>
          </a:p>
          <a:p>
            <a:pPr lvl="1"/>
            <a:r>
              <a:rPr lang="en-US" altLang="ko-KR" dirty="0" smtClean="0"/>
              <a:t>64-bit Red Hat Enterprise Linux 6.4 (kernel version 2.6.32)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About 100 m3.medium AWS nodes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smtClean="0"/>
              <a:t>Hardware 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4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Hadoop 2.4.0 on Yarn</a:t>
            </a:r>
          </a:p>
          <a:p>
            <a:pPr lvl="1"/>
            <a:r>
              <a:rPr lang="en-US" altLang="ko-KR" dirty="0" smtClean="0"/>
              <a:t>8 disks for intermediate data</a:t>
            </a:r>
          </a:p>
          <a:p>
            <a:pPr lvl="1"/>
            <a:r>
              <a:rPr lang="en-US" altLang="ko-KR" dirty="0" smtClean="0"/>
              <a:t>HDFS w/ 128 MB block size</a:t>
            </a:r>
          </a:p>
          <a:p>
            <a:pPr lvl="1"/>
            <a:r>
              <a:rPr lang="en-US" altLang="ko-KR" dirty="0" smtClean="0"/>
              <a:t>Replication factor of 3</a:t>
            </a:r>
          </a:p>
          <a:p>
            <a:pPr lvl="1"/>
            <a:r>
              <a:rPr lang="en-US" altLang="ko-KR" dirty="0" smtClean="0"/>
              <a:t>32 containers per node (1 container / core)</a:t>
            </a:r>
          </a:p>
          <a:p>
            <a:pPr lvl="1"/>
            <a:r>
              <a:rPr lang="en-US" altLang="ko-KR" dirty="0" smtClean="0"/>
              <a:t>Default JVM heap size : 3 GB per task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Spark 1.3.0 on HDFS 2.4.0</a:t>
            </a:r>
          </a:p>
          <a:p>
            <a:pPr lvl="1"/>
            <a:r>
              <a:rPr lang="en-US" altLang="ko-KR" dirty="0" smtClean="0"/>
              <a:t>8 disks for intermediate data</a:t>
            </a:r>
          </a:p>
          <a:p>
            <a:pPr lvl="1"/>
            <a:r>
              <a:rPr lang="en-US" altLang="ko-KR" dirty="0" smtClean="0"/>
              <a:t>8 Spark workers w/ 4threads each</a:t>
            </a:r>
            <a:r>
              <a:rPr lang="en-US" altLang="ko-KR" dirty="0"/>
              <a:t> </a:t>
            </a:r>
            <a:r>
              <a:rPr lang="en-US" altLang="ko-KR" dirty="0" smtClean="0"/>
              <a:t>(1 thread / core)</a:t>
            </a:r>
          </a:p>
          <a:p>
            <a:pPr lvl="2"/>
            <a:r>
              <a:rPr lang="en-US" altLang="ko-KR" dirty="0" smtClean="0"/>
              <a:t>Higher CPU utilization : 32 Spark workers w/ 1 thread each</a:t>
            </a:r>
          </a:p>
          <a:p>
            <a:pPr lvl="1"/>
            <a:r>
              <a:rPr lang="en-US" altLang="ko-KR" dirty="0" smtClean="0"/>
              <a:t>JVM heap size : 16GB for spark drivers &amp; executors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Experiments</a:t>
            </a:r>
            <a:br>
              <a:rPr lang="en-US" altLang="ko-KR" dirty="0" smtClean="0"/>
            </a:br>
            <a:r>
              <a:rPr lang="en-US" altLang="ko-KR" dirty="0" smtClean="0"/>
              <a:t>Software 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2480</TotalTime>
  <Words>544</Words>
  <Application>Microsoft Office PowerPoint</Application>
  <PresentationFormat>화면 슬라이드 쇼(4:3)</PresentationFormat>
  <Paragraphs>129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Times New Roman</vt:lpstr>
      <vt:lpstr>Wingdings</vt:lpstr>
      <vt:lpstr>Office 테마</vt:lpstr>
      <vt:lpstr>Clash of the Titans: MapReduce vs. Spark for Large Scale Data Analytics</vt:lpstr>
      <vt:lpstr>Contents</vt:lpstr>
      <vt:lpstr>Introduction MapReduce and Spark</vt:lpstr>
      <vt:lpstr>Introduction MapReduce and Spark release history</vt:lpstr>
      <vt:lpstr>Introduction Who’s faster</vt:lpstr>
      <vt:lpstr>What to compare</vt:lpstr>
      <vt:lpstr>2 Profiling Tools</vt:lpstr>
      <vt:lpstr>Experiments Hardware Configuration</vt:lpstr>
      <vt:lpstr>Experiments Software Configuration</vt:lpstr>
      <vt:lpstr>Experiments WordCount</vt:lpstr>
      <vt:lpstr>Experiments WordCount – Time Break-down</vt:lpstr>
      <vt:lpstr>Experiments Sort</vt:lpstr>
      <vt:lpstr>Experiments Sort – Time Break-down</vt:lpstr>
      <vt:lpstr>Experiments K-Means</vt:lpstr>
      <vt:lpstr>Experiments K-Means</vt:lpstr>
      <vt:lpstr>Experiments PageRank</vt:lpstr>
      <vt:lpstr>Experiments Various Configurations</vt:lpstr>
      <vt:lpstr>Conclusion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랩세미나</dc:title>
  <dc:creator>HeymoKou</dc:creator>
  <cp:lastModifiedBy>Windows 사용자</cp:lastModifiedBy>
  <cp:revision>611</cp:revision>
  <dcterms:created xsi:type="dcterms:W3CDTF">2015-03-16T04:19:06Z</dcterms:created>
  <dcterms:modified xsi:type="dcterms:W3CDTF">2018-07-23T01:55:43Z</dcterms:modified>
</cp:coreProperties>
</file>