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351" r:id="rId4"/>
    <p:sldId id="352" r:id="rId5"/>
    <p:sldId id="353" r:id="rId6"/>
    <p:sldId id="355" r:id="rId7"/>
    <p:sldId id="354" r:id="rId8"/>
    <p:sldId id="356" r:id="rId9"/>
    <p:sldId id="357" r:id="rId10"/>
    <p:sldId id="359" r:id="rId11"/>
    <p:sldId id="358" r:id="rId12"/>
    <p:sldId id="362" r:id="rId13"/>
    <p:sldId id="363" r:id="rId14"/>
    <p:sldId id="360" r:id="rId15"/>
    <p:sldId id="375" r:id="rId16"/>
    <p:sldId id="376" r:id="rId17"/>
    <p:sldId id="361" r:id="rId18"/>
    <p:sldId id="377" r:id="rId19"/>
    <p:sldId id="364" r:id="rId20"/>
    <p:sldId id="378" r:id="rId21"/>
    <p:sldId id="379" r:id="rId22"/>
    <p:sldId id="380" r:id="rId23"/>
    <p:sldId id="366" r:id="rId24"/>
    <p:sldId id="367" r:id="rId25"/>
    <p:sldId id="368" r:id="rId26"/>
    <p:sldId id="369" r:id="rId27"/>
    <p:sldId id="370" r:id="rId28"/>
    <p:sldId id="374" r:id="rId29"/>
    <p:sldId id="372" r:id="rId30"/>
    <p:sldId id="284" r:id="rId31"/>
    <p:sldId id="373" r:id="rId32"/>
    <p:sldId id="283" r:id="rId33"/>
    <p:sldId id="32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2" autoAdjust="0"/>
    <p:restoredTop sz="88320" autoAdjust="0"/>
  </p:normalViewPr>
  <p:slideViewPr>
    <p:cSldViewPr>
      <p:cViewPr varScale="1">
        <p:scale>
          <a:sx n="85" d="100"/>
          <a:sy n="85" d="100"/>
        </p:scale>
        <p:origin x="-1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6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7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7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Partitioned, sorted and merged by the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5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Partitioned, sorted and merged by the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5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7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7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7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A Comparison of Join Algorithms for Log Processing in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Spyros </a:t>
            </a:r>
            <a:r>
              <a:rPr lang="en-US" altLang="ko-KR" dirty="0" err="1" smtClean="0"/>
              <a:t>Blanas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Jignesh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M.Patel</a:t>
            </a:r>
            <a:r>
              <a:rPr lang="en-US" altLang="ko-KR" dirty="0" smtClean="0"/>
              <a:t> (University of Wisconsin-Madison)</a:t>
            </a:r>
          </a:p>
          <a:p>
            <a:r>
              <a:rPr lang="en-US" altLang="ko-KR" dirty="0" err="1" smtClean="0"/>
              <a:t>Vuk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Ercegovac</a:t>
            </a:r>
            <a:r>
              <a:rPr lang="en-US" altLang="ko-KR" dirty="0" smtClean="0"/>
              <a:t>, Jun </a:t>
            </a:r>
            <a:r>
              <a:rPr lang="en-US" altLang="ko-KR" dirty="0" err="1" smtClean="0"/>
              <a:t>Rao</a:t>
            </a:r>
            <a:r>
              <a:rPr lang="en-US" altLang="ko-KR" dirty="0" smtClean="0"/>
              <a:t>              (IBM </a:t>
            </a:r>
            <a:r>
              <a:rPr lang="en-US" altLang="ko-KR" dirty="0" err="1" smtClean="0"/>
              <a:t>Almaden</a:t>
            </a:r>
            <a:r>
              <a:rPr lang="en-US" altLang="ko-KR" dirty="0" smtClean="0"/>
              <a:t> Research Center)</a:t>
            </a:r>
          </a:p>
          <a:p>
            <a:r>
              <a:rPr lang="en-US" altLang="ko-KR" dirty="0" smtClean="0"/>
              <a:t>SIGMOD, 2010   </a:t>
            </a:r>
            <a:endParaRPr lang="en-US" altLang="ko-KR" dirty="0"/>
          </a:p>
          <a:p>
            <a:pPr algn="r"/>
            <a:r>
              <a:rPr lang="en-US" altLang="ko-KR" dirty="0" smtClean="0"/>
              <a:t>August 1,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Standard Repartition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5296199" y="3059270"/>
            <a:ext cx="2444153" cy="2097922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656239" y="2790618"/>
            <a:ext cx="1700940" cy="928694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1779" y="1554512"/>
            <a:ext cx="3243910" cy="5072098"/>
          </a:xfrm>
          <a:prstGeom prst="roundRect">
            <a:avLst/>
          </a:prstGeom>
          <a:solidFill>
            <a:srgbClr val="F0F5FE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38440" y="3006642"/>
            <a:ext cx="17459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Output File</a:t>
            </a:r>
          </a:p>
          <a:p>
            <a:r>
              <a:rPr lang="en-US" altLang="ko-KR" sz="1050" dirty="0" smtClean="0"/>
              <a:t>(Distributed File System)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221780" y="1268760"/>
            <a:ext cx="164307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Reduce Phase</a:t>
            </a:r>
            <a:endParaRPr lang="ko-KR" altLang="en-US" dirty="0"/>
          </a:p>
        </p:txBody>
      </p:sp>
      <p:graphicFrame>
        <p:nvGraphicFramePr>
          <p:cNvPr id="10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12629"/>
              </p:ext>
            </p:extLst>
          </p:nvPr>
        </p:nvGraphicFramePr>
        <p:xfrm>
          <a:off x="5368207" y="3781060"/>
          <a:ext cx="2300707" cy="75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657"/>
                <a:gridCol w="936104"/>
                <a:gridCol w="571946"/>
              </a:tblGrid>
              <a:tr h="25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Student ID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Name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Log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51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Kim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ML 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1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2012-5555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Lee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DS 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 descr="IBMSystemz10mainframe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346" y="2718040"/>
            <a:ext cx="771530" cy="1143008"/>
          </a:xfrm>
          <a:prstGeom prst="rect">
            <a:avLst/>
          </a:prstGeom>
        </p:spPr>
      </p:pic>
      <p:pic>
        <p:nvPicPr>
          <p:cNvPr id="12" name="그림 11" descr="IBMSystemz10mainframe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5796" y="4581128"/>
            <a:ext cx="771530" cy="114300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094989" y="3223303"/>
            <a:ext cx="494943" cy="13368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93481" y="2700940"/>
            <a:ext cx="1791650" cy="12858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49889"/>
              </p:ext>
            </p:extLst>
          </p:nvPr>
        </p:nvGraphicFramePr>
        <p:xfrm>
          <a:off x="2593481" y="3415320"/>
          <a:ext cx="1799036" cy="56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810"/>
                <a:gridCol w="820499"/>
                <a:gridCol w="596727"/>
              </a:tblGrid>
              <a:tr h="2840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900" b="1" baseline="-250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9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2008-0909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GA 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2840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2012-5555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DS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71879"/>
              </p:ext>
            </p:extLst>
          </p:nvPr>
        </p:nvGraphicFramePr>
        <p:xfrm>
          <a:off x="2664919" y="2935094"/>
          <a:ext cx="1720212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65"/>
                <a:gridCol w="826693"/>
                <a:gridCol w="51715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900" b="1" baseline="-25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9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2012-5555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Lee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593481" y="4417732"/>
            <a:ext cx="1791650" cy="16578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37356"/>
              </p:ext>
            </p:extLst>
          </p:nvPr>
        </p:nvGraphicFramePr>
        <p:xfrm>
          <a:off x="2656939" y="4563458"/>
          <a:ext cx="1736742" cy="322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16"/>
                <a:gridCol w="760554"/>
                <a:gridCol w="622272"/>
              </a:tblGrid>
              <a:tr h="322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B</a:t>
                      </a:r>
                      <a:r>
                        <a:rPr lang="en-US" altLang="ko-KR" sz="900" b="1" baseline="-25000" dirty="0" smtClean="0"/>
                        <a:t>R</a:t>
                      </a:r>
                      <a:endParaRPr lang="ko-KR" altLang="en-US" sz="900" b="1" baseline="-25000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Kim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0348"/>
              </p:ext>
            </p:extLst>
          </p:nvPr>
        </p:nvGraphicFramePr>
        <p:xfrm>
          <a:off x="2593481" y="5245810"/>
          <a:ext cx="180875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90"/>
                <a:gridCol w="792088"/>
                <a:gridCol w="648072"/>
              </a:tblGrid>
              <a:tr h="150957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B</a:t>
                      </a:r>
                      <a:r>
                        <a:rPr lang="en-US" altLang="ko-KR" sz="900" b="1" baseline="-25000" dirty="0" smtClean="0"/>
                        <a:t>L</a:t>
                      </a:r>
                      <a:endParaRPr lang="ko-KR" altLang="en-US" sz="900" b="1" baseline="-25000" dirty="0"/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2005-3682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OPT A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</a:tr>
              <a:tr h="1509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2008-2424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DB B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</a:tr>
              <a:tr h="150957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ML C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20463" y="2475226"/>
            <a:ext cx="9286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Buffer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2157884" y="5085184"/>
            <a:ext cx="464540" cy="13979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94218">
            <a:off x="4438495" y="3286870"/>
            <a:ext cx="880057" cy="2399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20664872">
            <a:off x="4482437" y="4830947"/>
            <a:ext cx="788651" cy="23259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3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Improved Repartition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Potential problem of standard repartition join</a:t>
            </a:r>
          </a:p>
          <a:p>
            <a:pPr lvl="1"/>
            <a:r>
              <a:rPr lang="en-US" altLang="ko-KR" dirty="0" smtClean="0"/>
              <a:t>All records have to be buffered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 Out of memory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May not fit in memory</a:t>
            </a:r>
          </a:p>
          <a:p>
            <a:pPr lvl="2"/>
            <a:r>
              <a:rPr lang="en-US" altLang="ko-KR" dirty="0" smtClean="0"/>
              <a:t>Data is highly skewed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Improved repartition join</a:t>
            </a:r>
          </a:p>
          <a:p>
            <a:pPr lvl="1"/>
            <a:r>
              <a:rPr lang="en-US" altLang="ko-KR" dirty="0" smtClean="0"/>
              <a:t>The output key is changed to </a:t>
            </a:r>
            <a:r>
              <a:rPr lang="en-US" altLang="ko-KR" dirty="0" smtClean="0">
                <a:solidFill>
                  <a:srgbClr val="C00000"/>
                </a:solidFill>
              </a:rPr>
              <a:t>a composite of the join key and the table tag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The partitioning &amp; grouping function is customized</a:t>
            </a:r>
          </a:p>
          <a:p>
            <a:pPr lvl="1"/>
            <a:r>
              <a:rPr lang="en-US" altLang="ko-KR" dirty="0" smtClean="0"/>
              <a:t>Records from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 are buffered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Records from </a:t>
            </a:r>
            <a:r>
              <a:rPr lang="en-US" altLang="ko-KR" i="1" dirty="0" smtClean="0">
                <a:solidFill>
                  <a:srgbClr val="C00000"/>
                </a:solidFill>
                <a:latin typeface="CG Times" pitchFamily="18" charset="0"/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 are streamed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4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Improved Repartition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1500174"/>
            <a:ext cx="3435294" cy="5072098"/>
          </a:xfrm>
          <a:prstGeom prst="roundRect">
            <a:avLst/>
          </a:prstGeom>
          <a:solidFill>
            <a:srgbClr val="F0F5FE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79340" y="2214554"/>
            <a:ext cx="1791650" cy="12858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83464" y="1500174"/>
            <a:ext cx="3243910" cy="5072098"/>
          </a:xfrm>
          <a:prstGeom prst="roundRect">
            <a:avLst/>
          </a:prstGeom>
          <a:solidFill>
            <a:srgbClr val="F0F5FE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36398" y="1214422"/>
            <a:ext cx="1428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Map Phase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3465" y="1214422"/>
            <a:ext cx="164307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Reduce Phase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41894"/>
              </p:ext>
            </p:extLst>
          </p:nvPr>
        </p:nvGraphicFramePr>
        <p:xfrm>
          <a:off x="3542798" y="2928934"/>
          <a:ext cx="1656184" cy="28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20080"/>
              </a:tblGrid>
              <a:tr h="284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2008-2424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DB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82019"/>
              </p:ext>
            </p:extLst>
          </p:nvPr>
        </p:nvGraphicFramePr>
        <p:xfrm>
          <a:off x="3550778" y="2448708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124"/>
                <a:gridCol w="720080"/>
              </a:tblGrid>
              <a:tr h="332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2012-5555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DS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6332" y="2357430"/>
            <a:ext cx="771530" cy="1143008"/>
          </a:xfrm>
          <a:prstGeom prst="rect">
            <a:avLst/>
          </a:prstGeom>
        </p:spPr>
      </p:pic>
      <p:pic>
        <p:nvPicPr>
          <p:cNvPr id="32" name="그림 31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6332" y="3714752"/>
            <a:ext cx="771530" cy="1143008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3479340" y="3643314"/>
            <a:ext cx="1791650" cy="16578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2093" y="2500306"/>
            <a:ext cx="771530" cy="1143008"/>
          </a:xfrm>
          <a:prstGeom prst="rect">
            <a:avLst/>
          </a:prstGeom>
        </p:spPr>
      </p:pic>
      <p:pic>
        <p:nvPicPr>
          <p:cNvPr id="35" name="그림 34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9062" y="4365104"/>
            <a:ext cx="771530" cy="1143008"/>
          </a:xfrm>
          <a:prstGeom prst="rect">
            <a:avLst/>
          </a:prstGeom>
        </p:spPr>
      </p:pic>
      <p:graphicFrame>
        <p:nvGraphicFramePr>
          <p:cNvPr id="36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18739"/>
              </p:ext>
            </p:extLst>
          </p:nvPr>
        </p:nvGraphicFramePr>
        <p:xfrm>
          <a:off x="3542798" y="3789040"/>
          <a:ext cx="16561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20080"/>
              </a:tblGrid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2008-0909 </a:t>
                      </a:r>
                      <a:r>
                        <a:rPr lang="en-US" altLang="ko-KR" sz="900" b="1" dirty="0" smtClean="0"/>
                        <a:t>L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GA 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2012-5555 </a:t>
                      </a:r>
                      <a:r>
                        <a:rPr lang="en-US" altLang="ko-KR" sz="900" b="1" dirty="0" smtClean="0"/>
                        <a:t>R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Lee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17774"/>
              </p:ext>
            </p:extLst>
          </p:nvPr>
        </p:nvGraphicFramePr>
        <p:xfrm>
          <a:off x="3542798" y="4471392"/>
          <a:ext cx="1656184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20080"/>
              </a:tblGrid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2005-3682 </a:t>
                      </a:r>
                      <a:r>
                        <a:rPr lang="en-US" altLang="ko-KR" sz="900" b="1" dirty="0" smtClean="0"/>
                        <a:t>L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dirty="0" smtClean="0"/>
                        <a:t>OPT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 </a:t>
                      </a:r>
                      <a:r>
                        <a:rPr lang="en-US" altLang="ko-KR" sz="900" b="1" dirty="0" smtClean="0"/>
                        <a:t>L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ML C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 </a:t>
                      </a:r>
                      <a:r>
                        <a:rPr lang="en-US" altLang="ko-KR" sz="900" b="1" dirty="0" smtClean="0"/>
                        <a:t>R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Kim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06322" y="1988840"/>
            <a:ext cx="928694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Local disk</a:t>
            </a:r>
            <a:endParaRPr lang="ko-KR" altLang="en-US" sz="1200" dirty="0"/>
          </a:p>
        </p:txBody>
      </p:sp>
      <p:sp>
        <p:nvSpPr>
          <p:cNvPr id="39" name="오른쪽 화살표 38"/>
          <p:cNvSpPr/>
          <p:nvPr/>
        </p:nvSpPr>
        <p:spPr>
          <a:xfrm rot="19145767">
            <a:off x="3038952" y="2612061"/>
            <a:ext cx="573155" cy="131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9145767">
            <a:off x="3023889" y="4029183"/>
            <a:ext cx="573155" cy="131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9119045" flipV="1">
            <a:off x="5182781" y="3436474"/>
            <a:ext cx="752483" cy="20107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124404">
            <a:off x="5288165" y="2748831"/>
            <a:ext cx="614928" cy="20087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2816521">
            <a:off x="6621405" y="3080207"/>
            <a:ext cx="294884" cy="1578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2168005">
            <a:off x="3023889" y="2997998"/>
            <a:ext cx="573155" cy="1318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2168005">
            <a:off x="3034451" y="4442564"/>
            <a:ext cx="573155" cy="1318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851439">
            <a:off x="5211464" y="4916135"/>
            <a:ext cx="767123" cy="19732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3429545">
            <a:off x="5007975" y="3857275"/>
            <a:ext cx="1162281" cy="1784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175262" y="1714488"/>
            <a:ext cx="180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Intermediate results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855166" y="2646602"/>
            <a:ext cx="1791650" cy="12858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18457"/>
              </p:ext>
            </p:extLst>
          </p:nvPr>
        </p:nvGraphicFramePr>
        <p:xfrm>
          <a:off x="6918624" y="3292964"/>
          <a:ext cx="1656184" cy="56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654"/>
                <a:gridCol w="711530"/>
              </a:tblGrid>
              <a:tr h="284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2008-0909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GA 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284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2012-5555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DS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37357"/>
              </p:ext>
            </p:extLst>
          </p:nvPr>
        </p:nvGraphicFramePr>
        <p:xfrm>
          <a:off x="6926604" y="2780928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74"/>
                <a:gridCol w="711530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2012-5555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Lee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855166" y="4110123"/>
            <a:ext cx="1791650" cy="16578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18643"/>
              </p:ext>
            </p:extLst>
          </p:nvPr>
        </p:nvGraphicFramePr>
        <p:xfrm>
          <a:off x="6918624" y="4365104"/>
          <a:ext cx="1656184" cy="322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654"/>
                <a:gridCol w="711530"/>
              </a:tblGrid>
              <a:tr h="322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 </a:t>
                      </a:r>
                      <a:r>
                        <a:rPr lang="en-US" altLang="ko-KR" sz="900" b="1" dirty="0" smtClean="0"/>
                        <a:t>R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Kim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16072"/>
              </p:ext>
            </p:extLst>
          </p:nvPr>
        </p:nvGraphicFramePr>
        <p:xfrm>
          <a:off x="6918624" y="4938201"/>
          <a:ext cx="1656184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654"/>
                <a:gridCol w="711530"/>
              </a:tblGrid>
              <a:tr h="150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2005-3682 </a:t>
                      </a:r>
                      <a:r>
                        <a:rPr lang="en-US" altLang="ko-KR" sz="900" b="1" dirty="0" smtClean="0"/>
                        <a:t>L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OPT A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2008-2424 </a:t>
                      </a:r>
                      <a:r>
                        <a:rPr lang="en-US" altLang="ko-KR" sz="900" b="1" dirty="0" smtClean="0"/>
                        <a:t>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DB B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2009-1111 </a:t>
                      </a:r>
                      <a:r>
                        <a:rPr lang="en-US" altLang="ko-KR" sz="900" b="1" dirty="0" smtClean="0"/>
                        <a:t>L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ML C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182148" y="2420888"/>
            <a:ext cx="9286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Buffer</a:t>
            </a:r>
            <a:endParaRPr lang="ko-KR" altLang="en-US" sz="1200" dirty="0"/>
          </a:p>
        </p:txBody>
      </p:sp>
      <p:sp>
        <p:nvSpPr>
          <p:cNvPr id="57" name="오른쪽 화살표 56"/>
          <p:cNvSpPr/>
          <p:nvPr/>
        </p:nvSpPr>
        <p:spPr>
          <a:xfrm rot="18197522">
            <a:off x="6551182" y="4826710"/>
            <a:ext cx="391944" cy="1733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550778" y="2265839"/>
            <a:ext cx="928124" cy="105490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398782" y="3526227"/>
            <a:ext cx="1153373" cy="177498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1" idx="7"/>
          </p:cNvCxnSpPr>
          <p:nvPr/>
        </p:nvCxnSpPr>
        <p:spPr>
          <a:xfrm flipV="1">
            <a:off x="4342981" y="692696"/>
            <a:ext cx="929215" cy="17276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7" idx="7"/>
          </p:cNvCxnSpPr>
          <p:nvPr/>
        </p:nvCxnSpPr>
        <p:spPr>
          <a:xfrm flipV="1">
            <a:off x="4383247" y="836712"/>
            <a:ext cx="887743" cy="29494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2196" y="116632"/>
            <a:ext cx="3743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Compose the join key and the table tag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68" name="순서도: 자기 디스크 67"/>
          <p:cNvSpPr/>
          <p:nvPr/>
        </p:nvSpPr>
        <p:spPr>
          <a:xfrm>
            <a:off x="360265" y="3573016"/>
            <a:ext cx="1296144" cy="1285884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자기 디스크 69"/>
          <p:cNvSpPr/>
          <p:nvPr/>
        </p:nvSpPr>
        <p:spPr>
          <a:xfrm>
            <a:off x="364102" y="5091739"/>
            <a:ext cx="1296144" cy="1237816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자기 디스크 71"/>
          <p:cNvSpPr/>
          <p:nvPr/>
        </p:nvSpPr>
        <p:spPr>
          <a:xfrm>
            <a:off x="347229" y="2155321"/>
            <a:ext cx="1296144" cy="1285884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Group 17"/>
          <p:cNvGrpSpPr/>
          <p:nvPr/>
        </p:nvGrpSpPr>
        <p:grpSpPr>
          <a:xfrm>
            <a:off x="432272" y="4052578"/>
            <a:ext cx="1259407" cy="743127"/>
            <a:chOff x="2469231" y="4799746"/>
            <a:chExt cx="1259407" cy="1701840"/>
          </a:xfrm>
        </p:grpSpPr>
        <p:sp>
          <p:nvSpPr>
            <p:cNvPr id="75" name="Folded Corner 127"/>
            <p:cNvSpPr>
              <a:spLocks noChangeArrowheads="1"/>
            </p:cNvSpPr>
            <p:nvPr/>
          </p:nvSpPr>
          <p:spPr bwMode="auto">
            <a:xfrm rot="10800000">
              <a:off x="2469232" y="4858683"/>
              <a:ext cx="1143000" cy="164290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76" name="TextBox 108"/>
            <p:cNvSpPr txBox="1">
              <a:spLocks noChangeArrowheads="1"/>
            </p:cNvSpPr>
            <p:nvPr/>
          </p:nvSpPr>
          <p:spPr bwMode="auto">
            <a:xfrm>
              <a:off x="2469231" y="4799746"/>
              <a:ext cx="1259407" cy="162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1000" dirty="0" smtClean="0"/>
                <a:t>Kim 2009-1111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1000" dirty="0" smtClean="0"/>
                <a:t>Lee 2012-5555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1000" dirty="0" smtClean="0"/>
                <a:t>…….</a:t>
              </a:r>
              <a:endParaRPr lang="en-US" altLang="ko-KR" sz="10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14282" y="1643050"/>
            <a:ext cx="17459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Splits of R or L</a:t>
            </a:r>
          </a:p>
          <a:p>
            <a:pPr algn="ctr"/>
            <a:r>
              <a:rPr lang="en-US" altLang="ko-KR" sz="1100" dirty="0" smtClean="0"/>
              <a:t>(Distributed File System)</a:t>
            </a:r>
            <a:endParaRPr lang="ko-KR" altLang="en-US" sz="1100" dirty="0"/>
          </a:p>
        </p:txBody>
      </p:sp>
      <p:grpSp>
        <p:nvGrpSpPr>
          <p:cNvPr id="78" name="Group 17"/>
          <p:cNvGrpSpPr/>
          <p:nvPr/>
        </p:nvGrpSpPr>
        <p:grpSpPr>
          <a:xfrm>
            <a:off x="428365" y="2646285"/>
            <a:ext cx="1143000" cy="566692"/>
            <a:chOff x="2469232" y="4799748"/>
            <a:chExt cx="1143000" cy="1669067"/>
          </a:xfrm>
        </p:grpSpPr>
        <p:sp>
          <p:nvSpPr>
            <p:cNvPr id="79" name="Folded Corner 127"/>
            <p:cNvSpPr>
              <a:spLocks noChangeArrowheads="1"/>
            </p:cNvSpPr>
            <p:nvPr/>
          </p:nvSpPr>
          <p:spPr bwMode="auto">
            <a:xfrm rot="10800000">
              <a:off x="2469232" y="4825912"/>
              <a:ext cx="1143000" cy="164290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80" name="TextBox 108"/>
            <p:cNvSpPr txBox="1">
              <a:spLocks noChangeArrowheads="1"/>
            </p:cNvSpPr>
            <p:nvPr/>
          </p:nvSpPr>
          <p:spPr bwMode="auto">
            <a:xfrm>
              <a:off x="2469232" y="4799748"/>
              <a:ext cx="1143000" cy="1291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DB B 2008-2424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DS A 2012-5555</a:t>
              </a:r>
              <a:endParaRPr lang="en-US" altLang="ko-KR" sz="900" dirty="0"/>
            </a:p>
          </p:txBody>
        </p:sp>
      </p:grpSp>
      <p:grpSp>
        <p:nvGrpSpPr>
          <p:cNvPr id="81" name="Group 17"/>
          <p:cNvGrpSpPr/>
          <p:nvPr/>
        </p:nvGrpSpPr>
        <p:grpSpPr>
          <a:xfrm>
            <a:off x="445238" y="5591805"/>
            <a:ext cx="1143000" cy="646331"/>
            <a:chOff x="2469232" y="4996865"/>
            <a:chExt cx="1143000" cy="1439373"/>
          </a:xfrm>
        </p:grpSpPr>
        <p:sp>
          <p:nvSpPr>
            <p:cNvPr id="82" name="Folded Corner 127"/>
            <p:cNvSpPr>
              <a:spLocks noChangeArrowheads="1"/>
            </p:cNvSpPr>
            <p:nvPr/>
          </p:nvSpPr>
          <p:spPr bwMode="auto">
            <a:xfrm rot="10800000">
              <a:off x="2469232" y="4996865"/>
              <a:ext cx="1143000" cy="143754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83" name="TextBox 108"/>
            <p:cNvSpPr txBox="1">
              <a:spLocks noChangeArrowheads="1"/>
            </p:cNvSpPr>
            <p:nvPr/>
          </p:nvSpPr>
          <p:spPr bwMode="auto">
            <a:xfrm>
              <a:off x="2469232" y="4996865"/>
              <a:ext cx="1143000" cy="1439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GA D 2008-0909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ML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C 2009-1111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OPT A 2005-3682</a:t>
              </a:r>
              <a:endParaRPr lang="en-US" altLang="ko-KR" sz="900" dirty="0"/>
            </a:p>
          </p:txBody>
        </p:sp>
      </p:grpSp>
      <p:sp>
        <p:nvSpPr>
          <p:cNvPr id="84" name="타원 83"/>
          <p:cNvSpPr/>
          <p:nvPr/>
        </p:nvSpPr>
        <p:spPr>
          <a:xfrm>
            <a:off x="366990" y="3573016"/>
            <a:ext cx="1285884" cy="428628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359153" y="2145489"/>
            <a:ext cx="1285884" cy="428628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357158" y="5101571"/>
            <a:ext cx="1285884" cy="428628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1643042" y="2643182"/>
            <a:ext cx="714380" cy="35719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>
            <a:off x="1643042" y="4071942"/>
            <a:ext cx="714380" cy="35719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오른쪽 화살표 88"/>
          <p:cNvSpPr/>
          <p:nvPr/>
        </p:nvSpPr>
        <p:spPr>
          <a:xfrm rot="19016416">
            <a:off x="1570287" y="4960615"/>
            <a:ext cx="892789" cy="35719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2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 animBg="1"/>
      <p:bldP spid="22" grpId="0" animBg="1"/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50" grpId="0" animBg="1"/>
      <p:bldP spid="53" grpId="0" animBg="1"/>
      <p:bldP spid="56" grpId="0" animBg="1"/>
      <p:bldP spid="57" grpId="0" animBg="1"/>
      <p:bldP spid="61" grpId="0" animBg="1"/>
      <p:bldP spid="67" grpId="0" animBg="1"/>
      <p:bldP spid="73" grpId="0"/>
      <p:bldP spid="87" grpId="0" animBg="1"/>
      <p:bldP spid="88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Improved Repartition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5584231" y="3059270"/>
            <a:ext cx="2444153" cy="2097922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44271" y="2790618"/>
            <a:ext cx="1700940" cy="928694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9811" y="1554512"/>
            <a:ext cx="3243910" cy="5072098"/>
          </a:xfrm>
          <a:prstGeom prst="roundRect">
            <a:avLst/>
          </a:prstGeom>
          <a:solidFill>
            <a:srgbClr val="F0F5FE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6472" y="3006642"/>
            <a:ext cx="17459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Output File</a:t>
            </a:r>
          </a:p>
          <a:p>
            <a:r>
              <a:rPr lang="en-US" altLang="ko-KR" sz="1050" dirty="0" smtClean="0"/>
              <a:t>(Distributed File System)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509812" y="1268760"/>
            <a:ext cx="164307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Reduce Phase</a:t>
            </a:r>
            <a:endParaRPr lang="ko-KR" altLang="en-US" dirty="0"/>
          </a:p>
        </p:txBody>
      </p:sp>
      <p:graphicFrame>
        <p:nvGraphicFramePr>
          <p:cNvPr id="10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08382"/>
              </p:ext>
            </p:extLst>
          </p:nvPr>
        </p:nvGraphicFramePr>
        <p:xfrm>
          <a:off x="5656239" y="3781060"/>
          <a:ext cx="2300707" cy="75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657"/>
                <a:gridCol w="936104"/>
                <a:gridCol w="571946"/>
              </a:tblGrid>
              <a:tr h="25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Student ID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Name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Log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51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Kim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ML 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1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2012-5555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Lee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DS 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 descr="IBMSystemz10mainframe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2378" y="2718040"/>
            <a:ext cx="771530" cy="1143008"/>
          </a:xfrm>
          <a:prstGeom prst="rect">
            <a:avLst/>
          </a:prstGeom>
        </p:spPr>
      </p:pic>
      <p:pic>
        <p:nvPicPr>
          <p:cNvPr id="12" name="그림 11" descr="IBMSystemz10mainframe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828" y="4581128"/>
            <a:ext cx="771530" cy="114300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383021" y="3223303"/>
            <a:ext cx="494943" cy="13368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1513" y="2700940"/>
            <a:ext cx="1791650" cy="12858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39745"/>
              </p:ext>
            </p:extLst>
          </p:nvPr>
        </p:nvGraphicFramePr>
        <p:xfrm>
          <a:off x="2952951" y="2935094"/>
          <a:ext cx="1720212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65"/>
                <a:gridCol w="826693"/>
                <a:gridCol w="51715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900" b="1" baseline="-25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9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2012-5555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Lee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881513" y="4417732"/>
            <a:ext cx="1791650" cy="16578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07124"/>
              </p:ext>
            </p:extLst>
          </p:nvPr>
        </p:nvGraphicFramePr>
        <p:xfrm>
          <a:off x="2944971" y="4563458"/>
          <a:ext cx="1736742" cy="322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16"/>
                <a:gridCol w="760554"/>
                <a:gridCol w="622272"/>
              </a:tblGrid>
              <a:tr h="322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B</a:t>
                      </a:r>
                      <a:r>
                        <a:rPr lang="en-US" altLang="ko-KR" sz="900" b="1" baseline="-25000" dirty="0" smtClean="0"/>
                        <a:t>R</a:t>
                      </a:r>
                      <a:endParaRPr lang="ko-KR" altLang="en-US" sz="900" b="1" baseline="-25000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Kim</a:t>
                      </a:r>
                      <a:endParaRPr lang="ko-KR" altLang="en-US" sz="900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8495" y="2475226"/>
            <a:ext cx="9286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Buffer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2445916" y="5085184"/>
            <a:ext cx="464540" cy="13979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94218">
            <a:off x="4726527" y="3286870"/>
            <a:ext cx="880057" cy="2399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20664872">
            <a:off x="4770469" y="4830947"/>
            <a:ext cx="788651" cy="23259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26508"/>
              </p:ext>
            </p:extLst>
          </p:nvPr>
        </p:nvGraphicFramePr>
        <p:xfrm>
          <a:off x="2913412" y="3415320"/>
          <a:ext cx="1736742" cy="37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742"/>
              </a:tblGrid>
              <a:tr h="373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 records are streamed</a:t>
                      </a:r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44601"/>
              </p:ext>
            </p:extLst>
          </p:nvPr>
        </p:nvGraphicFramePr>
        <p:xfrm>
          <a:off x="2933096" y="5373216"/>
          <a:ext cx="1736742" cy="37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742"/>
              </a:tblGrid>
              <a:tr h="373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 records are streamed</a:t>
                      </a:r>
                    </a:p>
                  </a:txBody>
                  <a:tcPr anchor="ctr" anchorCtr="1"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3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Directed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Preprocessing for repartition join (Directed join)</a:t>
            </a:r>
          </a:p>
          <a:p>
            <a:pPr lvl="1"/>
            <a:r>
              <a:rPr lang="en-US" altLang="ko-KR" dirty="0" smtClean="0"/>
              <a:t>Both </a:t>
            </a:r>
            <a:r>
              <a:rPr lang="en-US" altLang="ko-KR" i="1" dirty="0" smtClean="0">
                <a:latin typeface="CG Times" pitchFamily="18" charset="0"/>
              </a:rPr>
              <a:t>L</a:t>
            </a:r>
            <a:r>
              <a:rPr lang="en-US" altLang="ko-KR" dirty="0" smtClean="0"/>
              <a:t> and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 have already been partitioned on the join key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Pre-partitioning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CG Times" pitchFamily="18" charset="0"/>
              </a:rPr>
              <a:t>L</a:t>
            </a:r>
            <a:r>
              <a:rPr lang="en-US" altLang="ko-KR" dirty="0" smtClean="0"/>
              <a:t> on the join key</a:t>
            </a:r>
          </a:p>
          <a:p>
            <a:pPr lvl="2"/>
            <a:r>
              <a:rPr lang="en-US" altLang="ko-KR" dirty="0" smtClean="0"/>
              <a:t>Matching partitions from </a:t>
            </a:r>
            <a:r>
              <a:rPr lang="en-US" altLang="ko-KR" i="1" dirty="0" smtClean="0">
                <a:latin typeface="CG Times" pitchFamily="18" charset="0"/>
              </a:rPr>
              <a:t>L</a:t>
            </a:r>
            <a:r>
              <a:rPr lang="en-US" altLang="ko-KR" dirty="0" smtClean="0"/>
              <a:t> and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can be directly joined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3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Directed Join – Initialization Phase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1520" y="1052736"/>
            <a:ext cx="1800201" cy="1814822"/>
            <a:chOff x="347229" y="2132856"/>
            <a:chExt cx="1297808" cy="1308349"/>
          </a:xfrm>
        </p:grpSpPr>
        <p:sp>
          <p:nvSpPr>
            <p:cNvPr id="7" name="순서도: 자기 디스크 6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1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1522" y="2924944"/>
            <a:ext cx="1800201" cy="1814822"/>
            <a:chOff x="347229" y="2132856"/>
            <a:chExt cx="1297808" cy="1308349"/>
          </a:xfrm>
        </p:grpSpPr>
        <p:sp>
          <p:nvSpPr>
            <p:cNvPr id="18" name="순서도: 자기 디스크 17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2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1521" y="4797152"/>
            <a:ext cx="1800201" cy="1814822"/>
            <a:chOff x="347229" y="2132856"/>
            <a:chExt cx="1297808" cy="1308349"/>
          </a:xfrm>
        </p:grpSpPr>
        <p:sp>
          <p:nvSpPr>
            <p:cNvPr id="21" name="순서도: 자기 디스크 20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3</a:t>
              </a:r>
              <a:endParaRPr lang="ko-KR" altLang="en-US" dirty="0"/>
            </a:p>
          </p:txBody>
        </p:sp>
      </p:grpSp>
      <p:graphicFrame>
        <p:nvGraphicFramePr>
          <p:cNvPr id="1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14709"/>
              </p:ext>
            </p:extLst>
          </p:nvPr>
        </p:nvGraphicFramePr>
        <p:xfrm>
          <a:off x="331510" y="1700808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32779"/>
              </p:ext>
            </p:extLst>
          </p:nvPr>
        </p:nvGraphicFramePr>
        <p:xfrm>
          <a:off x="323530" y="213285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39931"/>
              </p:ext>
            </p:extLst>
          </p:nvPr>
        </p:nvGraphicFramePr>
        <p:xfrm>
          <a:off x="323530" y="360083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27677"/>
              </p:ext>
            </p:extLst>
          </p:nvPr>
        </p:nvGraphicFramePr>
        <p:xfrm>
          <a:off x="323530" y="4032884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95351"/>
              </p:ext>
            </p:extLst>
          </p:nvPr>
        </p:nvGraphicFramePr>
        <p:xfrm>
          <a:off x="323530" y="5473044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17529"/>
              </p:ext>
            </p:extLst>
          </p:nvPr>
        </p:nvGraphicFramePr>
        <p:xfrm>
          <a:off x="323530" y="5905092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319"/>
              </p:ext>
            </p:extLst>
          </p:nvPr>
        </p:nvGraphicFramePr>
        <p:xfrm>
          <a:off x="3131842" y="3127855"/>
          <a:ext cx="2016224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</a:tblGrid>
              <a:tr h="480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Hash Table</a:t>
                      </a:r>
                      <a:endParaRPr lang="ko-KR" alt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010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aseline="0" dirty="0" smtClean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>
            <a:off x="1979714" y="2276872"/>
            <a:ext cx="1131350" cy="1496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31842" y="360495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 1-1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67972"/>
              </p:ext>
            </p:extLst>
          </p:nvPr>
        </p:nvGraphicFramePr>
        <p:xfrm>
          <a:off x="331510" y="252071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자유형 37"/>
          <p:cNvSpPr/>
          <p:nvPr/>
        </p:nvSpPr>
        <p:spPr>
          <a:xfrm>
            <a:off x="1976720" y="2689412"/>
            <a:ext cx="484186" cy="1479176"/>
          </a:xfrm>
          <a:custGeom>
            <a:avLst/>
            <a:gdLst>
              <a:gd name="connsiteX0" fmla="*/ 0 w 484186"/>
              <a:gd name="connsiteY0" fmla="*/ 1479176 h 1479176"/>
              <a:gd name="connsiteX1" fmla="*/ 484094 w 484186"/>
              <a:gd name="connsiteY1" fmla="*/ 578223 h 1479176"/>
              <a:gd name="connsiteX2" fmla="*/ 40341 w 484186"/>
              <a:gd name="connsiteY2" fmla="*/ 0 h 14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186" h="1479176">
                <a:moveTo>
                  <a:pt x="0" y="1479176"/>
                </a:moveTo>
                <a:cubicBezTo>
                  <a:pt x="238685" y="1151964"/>
                  <a:pt x="477371" y="824752"/>
                  <a:pt x="484094" y="578223"/>
                </a:cubicBezTo>
                <a:cubicBezTo>
                  <a:pt x="490818" y="331694"/>
                  <a:pt x="127747" y="42582"/>
                  <a:pt x="40341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979714" y="2867558"/>
            <a:ext cx="1152128" cy="14255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1842" y="403700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 1-2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5220072" y="1063277"/>
            <a:ext cx="3888432" cy="5462067"/>
          </a:xfrm>
        </p:spPr>
        <p:txBody>
          <a:bodyPr/>
          <a:lstStyle/>
          <a:p>
            <a:r>
              <a:rPr lang="en-US" altLang="ko-KR" dirty="0" smtClean="0"/>
              <a:t>Preprocessing for repartition join</a:t>
            </a:r>
          </a:p>
          <a:p>
            <a:endParaRPr lang="en-US" altLang="ko-KR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dirty="0" smtClean="0"/>
              <a:t>Each </a:t>
            </a:r>
            <a:r>
              <a:rPr lang="en-US" altLang="ko-KR" dirty="0"/>
              <a:t>map task is scheduled </a:t>
            </a:r>
            <a:r>
              <a:rPr lang="en-US" altLang="ko-KR" dirty="0" smtClean="0"/>
              <a:t>on </a:t>
            </a:r>
            <a:r>
              <a:rPr lang="en-US" altLang="ko-KR" dirty="0"/>
              <a:t>a split of </a:t>
            </a:r>
            <a:r>
              <a:rPr lang="en-US" altLang="ko-KR" i="1" dirty="0">
                <a:latin typeface="CG Times" pitchFamily="18" charset="0"/>
              </a:rPr>
              <a:t>L</a:t>
            </a:r>
            <a:r>
              <a:rPr lang="en-US" altLang="ko-KR" baseline="-25000" dirty="0">
                <a:ea typeface="굴림" charset="-127"/>
              </a:rPr>
              <a:t>i</a:t>
            </a:r>
            <a:endParaRPr lang="en-US" altLang="ko-KR" dirty="0">
              <a:ea typeface="굴림" charset="-127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i="1" dirty="0" err="1">
                <a:latin typeface="CG Times" pitchFamily="18" charset="0"/>
                <a:ea typeface="굴림" charset="-127"/>
              </a:rPr>
              <a:t>R</a:t>
            </a:r>
            <a:r>
              <a:rPr lang="en-US" altLang="ko-KR" i="1" baseline="-25000" dirty="0" err="1">
                <a:latin typeface="CG Times" pitchFamily="18" charset="0"/>
                <a:ea typeface="굴림" charset="-127"/>
              </a:rPr>
              <a:t>i</a:t>
            </a:r>
            <a:r>
              <a:rPr lang="en-US" altLang="ko-KR" dirty="0">
                <a:ea typeface="굴림" charset="-127"/>
              </a:rPr>
              <a:t> is retrieved from the DFS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dirty="0">
                <a:ea typeface="굴림" charset="-127"/>
              </a:rPr>
              <a:t>A main-memory hash is built on 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3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Directed Join – Map Phase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1520" y="1052736"/>
            <a:ext cx="1800201" cy="1814822"/>
            <a:chOff x="347229" y="2132856"/>
            <a:chExt cx="1297808" cy="1308349"/>
          </a:xfrm>
        </p:grpSpPr>
        <p:sp>
          <p:nvSpPr>
            <p:cNvPr id="7" name="순서도: 자기 디스크 6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1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1522" y="2924944"/>
            <a:ext cx="1800201" cy="1814822"/>
            <a:chOff x="347229" y="2132856"/>
            <a:chExt cx="1297808" cy="1308349"/>
          </a:xfrm>
        </p:grpSpPr>
        <p:sp>
          <p:nvSpPr>
            <p:cNvPr id="18" name="순서도: 자기 디스크 17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2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1521" y="4797152"/>
            <a:ext cx="1800201" cy="1814822"/>
            <a:chOff x="347229" y="2132856"/>
            <a:chExt cx="1297808" cy="1308349"/>
          </a:xfrm>
        </p:grpSpPr>
        <p:sp>
          <p:nvSpPr>
            <p:cNvPr id="21" name="순서도: 자기 디스크 20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3</a:t>
              </a:r>
              <a:endParaRPr lang="ko-KR" altLang="en-US" dirty="0"/>
            </a:p>
          </p:txBody>
        </p:sp>
      </p:grpSp>
      <p:graphicFrame>
        <p:nvGraphicFramePr>
          <p:cNvPr id="1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92714"/>
              </p:ext>
            </p:extLst>
          </p:nvPr>
        </p:nvGraphicFramePr>
        <p:xfrm>
          <a:off x="331510" y="1700808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01893"/>
              </p:ext>
            </p:extLst>
          </p:nvPr>
        </p:nvGraphicFramePr>
        <p:xfrm>
          <a:off x="323530" y="213285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53067"/>
              </p:ext>
            </p:extLst>
          </p:nvPr>
        </p:nvGraphicFramePr>
        <p:xfrm>
          <a:off x="323530" y="360083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10262"/>
              </p:ext>
            </p:extLst>
          </p:nvPr>
        </p:nvGraphicFramePr>
        <p:xfrm>
          <a:off x="323530" y="4032884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23238"/>
              </p:ext>
            </p:extLst>
          </p:nvPr>
        </p:nvGraphicFramePr>
        <p:xfrm>
          <a:off x="323530" y="5473044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29528"/>
              </p:ext>
            </p:extLst>
          </p:nvPr>
        </p:nvGraphicFramePr>
        <p:xfrm>
          <a:off x="323530" y="5905092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9188"/>
              </p:ext>
            </p:extLst>
          </p:nvPr>
        </p:nvGraphicFramePr>
        <p:xfrm>
          <a:off x="3131842" y="3127855"/>
          <a:ext cx="2016224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</a:tblGrid>
              <a:tr h="480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Hash Table</a:t>
                      </a:r>
                      <a:endParaRPr lang="ko-KR" alt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010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aseline="0" dirty="0" smtClean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화살표 연결선 33"/>
          <p:cNvCxnSpPr>
            <a:stCxn id="16" idx="3"/>
          </p:cNvCxnSpPr>
          <p:nvPr/>
        </p:nvCxnSpPr>
        <p:spPr>
          <a:xfrm>
            <a:off x="1979714" y="1866918"/>
            <a:ext cx="1153451" cy="18175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31842" y="360495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 1-1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57916"/>
              </p:ext>
            </p:extLst>
          </p:nvPr>
        </p:nvGraphicFramePr>
        <p:xfrm>
          <a:off x="331510" y="252071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 flipH="1" flipV="1">
            <a:off x="1976719" y="2353236"/>
            <a:ext cx="1142999" cy="14926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1842" y="403700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 1-2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5220072" y="1063277"/>
            <a:ext cx="3888432" cy="5462067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endParaRPr lang="en-US" altLang="ko-KR" dirty="0" smtClean="0">
              <a:ea typeface="굴림" charset="-127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dirty="0" smtClean="0">
                <a:ea typeface="굴림" charset="-127"/>
              </a:rPr>
              <a:t>The map function scans each record from a split of </a:t>
            </a:r>
            <a:r>
              <a:rPr lang="en-US" altLang="ko-KR" i="1" dirty="0" smtClean="0">
                <a:latin typeface="CG Times" pitchFamily="18" charset="0"/>
                <a:ea typeface="굴림" charset="-127"/>
              </a:rPr>
              <a:t>L</a:t>
            </a:r>
            <a:r>
              <a:rPr lang="en-US" altLang="ko-KR" i="1" baseline="-25000" dirty="0" smtClean="0">
                <a:latin typeface="CG Times" pitchFamily="18" charset="0"/>
                <a:ea typeface="굴림" charset="-127"/>
              </a:rPr>
              <a:t>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dirty="0" smtClean="0">
                <a:ea typeface="굴림" charset="-127"/>
              </a:rPr>
              <a:t>Probe the hash table to do the join</a:t>
            </a:r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051720" y="1772816"/>
            <a:ext cx="36324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2003612" y="1827056"/>
            <a:ext cx="376692" cy="472391"/>
          </a:xfrm>
          <a:custGeom>
            <a:avLst/>
            <a:gdLst>
              <a:gd name="connsiteX0" fmla="*/ 0 w 376692"/>
              <a:gd name="connsiteY0" fmla="*/ 472391 h 472391"/>
              <a:gd name="connsiteX1" fmla="*/ 376517 w 376692"/>
              <a:gd name="connsiteY1" fmla="*/ 257238 h 472391"/>
              <a:gd name="connsiteX2" fmla="*/ 53788 w 376692"/>
              <a:gd name="connsiteY2" fmla="*/ 1744 h 47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692" h="472391">
                <a:moveTo>
                  <a:pt x="0" y="472391"/>
                </a:moveTo>
                <a:cubicBezTo>
                  <a:pt x="183776" y="404035"/>
                  <a:pt x="367552" y="335679"/>
                  <a:pt x="376517" y="257238"/>
                </a:cubicBezTo>
                <a:cubicBezTo>
                  <a:pt x="385482" y="178797"/>
                  <a:pt x="47064" y="-20668"/>
                  <a:pt x="53788" y="1744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2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Broadcast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most applications, |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|&lt;&lt;|</a:t>
            </a:r>
            <a:r>
              <a:rPr lang="en-US" altLang="ko-KR" i="1" dirty="0" smtClean="0">
                <a:latin typeface="CG Times" pitchFamily="18" charset="0"/>
              </a:rPr>
              <a:t>L</a:t>
            </a:r>
            <a:r>
              <a:rPr lang="en-US" altLang="ko-KR" dirty="0" smtClean="0"/>
              <a:t>|</a:t>
            </a:r>
          </a:p>
          <a:p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imply broadcast the smaller table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o avoid </a:t>
            </a:r>
            <a:r>
              <a:rPr lang="en-US" altLang="ko-KR" dirty="0" smtClean="0">
                <a:solidFill>
                  <a:srgbClr val="C00000"/>
                </a:solidFill>
              </a:rPr>
              <a:t>sorting on both tables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C00000"/>
                </a:solidFill>
              </a:rPr>
              <a:t>network overhead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Dynamically decides whether to build the hash table on </a:t>
            </a:r>
            <a:r>
              <a:rPr lang="en-US" altLang="ko-KR" i="1" dirty="0">
                <a:latin typeface="CG Times" pitchFamily="18" charset="0"/>
              </a:rPr>
              <a:t>L </a:t>
            </a:r>
            <a:r>
              <a:rPr lang="en-US" altLang="ko-KR" dirty="0" smtClean="0"/>
              <a:t>or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3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Broadcast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23528" y="4422490"/>
            <a:ext cx="1800201" cy="1814822"/>
            <a:chOff x="347229" y="2132856"/>
            <a:chExt cx="1297808" cy="1308349"/>
          </a:xfrm>
        </p:grpSpPr>
        <p:sp>
          <p:nvSpPr>
            <p:cNvPr id="10" name="순서도: 자기 디스크 9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1</a:t>
              </a:r>
              <a:endParaRPr lang="ko-KR" altLang="en-US" dirty="0"/>
            </a:p>
          </p:txBody>
        </p:sp>
      </p:grpSp>
      <p:graphicFrame>
        <p:nvGraphicFramePr>
          <p:cNvPr id="18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38345"/>
              </p:ext>
            </p:extLst>
          </p:nvPr>
        </p:nvGraphicFramePr>
        <p:xfrm>
          <a:off x="403518" y="5517232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1001"/>
              </p:ext>
            </p:extLst>
          </p:nvPr>
        </p:nvGraphicFramePr>
        <p:xfrm>
          <a:off x="398372" y="5113004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54530"/>
              </p:ext>
            </p:extLst>
          </p:nvPr>
        </p:nvGraphicFramePr>
        <p:xfrm>
          <a:off x="2843808" y="1772817"/>
          <a:ext cx="2016224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</a:tblGrid>
              <a:tr h="480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Hash Table</a:t>
                      </a:r>
                      <a:endParaRPr lang="ko-KR" alt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010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aseline="0" dirty="0" smtClean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843808" y="2204864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 1</a:t>
            </a:r>
          </a:p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 2</a:t>
            </a:r>
          </a:p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 3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987824" y="4437112"/>
            <a:ext cx="1800201" cy="1814822"/>
            <a:chOff x="347229" y="2132856"/>
            <a:chExt cx="1297808" cy="1308349"/>
          </a:xfrm>
        </p:grpSpPr>
        <p:sp>
          <p:nvSpPr>
            <p:cNvPr id="33" name="순서도: 자기 디스크 32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2</a:t>
              </a:r>
              <a:endParaRPr lang="ko-KR" altLang="en-US" dirty="0"/>
            </a:p>
          </p:txBody>
        </p:sp>
      </p:grpSp>
      <p:graphicFrame>
        <p:nvGraphicFramePr>
          <p:cNvPr id="35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59558"/>
              </p:ext>
            </p:extLst>
          </p:nvPr>
        </p:nvGraphicFramePr>
        <p:xfrm>
          <a:off x="3067814" y="5531854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9603"/>
              </p:ext>
            </p:extLst>
          </p:nvPr>
        </p:nvGraphicFramePr>
        <p:xfrm>
          <a:off x="3062668" y="512762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5724127" y="4437112"/>
            <a:ext cx="1800201" cy="1814822"/>
            <a:chOff x="347229" y="2132856"/>
            <a:chExt cx="1297808" cy="1308349"/>
          </a:xfrm>
        </p:grpSpPr>
        <p:sp>
          <p:nvSpPr>
            <p:cNvPr id="38" name="순서도: 자기 디스크 37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3</a:t>
              </a:r>
              <a:endParaRPr lang="ko-KR" altLang="en-US" dirty="0"/>
            </a:p>
          </p:txBody>
        </p:sp>
      </p:grpSp>
      <p:graphicFrame>
        <p:nvGraphicFramePr>
          <p:cNvPr id="4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72518"/>
              </p:ext>
            </p:extLst>
          </p:nvPr>
        </p:nvGraphicFramePr>
        <p:xfrm>
          <a:off x="5804117" y="5531854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69421"/>
              </p:ext>
            </p:extLst>
          </p:nvPr>
        </p:nvGraphicFramePr>
        <p:xfrm>
          <a:off x="5798971" y="512762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화살표 연결선 42"/>
          <p:cNvCxnSpPr>
            <a:stCxn id="19" idx="0"/>
          </p:cNvCxnSpPr>
          <p:nvPr/>
        </p:nvCxnSpPr>
        <p:spPr>
          <a:xfrm flipV="1">
            <a:off x="1222474" y="3356992"/>
            <a:ext cx="1621334" cy="17560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788025" y="3356992"/>
            <a:ext cx="1835048" cy="17560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3851920" y="3356992"/>
            <a:ext cx="0" cy="17560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1475656" y="3356992"/>
            <a:ext cx="1528708" cy="23042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491880" y="3361347"/>
            <a:ext cx="69969" cy="23042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4569961" y="3361347"/>
            <a:ext cx="1586215" cy="23042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5580112" y="1063277"/>
            <a:ext cx="3456384" cy="301379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Load all the partitions of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Extract the join key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The corresponding partitions are joined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2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Semi-Join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Semi-Join</a:t>
            </a:r>
          </a:p>
          <a:p>
            <a:pPr lvl="1"/>
            <a:r>
              <a:rPr lang="en-US" altLang="ko-KR" dirty="0" smtClean="0"/>
              <a:t>Many records in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 may not be referenced by any records in table </a:t>
            </a:r>
            <a:r>
              <a:rPr lang="en-US" altLang="ko-KR" i="1" dirty="0" smtClean="0">
                <a:latin typeface="CG Times" pitchFamily="18" charset="0"/>
              </a:rPr>
              <a:t>L</a:t>
            </a:r>
          </a:p>
          <a:p>
            <a:pPr lvl="2"/>
            <a:r>
              <a:rPr lang="en-US" altLang="ko-KR" dirty="0" smtClean="0"/>
              <a:t>In </a:t>
            </a:r>
            <a:r>
              <a:rPr lang="en-US" altLang="ko-KR" dirty="0" err="1" smtClean="0"/>
              <a:t>Facebok</a:t>
            </a:r>
            <a:r>
              <a:rPr lang="en-US" altLang="ko-KR" dirty="0" smtClean="0"/>
              <a:t>, user table has hundreds of millions of records</a:t>
            </a:r>
          </a:p>
          <a:p>
            <a:pPr lvl="1"/>
            <a:r>
              <a:rPr lang="en-US" altLang="ko-KR" dirty="0" smtClean="0"/>
              <a:t>Avoid sending the records in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 that will not join with </a:t>
            </a:r>
            <a:r>
              <a:rPr lang="en-US" altLang="ko-KR" i="1" dirty="0" smtClean="0">
                <a:latin typeface="CG Times" pitchFamily="18" charset="0"/>
              </a:rPr>
              <a:t>L</a:t>
            </a:r>
          </a:p>
          <a:p>
            <a:r>
              <a:rPr lang="en-US" altLang="ko-KR" dirty="0" smtClean="0"/>
              <a:t>The implementation has three phases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46006"/>
              </p:ext>
            </p:extLst>
          </p:nvPr>
        </p:nvGraphicFramePr>
        <p:xfrm>
          <a:off x="683568" y="3621780"/>
          <a:ext cx="2808312" cy="239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/>
                <a:gridCol w="1170130"/>
              </a:tblGrid>
              <a:tr h="36845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Reference</a:t>
                      </a:r>
                      <a:r>
                        <a:rPr lang="en-US" altLang="ko-KR" sz="1600" baseline="0" dirty="0" smtClean="0">
                          <a:latin typeface="HY강B" pitchFamily="18" charset="-127"/>
                          <a:ea typeface="HY강B" pitchFamily="18" charset="-127"/>
                        </a:rPr>
                        <a:t> Table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 anchorCtr="1">
                    <a:solidFill>
                      <a:schemeClr val="accent3"/>
                    </a:solidFill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Aaaa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이민섭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Bbbb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김태희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Cccc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이민정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Dddd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유인나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Eeee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배수지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10300"/>
              </p:ext>
            </p:extLst>
          </p:nvPr>
        </p:nvGraphicFramePr>
        <p:xfrm>
          <a:off x="5580112" y="2996952"/>
          <a:ext cx="2808312" cy="33830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8182"/>
                <a:gridCol w="1170130"/>
              </a:tblGrid>
              <a:tr h="42960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Log Table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 anchorCtr="1"/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Time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2012.09.24.14:20.30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Bbbb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2012.09.24.14:30.45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Bbbb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2012.09.25.19:11.118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Cccc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2012.09.28.06:40.97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Bbbb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2012.09.29.08:44.08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Cccc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2012.09.29.09:34.22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Bbbb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2012.09.30.08:12.43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Bbbb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2012.10.01.14:02.36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Cccc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…..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…..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 flipV="1">
            <a:off x="3491880" y="3861048"/>
            <a:ext cx="2088232" cy="8640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491880" y="4149080"/>
            <a:ext cx="2088232" cy="576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1"/>
          </p:cNvCxnSpPr>
          <p:nvPr/>
        </p:nvCxnSpPr>
        <p:spPr>
          <a:xfrm flipV="1">
            <a:off x="3491880" y="4688492"/>
            <a:ext cx="2088232" cy="366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91880" y="4725144"/>
            <a:ext cx="2088232" cy="576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91880" y="4725144"/>
            <a:ext cx="2088232" cy="9361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491880" y="4437112"/>
            <a:ext cx="2088232" cy="576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491880" y="5013176"/>
            <a:ext cx="20882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491880" y="5013176"/>
            <a:ext cx="2088232" cy="9361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Join Algorithms in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Semi-Join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74554"/>
              </p:ext>
            </p:extLst>
          </p:nvPr>
        </p:nvGraphicFramePr>
        <p:xfrm>
          <a:off x="6084888" y="3472954"/>
          <a:ext cx="2303462" cy="1828800"/>
        </p:xfrm>
        <a:graphic>
          <a:graphicData uri="http://schemas.openxmlformats.org/drawingml/2006/table">
            <a:tbl>
              <a:tblPr/>
              <a:tblGrid>
                <a:gridCol w="576262"/>
                <a:gridCol w="576263"/>
                <a:gridCol w="576262"/>
                <a:gridCol w="57467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16</a:t>
                      </a: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17</a:t>
                      </a: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18</a:t>
                      </a: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70867"/>
              </p:ext>
            </p:extLst>
          </p:nvPr>
        </p:nvGraphicFramePr>
        <p:xfrm>
          <a:off x="539750" y="3458666"/>
          <a:ext cx="1728788" cy="18288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6263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7</a:t>
                      </a: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8</a:t>
                      </a: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9</a:t>
                      </a: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60743"/>
              </p:ext>
            </p:extLst>
          </p:nvPr>
        </p:nvGraphicFramePr>
        <p:xfrm>
          <a:off x="3924300" y="2564904"/>
          <a:ext cx="576263" cy="182880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화살표 연결선 85"/>
          <p:cNvCxnSpPr>
            <a:cxnSpLocks noChangeShapeType="1"/>
          </p:cNvCxnSpPr>
          <p:nvPr/>
        </p:nvCxnSpPr>
        <p:spPr bwMode="auto">
          <a:xfrm flipV="1">
            <a:off x="2339975" y="3501529"/>
            <a:ext cx="1511300" cy="842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2339975" y="3141166"/>
            <a:ext cx="16097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1. Projection</a:t>
            </a:r>
            <a:endParaRPr lang="ko-KR" altLang="en-US" sz="1400" dirty="0"/>
          </a:p>
        </p:txBody>
      </p:sp>
      <p:cxnSp>
        <p:nvCxnSpPr>
          <p:cNvPr id="24" name="직선 화살표 연결선 88"/>
          <p:cNvCxnSpPr>
            <a:cxnSpLocks noChangeShapeType="1"/>
          </p:cNvCxnSpPr>
          <p:nvPr/>
        </p:nvCxnSpPr>
        <p:spPr bwMode="auto">
          <a:xfrm>
            <a:off x="4572000" y="3572966"/>
            <a:ext cx="1439863" cy="771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/>
          <p:cNvSpPr/>
          <p:nvPr/>
        </p:nvSpPr>
        <p:spPr>
          <a:xfrm>
            <a:off x="4716016" y="2865130"/>
            <a:ext cx="14253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2.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Send </a:t>
            </a:r>
          </a:p>
          <a:p>
            <a:pPr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unique key</a:t>
            </a:r>
            <a:endParaRPr lang="ko-KR" altLang="en-US" sz="1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68256"/>
              </p:ext>
            </p:extLst>
          </p:nvPr>
        </p:nvGraphicFramePr>
        <p:xfrm>
          <a:off x="4715818" y="5178896"/>
          <a:ext cx="576262" cy="914400"/>
        </p:xfrm>
        <a:graphic>
          <a:graphicData uri="http://schemas.openxmlformats.org/drawingml/2006/table">
            <a:tbl>
              <a:tblPr/>
              <a:tblGrid>
                <a:gridCol w="576262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직선 화살표 연결선 94"/>
          <p:cNvCxnSpPr>
            <a:cxnSpLocks noChangeShapeType="1"/>
          </p:cNvCxnSpPr>
          <p:nvPr/>
        </p:nvCxnSpPr>
        <p:spPr bwMode="auto">
          <a:xfrm rot="5400000">
            <a:off x="5327651" y="4739778"/>
            <a:ext cx="792162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직사각형 30"/>
          <p:cNvSpPr/>
          <p:nvPr/>
        </p:nvSpPr>
        <p:spPr>
          <a:xfrm>
            <a:off x="5450866" y="5457418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3. Make a single file </a:t>
            </a:r>
            <a:r>
              <a:rPr lang="en-US" altLang="ko-KR" sz="2000" kern="0" dirty="0" smtClean="0">
                <a:solidFill>
                  <a:srgbClr val="000000"/>
                </a:solidFill>
                <a:latin typeface="CG Times" pitchFamily="18" charset="0"/>
                <a:ea typeface="맑은 고딕" pitchFamily="50" charset="-127"/>
              </a:rPr>
              <a:t>L.uk</a:t>
            </a:r>
            <a:endParaRPr lang="ko-KR" altLang="en-US" sz="1400" dirty="0">
              <a:latin typeface="CG Times" pitchFamily="18" charset="0"/>
            </a:endParaRPr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The first phase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Sending only the unique keys</a:t>
            </a:r>
            <a:r>
              <a:rPr lang="en-US" altLang="ko-KR" dirty="0" smtClean="0"/>
              <a:t> to the map output</a:t>
            </a:r>
          </a:p>
          <a:p>
            <a:pPr lvl="1"/>
            <a:r>
              <a:rPr lang="en-US" altLang="ko-KR" dirty="0" smtClean="0"/>
              <a:t>Consolidate all the unique keys into a single file </a:t>
            </a:r>
            <a:r>
              <a:rPr lang="en-US" altLang="ko-KR" dirty="0" smtClean="0">
                <a:latin typeface="CG Times" pitchFamily="18" charset="0"/>
              </a:rPr>
              <a:t>L.uk</a:t>
            </a:r>
          </a:p>
        </p:txBody>
      </p:sp>
    </p:spTree>
    <p:extLst>
      <p:ext uri="{BB962C8B-B14F-4D97-AF65-F5344CB8AC3E}">
        <p14:creationId xmlns:p14="http://schemas.microsoft.com/office/powerpoint/2010/main" val="22459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Semi-Join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69897"/>
              </p:ext>
            </p:extLst>
          </p:nvPr>
        </p:nvGraphicFramePr>
        <p:xfrm>
          <a:off x="1475458" y="2996952"/>
          <a:ext cx="576262" cy="914400"/>
        </p:xfrm>
        <a:graphic>
          <a:graphicData uri="http://schemas.openxmlformats.org/drawingml/2006/table">
            <a:tbl>
              <a:tblPr/>
              <a:tblGrid>
                <a:gridCol w="576262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The second phase</a:t>
            </a:r>
          </a:p>
          <a:p>
            <a:pPr lvl="1"/>
            <a:r>
              <a:rPr lang="en-US" altLang="ko-KR" dirty="0" smtClean="0"/>
              <a:t>Load </a:t>
            </a:r>
            <a:r>
              <a:rPr lang="en-US" altLang="ko-KR" dirty="0" smtClean="0">
                <a:latin typeface="CG Times" pitchFamily="18" charset="0"/>
              </a:rPr>
              <a:t>L.uk</a:t>
            </a:r>
            <a:r>
              <a:rPr lang="en-US" altLang="ko-KR" dirty="0" smtClean="0"/>
              <a:t> into a main-memory hash table</a:t>
            </a:r>
          </a:p>
          <a:p>
            <a:pPr lvl="1"/>
            <a:r>
              <a:rPr lang="en-US" altLang="ko-KR" dirty="0" smtClean="0"/>
              <a:t>Iterate through each record in</a:t>
            </a:r>
            <a:r>
              <a:rPr lang="en-US" altLang="ko-KR" i="1" dirty="0" smtClean="0">
                <a:latin typeface="CG Times" pitchFamily="18" charset="0"/>
              </a:rPr>
              <a:t> R</a:t>
            </a:r>
          </a:p>
          <a:p>
            <a:pPr lvl="1"/>
            <a:r>
              <a:rPr lang="en-US" altLang="ko-KR" dirty="0" smtClean="0"/>
              <a:t>Make a list of files </a:t>
            </a:r>
            <a:r>
              <a:rPr lang="en-US" altLang="ko-KR" i="1" dirty="0" err="1" smtClean="0">
                <a:latin typeface="CG Times" pitchFamily="18" charset="0"/>
              </a:rPr>
              <a:t>R</a:t>
            </a:r>
            <a:r>
              <a:rPr lang="en-US" altLang="ko-KR" i="1" baseline="-25000" dirty="0" err="1" smtClean="0">
                <a:latin typeface="CG Times" pitchFamily="18" charset="0"/>
              </a:rPr>
              <a:t>i</a:t>
            </a:r>
            <a:endParaRPr lang="en-US" altLang="ko-KR" i="1" baseline="-25000" dirty="0" smtClean="0">
              <a:latin typeface="CG Times" pitchFamily="18" charset="0"/>
            </a:endParaRPr>
          </a:p>
        </p:txBody>
      </p:sp>
      <p:graphicFrame>
        <p:nvGraphicFramePr>
          <p:cNvPr id="17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54679"/>
              </p:ext>
            </p:extLst>
          </p:nvPr>
        </p:nvGraphicFramePr>
        <p:xfrm>
          <a:off x="3491880" y="2780929"/>
          <a:ext cx="2016224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</a:tblGrid>
              <a:tr h="480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Hash Table</a:t>
                      </a:r>
                      <a:endParaRPr lang="ko-KR" alt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0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…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71600" y="4695900"/>
            <a:ext cx="1800201" cy="1814822"/>
            <a:chOff x="347229" y="2132856"/>
            <a:chExt cx="1297808" cy="1308349"/>
          </a:xfrm>
        </p:grpSpPr>
        <p:sp>
          <p:nvSpPr>
            <p:cNvPr id="21" name="순서도: 자기 디스크 20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1</a:t>
              </a:r>
              <a:endParaRPr lang="ko-KR" altLang="en-US" dirty="0"/>
            </a:p>
          </p:txBody>
        </p:sp>
      </p:grpSp>
      <p:graphicFrame>
        <p:nvGraphicFramePr>
          <p:cNvPr id="25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01236"/>
              </p:ext>
            </p:extLst>
          </p:nvPr>
        </p:nvGraphicFramePr>
        <p:xfrm>
          <a:off x="1051590" y="5790642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18256"/>
              </p:ext>
            </p:extLst>
          </p:nvPr>
        </p:nvGraphicFramePr>
        <p:xfrm>
          <a:off x="1046444" y="5386414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635896" y="4710522"/>
            <a:ext cx="1800201" cy="1814822"/>
            <a:chOff x="347229" y="2132856"/>
            <a:chExt cx="1297808" cy="1308349"/>
          </a:xfrm>
        </p:grpSpPr>
        <p:sp>
          <p:nvSpPr>
            <p:cNvPr id="33" name="순서도: 자기 디스크 32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2</a:t>
              </a:r>
              <a:endParaRPr lang="ko-KR" altLang="en-US" dirty="0"/>
            </a:p>
          </p:txBody>
        </p:sp>
      </p:grpSp>
      <p:graphicFrame>
        <p:nvGraphicFramePr>
          <p:cNvPr id="35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04153"/>
              </p:ext>
            </p:extLst>
          </p:nvPr>
        </p:nvGraphicFramePr>
        <p:xfrm>
          <a:off x="3715886" y="5805264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06595"/>
              </p:ext>
            </p:extLst>
          </p:nvPr>
        </p:nvGraphicFramePr>
        <p:xfrm>
          <a:off x="3710740" y="540103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372199" y="4710522"/>
            <a:ext cx="1800201" cy="1814822"/>
            <a:chOff x="347229" y="2132856"/>
            <a:chExt cx="1297808" cy="1308349"/>
          </a:xfrm>
        </p:grpSpPr>
        <p:sp>
          <p:nvSpPr>
            <p:cNvPr id="38" name="순서도: 자기 디스크 37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3</a:t>
              </a:r>
              <a:endParaRPr lang="ko-KR" altLang="en-US" dirty="0"/>
            </a:p>
          </p:txBody>
        </p:sp>
      </p:grpSp>
      <p:graphicFrame>
        <p:nvGraphicFramePr>
          <p:cNvPr id="4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96235"/>
              </p:ext>
            </p:extLst>
          </p:nvPr>
        </p:nvGraphicFramePr>
        <p:xfrm>
          <a:off x="6452189" y="5805264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98942"/>
              </p:ext>
            </p:extLst>
          </p:nvPr>
        </p:nvGraphicFramePr>
        <p:xfrm>
          <a:off x="6447043" y="540103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29876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L.uk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51720" y="3645024"/>
            <a:ext cx="14401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051720" y="4221088"/>
            <a:ext cx="1728192" cy="11521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498428" y="4221088"/>
            <a:ext cx="1564" cy="118122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293644" y="4221088"/>
            <a:ext cx="1798636" cy="118122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Min Sup\AppData\Local\Microsoft\Windows\Temporary Internet Files\Content.IE5\UIUS5SEE\MC9004338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3" y="4149080"/>
            <a:ext cx="769541" cy="7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115616" y="43651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pic>
        <p:nvPicPr>
          <p:cNvPr id="46" name="Picture 3" descr="C:\Users\Min Sup\AppData\Local\Microsoft\Windows\Temporary Internet Files\Content.IE5\UIUS5SEE\MC9004338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523" y="4149080"/>
            <a:ext cx="769541" cy="7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995936" y="43651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48" name="Picture 3" descr="C:\Users\Min Sup\AppData\Local\Microsoft\Windows\Temporary Internet Files\Content.IE5\UIUS5SEE\MC9004338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27" y="4149080"/>
            <a:ext cx="769541" cy="7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732240" y="43651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539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Semi-Join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The third phase</a:t>
            </a:r>
          </a:p>
          <a:p>
            <a:pPr lvl="1"/>
            <a:r>
              <a:rPr lang="en-US" altLang="ko-KR" dirty="0" smtClean="0"/>
              <a:t>All the </a:t>
            </a:r>
            <a:r>
              <a:rPr lang="en-US" altLang="ko-KR" i="1" dirty="0" err="1" smtClean="0">
                <a:latin typeface="CG Times" pitchFamily="18" charset="0"/>
              </a:rPr>
              <a:t>R</a:t>
            </a:r>
            <a:r>
              <a:rPr lang="en-US" altLang="ko-KR" i="1" baseline="-25000" dirty="0" err="1" smtClean="0">
                <a:latin typeface="CG Times" pitchFamily="18" charset="0"/>
              </a:rPr>
              <a:t>i</a:t>
            </a:r>
            <a:r>
              <a:rPr lang="en-US" altLang="ko-KR" dirty="0" smtClean="0"/>
              <a:t> are joined with </a:t>
            </a:r>
            <a:r>
              <a:rPr lang="en-US" altLang="ko-KR" i="1" dirty="0" smtClean="0">
                <a:latin typeface="CG Times" pitchFamily="18" charset="0"/>
              </a:rPr>
              <a:t>L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71600" y="4695900"/>
            <a:ext cx="1800201" cy="1814822"/>
            <a:chOff x="347229" y="2132856"/>
            <a:chExt cx="1297808" cy="1308349"/>
          </a:xfrm>
        </p:grpSpPr>
        <p:sp>
          <p:nvSpPr>
            <p:cNvPr id="52" name="순서도: 자기 디스크 51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1</a:t>
              </a:r>
              <a:endParaRPr lang="ko-KR" altLang="en-US" dirty="0"/>
            </a:p>
          </p:txBody>
        </p:sp>
      </p:grpSp>
      <p:graphicFrame>
        <p:nvGraphicFramePr>
          <p:cNvPr id="5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06362"/>
              </p:ext>
            </p:extLst>
          </p:nvPr>
        </p:nvGraphicFramePr>
        <p:xfrm>
          <a:off x="1051590" y="5790642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3433"/>
              </p:ext>
            </p:extLst>
          </p:nvPr>
        </p:nvGraphicFramePr>
        <p:xfrm>
          <a:off x="1046444" y="5386414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3635896" y="4710522"/>
            <a:ext cx="1800201" cy="1814822"/>
            <a:chOff x="347229" y="2132856"/>
            <a:chExt cx="1297808" cy="1308349"/>
          </a:xfrm>
        </p:grpSpPr>
        <p:sp>
          <p:nvSpPr>
            <p:cNvPr id="57" name="순서도: 자기 디스크 56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2</a:t>
              </a:r>
              <a:endParaRPr lang="ko-KR" altLang="en-US" dirty="0"/>
            </a:p>
          </p:txBody>
        </p:sp>
      </p:grpSp>
      <p:graphicFrame>
        <p:nvGraphicFramePr>
          <p:cNvPr id="59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34151"/>
              </p:ext>
            </p:extLst>
          </p:nvPr>
        </p:nvGraphicFramePr>
        <p:xfrm>
          <a:off x="3715886" y="5805264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84574"/>
              </p:ext>
            </p:extLst>
          </p:nvPr>
        </p:nvGraphicFramePr>
        <p:xfrm>
          <a:off x="3710740" y="540103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6372199" y="4710522"/>
            <a:ext cx="1800201" cy="1814822"/>
            <a:chOff x="347229" y="2132856"/>
            <a:chExt cx="1297808" cy="1308349"/>
          </a:xfrm>
        </p:grpSpPr>
        <p:sp>
          <p:nvSpPr>
            <p:cNvPr id="62" name="순서도: 자기 디스크 61"/>
            <p:cNvSpPr/>
            <p:nvPr/>
          </p:nvSpPr>
          <p:spPr>
            <a:xfrm>
              <a:off x="347229" y="2155321"/>
              <a:ext cx="1296144" cy="1285884"/>
            </a:xfrm>
            <a:prstGeom prst="flowChartMagneticDisk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9153" y="2132856"/>
              <a:ext cx="1285884" cy="428628"/>
            </a:xfrm>
            <a:prstGeom prst="ellips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Disk 3</a:t>
              </a:r>
              <a:endParaRPr lang="ko-KR" altLang="en-US" dirty="0"/>
            </a:p>
          </p:txBody>
        </p:sp>
      </p:grpSp>
      <p:graphicFrame>
        <p:nvGraphicFramePr>
          <p:cNvPr id="6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56766"/>
              </p:ext>
            </p:extLst>
          </p:nvPr>
        </p:nvGraphicFramePr>
        <p:xfrm>
          <a:off x="6452189" y="5805264"/>
          <a:ext cx="1648204" cy="6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662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8252"/>
              </p:ext>
            </p:extLst>
          </p:nvPr>
        </p:nvGraphicFramePr>
        <p:xfrm>
          <a:off x="6447043" y="5401036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204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8" name="직선 화살표 연결선 67"/>
          <p:cNvCxnSpPr/>
          <p:nvPr/>
        </p:nvCxnSpPr>
        <p:spPr>
          <a:xfrm flipH="1">
            <a:off x="1879970" y="4221088"/>
            <a:ext cx="1899942" cy="172819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4498428" y="4221088"/>
            <a:ext cx="1564" cy="172819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293644" y="4221088"/>
            <a:ext cx="1977501" cy="172819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3" descr="C:\Users\Min Sup\AppData\Local\Microsoft\Windows\Temporary Internet Files\Content.IE5\UIUS5SEE\MC9004338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99" y="2155755"/>
            <a:ext cx="769541" cy="7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779912" y="23717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pic>
        <p:nvPicPr>
          <p:cNvPr id="73" name="Picture 3" descr="C:\Users\Min Sup\AppData\Local\Microsoft\Windows\Temporary Internet Files\Content.IE5\UIUS5SEE\MC9004338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99" y="2722175"/>
            <a:ext cx="769541" cy="7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779912" y="29381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75" name="Picture 3" descr="C:\Users\Min Sup\AppData\Local\Microsoft\Windows\Temporary Internet Files\Content.IE5\UIUS5SEE\MC9004338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99" y="3307531"/>
            <a:ext cx="769541" cy="7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779912" y="35235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4221088"/>
            <a:ext cx="6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987666" y="4211796"/>
            <a:ext cx="6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07546" y="4211796"/>
            <a:ext cx="6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3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7" grpId="0"/>
      <p:bldP spid="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Algorithms in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Experimental Evaluation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System Specification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 </a:t>
            </a:r>
            <a:r>
              <a:rPr lang="en-US" altLang="ko-KR" dirty="0">
                <a:ea typeface="굴림" charset="-127"/>
              </a:rPr>
              <a:t>100-node cluster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2.4GHz </a:t>
            </a:r>
            <a:r>
              <a:rPr lang="en-US" altLang="ko-KR" dirty="0">
                <a:ea typeface="굴림" charset="-127"/>
              </a:rPr>
              <a:t>Intel Core 2 Duo processor</a:t>
            </a:r>
          </a:p>
          <a:p>
            <a:pPr lvl="1"/>
            <a:r>
              <a:rPr lang="en-US" altLang="ko-KR" dirty="0">
                <a:ea typeface="굴림" charset="-127"/>
              </a:rPr>
              <a:t>4GB of DRAM and two SATA disks</a:t>
            </a:r>
          </a:p>
          <a:p>
            <a:pPr lvl="1"/>
            <a:r>
              <a:rPr lang="en-US" altLang="ko-KR" dirty="0">
                <a:ea typeface="굴림" charset="-127"/>
              </a:rPr>
              <a:t>Red Hat Enterprise Server 5.2 running Linux </a:t>
            </a:r>
            <a:r>
              <a:rPr lang="en-US" altLang="ko-KR" dirty="0" smtClean="0">
                <a:ea typeface="굴림" charset="-127"/>
              </a:rPr>
              <a:t>2.6.18</a:t>
            </a:r>
          </a:p>
          <a:p>
            <a:pPr lvl="0">
              <a:defRPr/>
            </a:pPr>
            <a:endParaRPr lang="en-US" altLang="ko-KR" dirty="0" smtClean="0">
              <a:latin typeface="Corbel" pitchFamily="34" charset="0"/>
              <a:ea typeface="굴림" charset="-127"/>
            </a:endParaRPr>
          </a:p>
          <a:p>
            <a:pPr lvl="0">
              <a:defRPr/>
            </a:pPr>
            <a:r>
              <a:rPr lang="en-US" altLang="ko-KR" dirty="0" smtClean="0">
                <a:latin typeface="Corbel" pitchFamily="34" charset="0"/>
                <a:ea typeface="굴림" charset="-127"/>
              </a:rPr>
              <a:t>Network </a:t>
            </a:r>
            <a:r>
              <a:rPr lang="en-US" altLang="ko-KR" dirty="0">
                <a:latin typeface="Corbel" pitchFamily="34" charset="0"/>
                <a:ea typeface="굴림" charset="-127"/>
              </a:rPr>
              <a:t>Specification</a:t>
            </a:r>
          </a:p>
          <a:p>
            <a:pPr lvl="1">
              <a:buFont typeface="Corbel" pitchFamily="34" charset="0"/>
              <a:buChar char="–"/>
              <a:defRPr/>
            </a:pPr>
            <a:r>
              <a:rPr lang="en-US" altLang="ko-KR" dirty="0" smtClean="0">
                <a:latin typeface="Corbel" pitchFamily="34" charset="0"/>
                <a:ea typeface="굴림" charset="-127"/>
              </a:rPr>
              <a:t>Two </a:t>
            </a:r>
            <a:r>
              <a:rPr lang="en-US" altLang="ko-KR" dirty="0">
                <a:latin typeface="Corbel" pitchFamily="34" charset="0"/>
                <a:ea typeface="굴림" charset="-127"/>
              </a:rPr>
              <a:t>racks </a:t>
            </a:r>
            <a:r>
              <a:rPr lang="en-US" altLang="ko-KR" dirty="0" smtClean="0">
                <a:latin typeface="Corbel" pitchFamily="34" charset="0"/>
                <a:ea typeface="굴림" charset="-127"/>
              </a:rPr>
              <a:t> - The </a:t>
            </a:r>
            <a:r>
              <a:rPr lang="en-US" altLang="ko-KR" dirty="0">
                <a:latin typeface="Corbel" pitchFamily="34" charset="0"/>
                <a:ea typeface="굴림" charset="-127"/>
              </a:rPr>
              <a:t>100 </a:t>
            </a:r>
            <a:r>
              <a:rPr lang="en-US" altLang="ko-KR" dirty="0" smtClean="0">
                <a:latin typeface="Corbel" pitchFamily="34" charset="0"/>
                <a:ea typeface="굴림" charset="-127"/>
              </a:rPr>
              <a:t>nodes</a:t>
            </a:r>
            <a:endParaRPr lang="en-US" altLang="ko-KR" dirty="0">
              <a:latin typeface="Corbel" pitchFamily="34" charset="0"/>
              <a:ea typeface="굴림" charset="-127"/>
            </a:endParaRPr>
          </a:p>
          <a:p>
            <a:pPr lvl="1">
              <a:buFont typeface="Corbel" pitchFamily="34" charset="0"/>
              <a:buChar char="–"/>
              <a:defRPr/>
            </a:pPr>
            <a:r>
              <a:rPr lang="en-US" altLang="ko-KR" dirty="0" smtClean="0">
                <a:latin typeface="Corbel" pitchFamily="34" charset="0"/>
                <a:ea typeface="굴림" charset="-127"/>
              </a:rPr>
              <a:t>Two </a:t>
            </a:r>
            <a:r>
              <a:rPr lang="en-US" altLang="ko-KR" dirty="0">
                <a:latin typeface="Corbel" pitchFamily="34" charset="0"/>
                <a:ea typeface="굴림" charset="-127"/>
              </a:rPr>
              <a:t>map and two </a:t>
            </a:r>
            <a:r>
              <a:rPr lang="en-US" altLang="ko-KR" dirty="0" smtClean="0">
                <a:latin typeface="Corbel" pitchFamily="34" charset="0"/>
                <a:ea typeface="굴림" charset="-127"/>
              </a:rPr>
              <a:t>reduce tasks (each node)</a:t>
            </a:r>
          </a:p>
          <a:p>
            <a:pPr lvl="1">
              <a:buFont typeface="Corbel" pitchFamily="34" charset="0"/>
              <a:buChar char="–"/>
              <a:defRPr/>
            </a:pPr>
            <a:r>
              <a:rPr lang="en-US" altLang="ko-KR" dirty="0" smtClean="0">
                <a:latin typeface="Corbel" pitchFamily="34" charset="0"/>
                <a:ea typeface="굴림" charset="-127"/>
              </a:rPr>
              <a:t>The </a:t>
            </a:r>
            <a:r>
              <a:rPr lang="en-US" altLang="ko-KR" dirty="0">
                <a:latin typeface="Corbel" pitchFamily="34" charset="0"/>
                <a:ea typeface="굴림" charset="-127"/>
              </a:rPr>
              <a:t>rack level bandwidth is 32Gb/s</a:t>
            </a:r>
          </a:p>
          <a:p>
            <a:pPr lvl="1">
              <a:buFont typeface="Corbel" pitchFamily="34" charset="0"/>
              <a:buChar char="–"/>
              <a:defRPr/>
            </a:pPr>
            <a:r>
              <a:rPr lang="en-US" altLang="ko-KR" dirty="0" smtClean="0">
                <a:latin typeface="Corbel" pitchFamily="34" charset="0"/>
                <a:ea typeface="굴림" charset="-127"/>
              </a:rPr>
              <a:t>35MB/s </a:t>
            </a:r>
            <a:r>
              <a:rPr lang="en-US" altLang="ko-KR" dirty="0">
                <a:latin typeface="Corbel" pitchFamily="34" charset="0"/>
                <a:ea typeface="굴림" charset="-127"/>
              </a:rPr>
              <a:t>cross-rack node-to-node bandwidth</a:t>
            </a:r>
          </a:p>
          <a:p>
            <a:pPr lvl="0"/>
            <a:endParaRPr lang="en-US" altLang="ko-KR" dirty="0" smtClean="0">
              <a:latin typeface="Corbel" pitchFamily="34" charset="0"/>
              <a:ea typeface="굴림" charset="-127"/>
            </a:endParaRPr>
          </a:p>
          <a:p>
            <a:pPr lvl="0"/>
            <a:r>
              <a:rPr lang="en-US" altLang="ko-KR" dirty="0" smtClean="0">
                <a:latin typeface="Corbel" pitchFamily="34" charset="0"/>
                <a:ea typeface="굴림" charset="-127"/>
              </a:rPr>
              <a:t>version </a:t>
            </a:r>
            <a:r>
              <a:rPr lang="en-US" altLang="ko-KR" dirty="0">
                <a:latin typeface="Corbel" pitchFamily="34" charset="0"/>
                <a:ea typeface="굴림" charset="-127"/>
              </a:rPr>
              <a:t>0.19.0,  HDFS </a:t>
            </a:r>
            <a:r>
              <a:rPr lang="en-US" altLang="ko-KR" sz="2000" dirty="0">
                <a:latin typeface="Corbel" pitchFamily="34" charset="0"/>
                <a:ea typeface="굴림" charset="-127"/>
              </a:rPr>
              <a:t>(128MB block size)</a:t>
            </a:r>
            <a:endParaRPr lang="en-US" altLang="ko-KR" dirty="0">
              <a:latin typeface="Corbel" pitchFamily="34" charset="0"/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60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Experimental Evaluation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1628800"/>
          <a:ext cx="7128792" cy="453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279"/>
                <a:gridCol w="2578499"/>
                <a:gridCol w="2806014"/>
              </a:tblGrid>
              <a:tr h="446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 Log (L)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Info (R)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Join column</a:t>
                      </a:r>
                      <a:r>
                        <a:rPr lang="en-US" altLang="ko-KR" sz="1600" dirty="0" smtClean="0"/>
                        <a:t> size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 bytes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 bytes</a:t>
                      </a:r>
                      <a:endParaRPr lang="ko-KR" altLang="en-US" sz="1600" dirty="0"/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Record size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100bytes (average)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 bytes (exactly)</a:t>
                      </a:r>
                      <a:endParaRPr lang="ko-KR" altLang="en-US" sz="1600" dirty="0"/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Total size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500GB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10MB~100GB</a:t>
                      </a:r>
                      <a:endParaRPr lang="ko-KR" altLang="en-US" sz="1600" dirty="0"/>
                    </a:p>
                  </a:txBody>
                  <a:tcPr anchor="ctr" anchorCtr="1"/>
                </a:tc>
              </a:tr>
              <a:tr h="2751249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dirty="0" smtClean="0"/>
                        <a:t> Join result is a 10 bytes join key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dirty="0" smtClean="0"/>
                        <a:t> n-to-1 join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baseline="0" dirty="0" smtClean="0"/>
                        <a:t> many users are inactive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/>
                        <a:t> All the records in L always appear in the result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lnSpc>
                          <a:spcPct val="12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baseline="0" dirty="0" smtClean="0"/>
                        <a:t> To fix the fraction of R that was referenced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buFont typeface="Arial" charset="0"/>
                        <a:buNone/>
                      </a:pPr>
                      <a:r>
                        <a:rPr lang="en-US" altLang="ko-KR" sz="1600" baseline="0" dirty="0" smtClean="0"/>
                        <a:t>  by L to be 0.1%, 1%, or 10%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dirty="0" smtClean="0"/>
                        <a:t> To simulate some active users</a:t>
                      </a:r>
                      <a:r>
                        <a:rPr lang="en-US" altLang="ko-KR" sz="1600" baseline="0" dirty="0" smtClean="0"/>
                        <a:t>, a </a:t>
                      </a:r>
                      <a:r>
                        <a:rPr lang="en-US" altLang="ko-KR" sz="1600" baseline="0" dirty="0" err="1" smtClean="0"/>
                        <a:t>Zipf</a:t>
                      </a:r>
                      <a:r>
                        <a:rPr lang="en-US" altLang="ko-KR" sz="1600" baseline="0" dirty="0" smtClean="0"/>
                        <a:t> distribution was used</a:t>
                      </a:r>
                      <a:endParaRPr lang="en-US" altLang="ko-KR" sz="1600" dirty="0" smtClean="0"/>
                    </a:p>
                    <a:p>
                      <a:pPr algn="l" latinLnBrk="1">
                        <a:buFont typeface="Arial" charset="0"/>
                        <a:buChar char="•"/>
                      </a:pPr>
                      <a:endParaRPr lang="ko-KR" altLang="en-US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Experimental Evaluation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System Behavior – Standard Repartition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0232" y="1063277"/>
            <a:ext cx="2376264" cy="546206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600" dirty="0" smtClean="0">
              <a:ea typeface="굴림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ea typeface="굴림" charset="-127"/>
              </a:rPr>
              <a:t>The Map phase was clearly CPU-bound</a:t>
            </a:r>
          </a:p>
          <a:p>
            <a:pPr>
              <a:buFontTx/>
              <a:buChar char="-"/>
            </a:pPr>
            <a:endParaRPr lang="en-US" altLang="ko-KR" sz="1600" dirty="0" smtClean="0">
              <a:ea typeface="굴림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ea typeface="굴림" charset="-127"/>
              </a:rPr>
              <a:t>The disk and the network activities were </a:t>
            </a:r>
            <a:r>
              <a:rPr lang="en-US" altLang="ko-KR" sz="1600" dirty="0" smtClean="0">
                <a:solidFill>
                  <a:srgbClr val="C00000"/>
                </a:solidFill>
                <a:ea typeface="굴림" charset="-127"/>
              </a:rPr>
              <a:t>moderate</a:t>
            </a:r>
          </a:p>
          <a:p>
            <a:pPr>
              <a:buFontTx/>
              <a:buChar char="-"/>
            </a:pPr>
            <a:endParaRPr lang="en-US" altLang="ko-KR" sz="1600" dirty="0">
              <a:ea typeface="굴림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ea typeface="굴림" charset="-127"/>
              </a:rPr>
              <a:t>The node was almost </a:t>
            </a:r>
            <a:r>
              <a:rPr lang="en-US" altLang="ko-KR" sz="1600" dirty="0" smtClean="0">
                <a:solidFill>
                  <a:srgbClr val="C00000"/>
                </a:solidFill>
                <a:ea typeface="굴림" charset="-127"/>
              </a:rPr>
              <a:t>idle for 30 seconds </a:t>
            </a:r>
            <a:r>
              <a:rPr lang="en-US" altLang="ko-KR" sz="1600" dirty="0" smtClean="0">
                <a:ea typeface="굴림" charset="-127"/>
              </a:rPr>
              <a:t>between 9 and 10 minute mark</a:t>
            </a:r>
          </a:p>
          <a:p>
            <a:pPr>
              <a:buFontTx/>
              <a:buChar char="-"/>
            </a:pPr>
            <a:endParaRPr lang="en-US" altLang="ko-KR" sz="1600" dirty="0" smtClean="0">
              <a:ea typeface="굴림" charset="-127"/>
            </a:endParaRPr>
          </a:p>
          <a:p>
            <a:pPr>
              <a:buFontTx/>
              <a:buChar char="-"/>
            </a:pP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2050" name="Picture 2" descr="C:\Users\Min Sup\Desktop\2012년 1학기\발표\2012-08-01 랩세미나\첨부자료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" y="1196751"/>
            <a:ext cx="6676150" cy="49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67544" y="1858424"/>
            <a:ext cx="0" cy="44508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7984" y="1858424"/>
            <a:ext cx="0" cy="44508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67544" y="1997675"/>
            <a:ext cx="3960440" cy="0"/>
          </a:xfrm>
          <a:prstGeom prst="line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16016" y="1858424"/>
            <a:ext cx="0" cy="44508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427984" y="1997675"/>
            <a:ext cx="288032" cy="0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4716016" y="3043284"/>
            <a:ext cx="1575626" cy="8177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Experimental Evaluation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1063277"/>
            <a:ext cx="4536504" cy="5462067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charset="-127"/>
              </a:rPr>
              <a:t>Standard repartition join decreased initially</a:t>
            </a:r>
          </a:p>
          <a:p>
            <a:r>
              <a:rPr lang="en-US" altLang="ko-KR" sz="2000" dirty="0" smtClean="0">
                <a:ea typeface="굴림" charset="-127"/>
              </a:rPr>
              <a:t>But then surprisingly increased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As </a:t>
            </a:r>
            <a:r>
              <a:rPr lang="en-US" altLang="ko-KR" sz="1600" i="1" dirty="0" smtClean="0">
                <a:latin typeface="CG Times" pitchFamily="18" charset="0"/>
                <a:ea typeface="굴림" charset="-127"/>
              </a:rPr>
              <a:t>R</a:t>
            </a:r>
            <a:r>
              <a:rPr lang="en-US" altLang="ko-KR" sz="1600" dirty="0" smtClean="0">
                <a:ea typeface="굴림" charset="-127"/>
              </a:rPr>
              <a:t> got smaller, there were more records in </a:t>
            </a:r>
            <a:r>
              <a:rPr lang="en-US" altLang="ko-KR" sz="1600" i="1" dirty="0" smtClean="0">
                <a:latin typeface="CG Times" pitchFamily="18" charset="0"/>
                <a:ea typeface="굴림" charset="-127"/>
              </a:rPr>
              <a:t>L</a:t>
            </a:r>
            <a:r>
              <a:rPr lang="en-US" altLang="ko-KR" sz="1600" dirty="0" smtClean="0">
                <a:ea typeface="굴림" charset="-127"/>
              </a:rPr>
              <a:t> with the same join key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3074" name="Picture 2" descr="C:\Users\Min Sup\Desktop\2012년 1학기\발표\2012-08-01 랩세미나\첨부자료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4243735" cy="425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n Sup\Desktop\2012년 1학기\발표\2012-08-01 랩세미나\첨부자료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29200"/>
            <a:ext cx="1800200" cy="2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in Sup\Desktop\2012년 1학기\발표\2012-08-01 랩세미나\첨부자료\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74535"/>
            <a:ext cx="4392488" cy="2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234626" y="1988840"/>
            <a:ext cx="0" cy="3090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131840" y="2297934"/>
            <a:ext cx="216024" cy="194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16016" y="3006642"/>
            <a:ext cx="1575626" cy="33746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04048" y="2780928"/>
            <a:ext cx="928694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00830" y="3006642"/>
            <a:ext cx="1791650" cy="33746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24468" y="2780928"/>
            <a:ext cx="928694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748447" y="3501008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748447" y="3789040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24128" y="4077072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724128" y="4365104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724128" y="4653136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724128" y="4941168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724128" y="5229200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724128" y="5517232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724128" y="5805264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724128" y="6093296"/>
            <a:ext cx="206391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724128" y="3284984"/>
            <a:ext cx="2088232" cy="2160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724128" y="3284984"/>
            <a:ext cx="2088232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724128" y="3284984"/>
            <a:ext cx="2063913" cy="7920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748447" y="3284984"/>
            <a:ext cx="2039594" cy="10801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24128" y="3284984"/>
            <a:ext cx="2063913" cy="136815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724128" y="3537012"/>
            <a:ext cx="2063913" cy="14041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724128" y="3537012"/>
            <a:ext cx="2063913" cy="16921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724128" y="3537012"/>
            <a:ext cx="2063913" cy="19802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24128" y="3501008"/>
            <a:ext cx="2063913" cy="23042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724128" y="3537012"/>
            <a:ext cx="2063913" cy="25562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2" animBg="1"/>
      <p:bldP spid="11" grpId="0" animBg="1"/>
      <p:bldP spid="15" grpId="0" animBg="1"/>
      <p:bldP spid="15" grpId="2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Experimental Evaluation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1063277"/>
            <a:ext cx="4536504" cy="5462067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charset="-127"/>
              </a:rPr>
              <a:t>Broadcast join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Its performance improved as the size of </a:t>
            </a:r>
            <a:r>
              <a:rPr lang="en-US" altLang="ko-KR" sz="1600" i="1" dirty="0" smtClean="0">
                <a:latin typeface="CG Times" pitchFamily="18" charset="0"/>
                <a:ea typeface="굴림" charset="-127"/>
              </a:rPr>
              <a:t>R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R had 1M records or less, It was always better than the improved repartition join</a:t>
            </a:r>
          </a:p>
          <a:p>
            <a:pPr lvl="1"/>
            <a:endParaRPr lang="en-US" altLang="ko-KR" sz="1600" dirty="0">
              <a:ea typeface="굴림" charset="-127"/>
            </a:endParaRPr>
          </a:p>
          <a:p>
            <a:pPr lvl="1"/>
            <a:r>
              <a:rPr lang="en-US" altLang="ko-KR" sz="1600" dirty="0" smtClean="0">
                <a:ea typeface="굴림" charset="-127"/>
              </a:rPr>
              <a:t>The performance degraded rapidly as </a:t>
            </a:r>
            <a:r>
              <a:rPr lang="en-US" altLang="ko-KR" sz="1600" i="1" dirty="0" smtClean="0">
                <a:latin typeface="CG Times" pitchFamily="18" charset="0"/>
                <a:ea typeface="굴림" charset="-127"/>
              </a:rPr>
              <a:t>R</a:t>
            </a:r>
            <a:r>
              <a:rPr lang="en-US" altLang="ko-KR" sz="1600" dirty="0" smtClean="0">
                <a:ea typeface="굴림" charset="-127"/>
              </a:rPr>
              <a:t> got bigger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Because the cost of transferring </a:t>
            </a:r>
            <a:r>
              <a:rPr lang="en-US" altLang="ko-KR" sz="1600" i="1" dirty="0" smtClean="0">
                <a:latin typeface="CG Times" pitchFamily="18" charset="0"/>
                <a:ea typeface="굴림" charset="-127"/>
              </a:rPr>
              <a:t>R</a:t>
            </a:r>
            <a:r>
              <a:rPr lang="en-US" altLang="ko-KR" sz="1600" dirty="0" smtClean="0">
                <a:ea typeface="굴림" charset="-127"/>
              </a:rPr>
              <a:t> to every node</a:t>
            </a:r>
          </a:p>
          <a:p>
            <a:pPr lvl="1"/>
            <a:endParaRPr lang="en-US" altLang="ko-KR" sz="1600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Semi-join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Never the best algorithm</a:t>
            </a:r>
          </a:p>
          <a:p>
            <a:pPr lvl="1"/>
            <a:r>
              <a:rPr lang="en-US" altLang="ko-KR" dirty="0" smtClean="0">
                <a:ea typeface="굴림" charset="-127"/>
              </a:rPr>
              <a:t>Because of the relatively high overheads of scanning </a:t>
            </a:r>
            <a:r>
              <a:rPr lang="en-US" altLang="ko-KR" i="1" dirty="0" smtClean="0">
                <a:latin typeface="CG Times" pitchFamily="18" charset="0"/>
                <a:ea typeface="굴림" charset="-127"/>
              </a:rPr>
              <a:t>L</a:t>
            </a:r>
            <a:r>
              <a:rPr lang="en-US" altLang="ko-KR" dirty="0" smtClean="0">
                <a:ea typeface="굴림" charset="-127"/>
              </a:rPr>
              <a:t> from HDFS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3074" name="Picture 2" descr="C:\Users\Min Sup\Desktop\2012년 1학기\발표\2012-08-01 랩세미나\첨부자료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4243735" cy="425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n Sup\Desktop\2012년 1학기\발표\2012-08-01 랩세미나\첨부자료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29200"/>
            <a:ext cx="1800200" cy="2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in Sup\Desktop\2012년 1학기\발표\2012-08-01 랩세미나\첨부자료\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74535"/>
            <a:ext cx="4392488" cy="2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H="1">
            <a:off x="2474259" y="1484784"/>
            <a:ext cx="45513" cy="2687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678193" y="1753496"/>
            <a:ext cx="796066" cy="6669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269402" y="2420471"/>
            <a:ext cx="408791" cy="79606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92885" y="3216536"/>
            <a:ext cx="376517" cy="1936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763688" y="2420471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646842" y="1477736"/>
            <a:ext cx="84237" cy="2542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3273879" y="1753496"/>
            <a:ext cx="372963" cy="3855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481943" y="2139043"/>
            <a:ext cx="791936" cy="2122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 flipV="1">
            <a:off x="1681843" y="2294164"/>
            <a:ext cx="792416" cy="571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265464" y="2294164"/>
            <a:ext cx="412729" cy="1796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889907" y="2457450"/>
            <a:ext cx="375557" cy="16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Algorithms in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8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Hiding the details of parallelization</a:t>
            </a:r>
          </a:p>
          <a:p>
            <a:pPr lvl="1"/>
            <a:r>
              <a:rPr lang="en-US" altLang="ko-KR" dirty="0" smtClean="0"/>
              <a:t>Fault tolerance</a:t>
            </a:r>
          </a:p>
          <a:p>
            <a:pPr lvl="1"/>
            <a:r>
              <a:rPr lang="en-US" altLang="ko-KR" dirty="0" smtClean="0"/>
              <a:t>Load balancing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Log Processing</a:t>
            </a:r>
          </a:p>
          <a:p>
            <a:pPr lvl="1"/>
            <a:r>
              <a:rPr lang="en-US" altLang="ko-KR" dirty="0" smtClean="0"/>
              <a:t>Important type of data analysis</a:t>
            </a:r>
          </a:p>
          <a:p>
            <a:pPr lvl="1"/>
            <a:r>
              <a:rPr lang="en-US" altLang="ko-KR" dirty="0" smtClean="0"/>
              <a:t>A log of events</a:t>
            </a:r>
          </a:p>
          <a:p>
            <a:pPr lvl="2"/>
            <a:r>
              <a:rPr lang="en-US" altLang="ko-KR" dirty="0" smtClean="0"/>
              <a:t>Click-stream</a:t>
            </a:r>
          </a:p>
          <a:p>
            <a:pPr lvl="2"/>
            <a:r>
              <a:rPr lang="en-US" altLang="ko-KR" dirty="0" smtClean="0"/>
              <a:t>Phone call records</a:t>
            </a:r>
          </a:p>
          <a:p>
            <a:pPr lvl="2"/>
            <a:r>
              <a:rPr lang="en-US" altLang="ko-KR" dirty="0" smtClean="0"/>
              <a:t>A sequence of transactions</a:t>
            </a:r>
          </a:p>
          <a:p>
            <a:pPr lvl="1"/>
            <a:r>
              <a:rPr lang="en-US" altLang="ko-KR" dirty="0" smtClean="0"/>
              <a:t>Compute various statistics</a:t>
            </a:r>
          </a:p>
          <a:p>
            <a:pPr lvl="1"/>
            <a:r>
              <a:rPr lang="en-US" altLang="ko-KR" dirty="0" smtClean="0"/>
              <a:t>Derive business insights from the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23044"/>
              </p:ext>
            </p:extLst>
          </p:nvPr>
        </p:nvGraphicFramePr>
        <p:xfrm>
          <a:off x="5580112" y="1196753"/>
          <a:ext cx="2808312" cy="249703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8182"/>
                <a:gridCol w="1170130"/>
              </a:tblGrid>
              <a:tr h="42960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Log Table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 anchorCtr="1"/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Call records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2012.09.24.14:20.30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01011111111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2012.09.24.14:30.45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01044444444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2012.09.25.19:11.118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01055555555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2012.09.28.06:40.97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01022222222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2012.09.29.08:44.08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01022222222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22465"/>
              </p:ext>
            </p:extLst>
          </p:nvPr>
        </p:nvGraphicFramePr>
        <p:xfrm>
          <a:off x="5580112" y="3837805"/>
          <a:ext cx="2808312" cy="239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/>
                <a:gridCol w="1170130"/>
              </a:tblGrid>
              <a:tr h="36845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Y강B" pitchFamily="18" charset="-127"/>
                          <a:ea typeface="HY강B" pitchFamily="18" charset="-127"/>
                        </a:rPr>
                        <a:t>Reference</a:t>
                      </a:r>
                      <a:r>
                        <a:rPr lang="en-US" altLang="ko-KR" sz="1600" baseline="0" dirty="0" smtClean="0">
                          <a:latin typeface="HY강B" pitchFamily="18" charset="-127"/>
                          <a:ea typeface="HY강B" pitchFamily="18" charset="-127"/>
                        </a:rPr>
                        <a:t> Table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 anchorCtr="1">
                    <a:solidFill>
                      <a:schemeClr val="accent3"/>
                    </a:solidFill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01011111111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이민섭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01022222222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김태희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01033333333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이민정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01044444444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유인나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01055555555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배수지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0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has more built-in computational overheads</a:t>
            </a:r>
          </a:p>
          <a:p>
            <a:pPr lvl="1"/>
            <a:r>
              <a:rPr lang="en-US" altLang="ko-KR" dirty="0" smtClean="0"/>
              <a:t>Input record interpretation</a:t>
            </a:r>
          </a:p>
          <a:p>
            <a:pPr lvl="1"/>
            <a:r>
              <a:rPr lang="en-US" altLang="ko-KR" dirty="0" smtClean="0"/>
              <a:t>Checksum validation</a:t>
            </a:r>
          </a:p>
          <a:p>
            <a:pPr lvl="1"/>
            <a:r>
              <a:rPr lang="en-US" altLang="ko-KR" dirty="0" smtClean="0"/>
              <a:t>Task initialization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Choosing the right strategy</a:t>
            </a:r>
          </a:p>
          <a:p>
            <a:pPr lvl="1"/>
            <a:r>
              <a:rPr lang="en-US" altLang="ko-KR" dirty="0" smtClean="0"/>
              <a:t>Most of the join algorithms have the tradeoffs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Algorithms in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8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Showed a detailed description of several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 implementations for 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framework</a:t>
            </a:r>
          </a:p>
          <a:p>
            <a:pPr lvl="1"/>
            <a:r>
              <a:rPr lang="en-US" altLang="ko-KR" dirty="0" smtClean="0"/>
              <a:t>Designed various practical preprocessing techniques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Several reasons using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for log processing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2"/>
            <a:r>
              <a:rPr lang="en-US" altLang="ko-KR" dirty="0"/>
              <a:t>China Mobile gathers 5-8TB of </a:t>
            </a:r>
            <a:r>
              <a:rPr lang="en-US" altLang="ko-KR" dirty="0" smtClean="0"/>
              <a:t>records </a:t>
            </a:r>
            <a:r>
              <a:rPr lang="en-US" altLang="ko-KR" dirty="0"/>
              <a:t>per day</a:t>
            </a:r>
          </a:p>
          <a:p>
            <a:pPr lvl="2"/>
            <a:r>
              <a:rPr lang="en-US" altLang="ko-KR" dirty="0"/>
              <a:t>Facebook collect </a:t>
            </a:r>
            <a:r>
              <a:rPr lang="en-US" altLang="ko-KR" dirty="0" smtClean="0"/>
              <a:t>6TB </a:t>
            </a:r>
            <a:r>
              <a:rPr lang="en-US" altLang="ko-KR" dirty="0"/>
              <a:t>of new log data </a:t>
            </a:r>
            <a:r>
              <a:rPr lang="en-US" altLang="ko-KR" dirty="0" smtClean="0"/>
              <a:t>everyday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Flexibility</a:t>
            </a:r>
          </a:p>
          <a:p>
            <a:pPr lvl="2"/>
            <a:r>
              <a:rPr lang="en-US" altLang="ko-KR" dirty="0" smtClean="0"/>
              <a:t>A log record may change over time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Fault tolerance support</a:t>
            </a:r>
          </a:p>
          <a:p>
            <a:pPr lvl="2"/>
            <a:r>
              <a:rPr lang="en-US" altLang="ko-KR" dirty="0" smtClean="0"/>
              <a:t>Keep the analysis job going even in the event of failures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Introduction(3/3)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Adapting well-known join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has difficulty in using joins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Provide a detailed description of several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 implementation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Conduct an extensive experimental evaluation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 descr="C:\Users\Min Sup\Desktop\2012년 1학기\발표\2012-08-01 랩세미나\첨부자료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15486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Join Algorithms in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8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Problem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Consider an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 (|</a:t>
            </a:r>
            <a:r>
              <a:rPr lang="en-US" altLang="ko-KR" i="1" dirty="0" smtClean="0">
                <a:latin typeface="CG Times" pitchFamily="18" charset="0"/>
              </a:rPr>
              <a:t> </a:t>
            </a:r>
            <a:r>
              <a:rPr lang="en-US" altLang="ko-KR" i="1" dirty="0">
                <a:latin typeface="CG Times" pitchFamily="18" charset="0"/>
              </a:rPr>
              <a:t>L </a:t>
            </a:r>
            <a:r>
              <a:rPr lang="en-US" altLang="ko-KR" dirty="0" smtClean="0"/>
              <a:t>|&gt;&gt;|</a:t>
            </a:r>
            <a:r>
              <a:rPr lang="en-US" altLang="ko-KR" i="1" dirty="0">
                <a:latin typeface="CG Times" pitchFamily="18" charset="0"/>
              </a:rPr>
              <a:t> R </a:t>
            </a:r>
            <a:r>
              <a:rPr lang="en-US" altLang="ko-KR" dirty="0" smtClean="0"/>
              <a:t>|)</a:t>
            </a:r>
          </a:p>
          <a:p>
            <a:pPr lvl="1"/>
            <a:r>
              <a:rPr lang="en-US" altLang="ko-KR" dirty="0" smtClean="0"/>
              <a:t>A log table </a:t>
            </a:r>
            <a:r>
              <a:rPr lang="en-US" altLang="ko-KR" i="1" dirty="0" smtClean="0">
                <a:latin typeface="CG Times" pitchFamily="18" charset="0"/>
              </a:rPr>
              <a:t>L</a:t>
            </a:r>
          </a:p>
          <a:p>
            <a:pPr lvl="1"/>
            <a:r>
              <a:rPr lang="en-US" altLang="ko-KR" dirty="0" smtClean="0"/>
              <a:t>A reference table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Join result are stored in DFS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Two additional functions : </a:t>
            </a:r>
            <a:r>
              <a:rPr lang="en-US" altLang="ko-KR" b="1" dirty="0" err="1" smtClean="0"/>
              <a:t>init</a:t>
            </a:r>
            <a:r>
              <a:rPr lang="en-US" altLang="ko-KR" b="1" dirty="0" smtClean="0"/>
              <a:t>()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close()</a:t>
            </a:r>
          </a:p>
          <a:p>
            <a:pPr lvl="1"/>
            <a:r>
              <a:rPr lang="en-US" altLang="ko-KR" dirty="0" smtClean="0"/>
              <a:t>Called before and after each map or reduce task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 descr="IBMSystemz10mainframe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357430"/>
            <a:ext cx="771530" cy="1143008"/>
          </a:xfrm>
          <a:prstGeom prst="rect">
            <a:avLst/>
          </a:prstGeom>
        </p:spPr>
      </p:pic>
      <p:pic>
        <p:nvPicPr>
          <p:cNvPr id="6" name="그림 5" descr="IBMSystemz10mainframe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2357430"/>
            <a:ext cx="771530" cy="1143008"/>
          </a:xfrm>
          <a:prstGeom prst="rect">
            <a:avLst/>
          </a:prstGeom>
        </p:spPr>
      </p:pic>
      <p:pic>
        <p:nvPicPr>
          <p:cNvPr id="7" name="그림 6" descr="IBMSystemz10mainframe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2357430"/>
            <a:ext cx="771530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Repartition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most commonly used join strategy in 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framework</a:t>
            </a:r>
          </a:p>
          <a:p>
            <a:pPr lvl="1"/>
            <a:r>
              <a:rPr lang="en-US" altLang="ko-KR" i="1" dirty="0" smtClean="0">
                <a:latin typeface="CG Times" pitchFamily="18" charset="0"/>
              </a:rPr>
              <a:t>L</a:t>
            </a:r>
            <a:r>
              <a:rPr lang="en-US" altLang="ko-KR" dirty="0" smtClean="0"/>
              <a:t> and </a:t>
            </a:r>
            <a:r>
              <a:rPr lang="en-US" altLang="ko-KR" i="1" dirty="0" smtClean="0">
                <a:latin typeface="CG Times" pitchFamily="18" charset="0"/>
              </a:rPr>
              <a:t>R</a:t>
            </a:r>
            <a:r>
              <a:rPr lang="en-US" altLang="ko-KR" dirty="0" smtClean="0"/>
              <a:t> are </a:t>
            </a:r>
            <a:r>
              <a:rPr lang="en-US" altLang="ko-KR" dirty="0" smtClean="0">
                <a:solidFill>
                  <a:srgbClr val="C00000"/>
                </a:solidFill>
              </a:rPr>
              <a:t>dynamically partitioned</a:t>
            </a:r>
            <a:r>
              <a:rPr lang="en-US" altLang="ko-KR" dirty="0" smtClean="0"/>
              <a:t> on the join key</a:t>
            </a:r>
          </a:p>
          <a:p>
            <a:pPr lvl="1"/>
            <a:r>
              <a:rPr lang="en-US" altLang="ko-KR" dirty="0" smtClean="0"/>
              <a:t>The corresponding pairs of partitions are joined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Join Algorithms in </a:t>
            </a:r>
            <a:r>
              <a:rPr lang="en-US" altLang="ko-KR" sz="2000" dirty="0" err="1" smtClean="0"/>
              <a:t>MapReduce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Standard Repartition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1500174"/>
            <a:ext cx="3435294" cy="5072098"/>
          </a:xfrm>
          <a:prstGeom prst="roundRect">
            <a:avLst/>
          </a:prstGeom>
          <a:solidFill>
            <a:srgbClr val="F0F5FE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00430" y="2214554"/>
            <a:ext cx="1791650" cy="12858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04554" y="1500174"/>
            <a:ext cx="3243910" cy="5072098"/>
          </a:xfrm>
          <a:prstGeom prst="roundRect">
            <a:avLst/>
          </a:prstGeom>
          <a:solidFill>
            <a:srgbClr val="F0F5FE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/>
          <p:cNvSpPr/>
          <p:nvPr/>
        </p:nvSpPr>
        <p:spPr>
          <a:xfrm>
            <a:off x="360265" y="3573016"/>
            <a:ext cx="1296144" cy="1285884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자기 디스크 8"/>
          <p:cNvSpPr/>
          <p:nvPr/>
        </p:nvSpPr>
        <p:spPr>
          <a:xfrm>
            <a:off x="364102" y="5091739"/>
            <a:ext cx="1296144" cy="1237816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347229" y="2155321"/>
            <a:ext cx="1296144" cy="1285884"/>
          </a:xfrm>
          <a:prstGeom prst="flowChartMagneticDisk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7"/>
          <p:cNvGrpSpPr/>
          <p:nvPr/>
        </p:nvGrpSpPr>
        <p:grpSpPr>
          <a:xfrm>
            <a:off x="432272" y="4052578"/>
            <a:ext cx="1259407" cy="743127"/>
            <a:chOff x="2469231" y="4799746"/>
            <a:chExt cx="1259407" cy="1701840"/>
          </a:xfrm>
        </p:grpSpPr>
        <p:sp>
          <p:nvSpPr>
            <p:cNvPr id="12" name="Folded Corner 127"/>
            <p:cNvSpPr>
              <a:spLocks noChangeArrowheads="1"/>
            </p:cNvSpPr>
            <p:nvPr/>
          </p:nvSpPr>
          <p:spPr bwMode="auto">
            <a:xfrm rot="10800000">
              <a:off x="2469232" y="4858683"/>
              <a:ext cx="1143000" cy="164290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13" name="TextBox 108"/>
            <p:cNvSpPr txBox="1">
              <a:spLocks noChangeArrowheads="1"/>
            </p:cNvSpPr>
            <p:nvPr/>
          </p:nvSpPr>
          <p:spPr bwMode="auto">
            <a:xfrm>
              <a:off x="2469231" y="4799746"/>
              <a:ext cx="1259407" cy="162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1000" dirty="0" smtClean="0"/>
                <a:t>Kim 2009-1111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1000" dirty="0" smtClean="0"/>
                <a:t>Lee 2012-5555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1000" dirty="0" smtClean="0"/>
                <a:t>…….</a:t>
              </a:r>
              <a:endParaRPr lang="en-US" altLang="ko-KR" sz="1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4282" y="1643050"/>
            <a:ext cx="17459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Splits of R or L</a:t>
            </a:r>
          </a:p>
          <a:p>
            <a:pPr algn="ctr"/>
            <a:r>
              <a:rPr lang="en-US" altLang="ko-KR" sz="1100" dirty="0" smtClean="0"/>
              <a:t>(Distributed File System)</a:t>
            </a:r>
            <a:endParaRPr lang="ko-KR" altLang="en-US" sz="1100" dirty="0"/>
          </a:p>
        </p:txBody>
      </p:sp>
      <p:grpSp>
        <p:nvGrpSpPr>
          <p:cNvPr id="15" name="Group 17"/>
          <p:cNvGrpSpPr/>
          <p:nvPr/>
        </p:nvGrpSpPr>
        <p:grpSpPr>
          <a:xfrm>
            <a:off x="428365" y="2646285"/>
            <a:ext cx="1143000" cy="566692"/>
            <a:chOff x="2469232" y="4799748"/>
            <a:chExt cx="1143000" cy="1669067"/>
          </a:xfrm>
        </p:grpSpPr>
        <p:sp>
          <p:nvSpPr>
            <p:cNvPr id="16" name="Folded Corner 127"/>
            <p:cNvSpPr>
              <a:spLocks noChangeArrowheads="1"/>
            </p:cNvSpPr>
            <p:nvPr/>
          </p:nvSpPr>
          <p:spPr bwMode="auto">
            <a:xfrm rot="10800000">
              <a:off x="2469232" y="4825912"/>
              <a:ext cx="1143000" cy="164290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17" name="TextBox 108"/>
            <p:cNvSpPr txBox="1">
              <a:spLocks noChangeArrowheads="1"/>
            </p:cNvSpPr>
            <p:nvPr/>
          </p:nvSpPr>
          <p:spPr bwMode="auto">
            <a:xfrm>
              <a:off x="2469232" y="4799748"/>
              <a:ext cx="1143000" cy="1291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DB B 2008-2424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DS A 2012-5555</a:t>
              </a:r>
              <a:endParaRPr lang="en-US" altLang="ko-KR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238" y="5591805"/>
            <a:ext cx="1143000" cy="646331"/>
            <a:chOff x="2469232" y="4996865"/>
            <a:chExt cx="1143000" cy="1439373"/>
          </a:xfrm>
        </p:grpSpPr>
        <p:sp>
          <p:nvSpPr>
            <p:cNvPr id="19" name="Folded Corner 127"/>
            <p:cNvSpPr>
              <a:spLocks noChangeArrowheads="1"/>
            </p:cNvSpPr>
            <p:nvPr/>
          </p:nvSpPr>
          <p:spPr bwMode="auto">
            <a:xfrm rot="10800000">
              <a:off x="2469232" y="4996865"/>
              <a:ext cx="1143000" cy="143754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20" name="TextBox 108"/>
            <p:cNvSpPr txBox="1">
              <a:spLocks noChangeArrowheads="1"/>
            </p:cNvSpPr>
            <p:nvPr/>
          </p:nvSpPr>
          <p:spPr bwMode="auto">
            <a:xfrm>
              <a:off x="2469232" y="4996865"/>
              <a:ext cx="1143000" cy="1439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GA D 2008-0909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ML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C 2009-1111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ko-KR" sz="900" dirty="0" smtClean="0"/>
                <a:t>OPT A 2005-3682</a:t>
              </a:r>
              <a:endParaRPr lang="en-US" altLang="ko-KR" sz="9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57488" y="1214422"/>
            <a:ext cx="1428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Map Phase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04555" y="1214422"/>
            <a:ext cx="164307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Reduce Phase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563888" y="2928934"/>
          <a:ext cx="1656184" cy="28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</a:tblGrid>
              <a:tr h="284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2008-2424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DB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366990" y="3573016"/>
            <a:ext cx="1285884" cy="428628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59153" y="2145489"/>
            <a:ext cx="1285884" cy="428628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57158" y="5101571"/>
            <a:ext cx="1285884" cy="428628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1643042" y="2643182"/>
            <a:ext cx="714380" cy="35719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93686"/>
              </p:ext>
            </p:extLst>
          </p:nvPr>
        </p:nvGraphicFramePr>
        <p:xfrm>
          <a:off x="3571868" y="2448708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08"/>
                <a:gridCol w="864096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2012-5555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DS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2357430"/>
            <a:ext cx="771530" cy="1143008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>
            <a:off x="1643042" y="4071942"/>
            <a:ext cx="714380" cy="35719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9016416">
            <a:off x="1570287" y="4960615"/>
            <a:ext cx="892789" cy="35719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3714752"/>
            <a:ext cx="771530" cy="1143008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3500430" y="3643314"/>
            <a:ext cx="1791650" cy="16578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3183" y="2500306"/>
            <a:ext cx="771530" cy="1143008"/>
          </a:xfrm>
          <a:prstGeom prst="rect">
            <a:avLst/>
          </a:prstGeom>
        </p:spPr>
      </p:pic>
      <p:pic>
        <p:nvPicPr>
          <p:cNvPr id="35" name="그림 34" descr="IBMSystemz10mainframe2 사본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4365104"/>
            <a:ext cx="771530" cy="1143008"/>
          </a:xfrm>
          <a:prstGeom prst="rect">
            <a:avLst/>
          </a:prstGeom>
        </p:spPr>
      </p:pic>
      <p:graphicFrame>
        <p:nvGraphicFramePr>
          <p:cNvPr id="36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80657"/>
              </p:ext>
            </p:extLst>
          </p:nvPr>
        </p:nvGraphicFramePr>
        <p:xfrm>
          <a:off x="3563888" y="3789040"/>
          <a:ext cx="16561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</a:tblGrid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2008-0909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GA 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2012-5555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Lee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60485"/>
              </p:ext>
            </p:extLst>
          </p:nvPr>
        </p:nvGraphicFramePr>
        <p:xfrm>
          <a:off x="3563888" y="4471392"/>
          <a:ext cx="1656184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</a:tblGrid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2005-3682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dirty="0" smtClean="0"/>
                        <a:t>OPT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ML C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Kim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27412" y="1988840"/>
            <a:ext cx="928694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Local disk</a:t>
            </a:r>
            <a:endParaRPr lang="ko-KR" altLang="en-US" sz="1200" dirty="0"/>
          </a:p>
        </p:txBody>
      </p:sp>
      <p:sp>
        <p:nvSpPr>
          <p:cNvPr id="39" name="오른쪽 화살표 38"/>
          <p:cNvSpPr/>
          <p:nvPr/>
        </p:nvSpPr>
        <p:spPr>
          <a:xfrm rot="19145767">
            <a:off x="3060042" y="2612061"/>
            <a:ext cx="573155" cy="131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9145767">
            <a:off x="3044979" y="4029183"/>
            <a:ext cx="573155" cy="131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9119045" flipV="1">
            <a:off x="5203871" y="3436474"/>
            <a:ext cx="752483" cy="20107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124404">
            <a:off x="5309255" y="2748831"/>
            <a:ext cx="614928" cy="20087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2816521">
            <a:off x="6642495" y="3080207"/>
            <a:ext cx="294884" cy="1578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2168005">
            <a:off x="3044979" y="2997998"/>
            <a:ext cx="573155" cy="1318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2168005">
            <a:off x="3055541" y="4442564"/>
            <a:ext cx="573155" cy="1318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851439">
            <a:off x="5232554" y="4916135"/>
            <a:ext cx="767123" cy="19732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3429545">
            <a:off x="5029065" y="3857275"/>
            <a:ext cx="1162281" cy="1784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196352" y="1714488"/>
            <a:ext cx="180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Intermediate results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52292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876256" y="2646602"/>
            <a:ext cx="1791650" cy="12858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1832"/>
              </p:ext>
            </p:extLst>
          </p:nvPr>
        </p:nvGraphicFramePr>
        <p:xfrm>
          <a:off x="6939714" y="3292964"/>
          <a:ext cx="1656184" cy="56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</a:tblGrid>
              <a:tr h="284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2008-0909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GA 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284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2012-5555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DS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92644"/>
              </p:ext>
            </p:extLst>
          </p:nvPr>
        </p:nvGraphicFramePr>
        <p:xfrm>
          <a:off x="6947694" y="2780928"/>
          <a:ext cx="1648204" cy="3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08"/>
                <a:gridCol w="864096"/>
              </a:tblGrid>
              <a:tr h="33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2012-5555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Lee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876256" y="4110123"/>
            <a:ext cx="1791650" cy="16578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40128"/>
              </p:ext>
            </p:extLst>
          </p:nvPr>
        </p:nvGraphicFramePr>
        <p:xfrm>
          <a:off x="6939714" y="4365104"/>
          <a:ext cx="1656184" cy="322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</a:tblGrid>
              <a:tr h="322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R</a:t>
                      </a:r>
                      <a:r>
                        <a:rPr lang="en-US" altLang="ko-KR" sz="900" dirty="0" smtClean="0"/>
                        <a:t>: Kim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39180"/>
              </p:ext>
            </p:extLst>
          </p:nvPr>
        </p:nvGraphicFramePr>
        <p:xfrm>
          <a:off x="6939714" y="4938201"/>
          <a:ext cx="1656184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</a:tblGrid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2005-3682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OPT A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2008-2424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 DB B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15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2009-1111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L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ML C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203238" y="2420888"/>
            <a:ext cx="9286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Buffer</a:t>
            </a:r>
            <a:endParaRPr lang="ko-KR" altLang="en-US" sz="1200" dirty="0"/>
          </a:p>
        </p:txBody>
      </p:sp>
      <p:sp>
        <p:nvSpPr>
          <p:cNvPr id="57" name="오른쪽 화살표 56"/>
          <p:cNvSpPr/>
          <p:nvPr/>
        </p:nvSpPr>
        <p:spPr>
          <a:xfrm rot="18197522">
            <a:off x="6572272" y="4826710"/>
            <a:ext cx="391944" cy="1733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499992" y="2511339"/>
            <a:ext cx="256114" cy="197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531910" y="4023507"/>
            <a:ext cx="256114" cy="197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59" idx="0"/>
          </p:cNvCxnSpPr>
          <p:nvPr/>
        </p:nvCxnSpPr>
        <p:spPr>
          <a:xfrm flipV="1">
            <a:off x="4628049" y="620688"/>
            <a:ext cx="876506" cy="18906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0"/>
          </p:cNvCxnSpPr>
          <p:nvPr/>
        </p:nvCxnSpPr>
        <p:spPr>
          <a:xfrm flipV="1">
            <a:off x="4659967" y="764704"/>
            <a:ext cx="844587" cy="32588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8104" y="404664"/>
            <a:ext cx="262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Tags the records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 animBg="1"/>
      <p:bldP spid="22" grpId="0" animBg="1"/>
      <p:bldP spid="27" grpId="0" animBg="1"/>
      <p:bldP spid="30" grpId="0" animBg="1"/>
      <p:bldP spid="31" grpId="0" animBg="1"/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3" grpId="0" animBg="1"/>
      <p:bldP spid="56" grpId="0" animBg="1"/>
      <p:bldP spid="57" grpId="0" animBg="1"/>
      <p:bldP spid="59" grpId="0" animBg="1"/>
      <p:bldP spid="60" grpId="0" animBg="1"/>
      <p:bldP spid="65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7956</TotalTime>
  <Words>1605</Words>
  <Application>Microsoft Office PowerPoint</Application>
  <PresentationFormat>화면 슬라이드 쇼(4:3)</PresentationFormat>
  <Paragraphs>587</Paragraphs>
  <Slides>33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SNU IDB Lab.</vt:lpstr>
      <vt:lpstr>A Comparison of Join Algorithms for Log Processing in MapReduce</vt:lpstr>
      <vt:lpstr>Outline</vt:lpstr>
      <vt:lpstr>Introduction(1/3)</vt:lpstr>
      <vt:lpstr>Introduction(2/3)</vt:lpstr>
      <vt:lpstr>Introduction(3/3) Adapting well-known join algorithms</vt:lpstr>
      <vt:lpstr>Outline</vt:lpstr>
      <vt:lpstr>Join Algorithms in MapReduce Problem Statement</vt:lpstr>
      <vt:lpstr>Join Algorithms in MapReduce Repartition Join</vt:lpstr>
      <vt:lpstr>Join Algorithms in MapReduce Standard Repartition Join</vt:lpstr>
      <vt:lpstr>Join Algorithms in MapReduce Standard Repartition Join</vt:lpstr>
      <vt:lpstr>Join Algorithms in MapReduce Improved Repartition Join</vt:lpstr>
      <vt:lpstr>Join Algorithms in MapReduce Improved Repartition Join</vt:lpstr>
      <vt:lpstr>Join Algorithms in MapReduce Improved Repartition Join</vt:lpstr>
      <vt:lpstr>Join Algorithms in MapReduce Directed Join</vt:lpstr>
      <vt:lpstr>Join Algorithms in MapReduce Directed Join – Initialization Phase</vt:lpstr>
      <vt:lpstr>Join Algorithms in MapReduce Directed Join – Map Phase</vt:lpstr>
      <vt:lpstr>Join Algorithms in MapReduce Broadcast Join</vt:lpstr>
      <vt:lpstr>Join Algorithms in MapReduce Broadcast Join</vt:lpstr>
      <vt:lpstr>Join Algorithms in MapReduce Semi-Join</vt:lpstr>
      <vt:lpstr>Join Algorithms in MapReduce Semi-Join</vt:lpstr>
      <vt:lpstr>Join Algorithms in MapReduce Semi-Join</vt:lpstr>
      <vt:lpstr>Join Algorithms in MapReduce Semi-Join</vt:lpstr>
      <vt:lpstr>Outline</vt:lpstr>
      <vt:lpstr>Experimental Evaluation  Environment</vt:lpstr>
      <vt:lpstr>Experimental Evaluation  Datasets</vt:lpstr>
      <vt:lpstr>Experimental Evaluation  System Behavior – Standard Repartition join</vt:lpstr>
      <vt:lpstr>Experimental Evaluation  Experimental Results</vt:lpstr>
      <vt:lpstr>Experimental Evaluation  Experimental Results</vt:lpstr>
      <vt:lpstr>Outline</vt:lpstr>
      <vt:lpstr>Conclusion</vt:lpstr>
      <vt:lpstr>Outline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253</cp:revision>
  <dcterms:created xsi:type="dcterms:W3CDTF">2006-10-05T04:04:58Z</dcterms:created>
  <dcterms:modified xsi:type="dcterms:W3CDTF">2012-08-01T07:07:16Z</dcterms:modified>
</cp:coreProperties>
</file>