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9" r:id="rId3"/>
    <p:sldId id="283" r:id="rId4"/>
    <p:sldId id="261" r:id="rId5"/>
    <p:sldId id="264" r:id="rId6"/>
    <p:sldId id="284" r:id="rId7"/>
    <p:sldId id="293" r:id="rId8"/>
    <p:sldId id="287" r:id="rId9"/>
    <p:sldId id="288" r:id="rId10"/>
    <p:sldId id="265" r:id="rId11"/>
    <p:sldId id="266" r:id="rId12"/>
    <p:sldId id="267" r:id="rId13"/>
    <p:sldId id="271" r:id="rId14"/>
    <p:sldId id="272" r:id="rId15"/>
    <p:sldId id="290" r:id="rId16"/>
    <p:sldId id="268" r:id="rId17"/>
    <p:sldId id="269" r:id="rId18"/>
    <p:sldId id="278" r:id="rId19"/>
    <p:sldId id="275" r:id="rId20"/>
    <p:sldId id="270" r:id="rId21"/>
    <p:sldId id="289" r:id="rId2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76071" autoAdjust="0"/>
  </p:normalViewPr>
  <p:slideViewPr>
    <p:cSldViewPr snapToGrid="0">
      <p:cViewPr varScale="1">
        <p:scale>
          <a:sx n="71" d="100"/>
          <a:sy n="71" d="100"/>
        </p:scale>
        <p:origin x="21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1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2016. 12. 21.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</a:t>
            </a:r>
            <a:r>
              <a:rPr kumimoji="1" lang="en-US" altLang="ko-KR" dirty="0" err="1" smtClean="0"/>
              <a:t>readme.skplanet.com</a:t>
            </a:r>
            <a:r>
              <a:rPr kumimoji="1" lang="en-US" altLang="ko-KR" dirty="0" smtClean="0"/>
              <a:t>/?p=12465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2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72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Like</a:t>
            </a:r>
            <a:r>
              <a:rPr lang="en-US" altLang="ko-KR" baseline="0" dirty="0"/>
              <a:t> RDD’s transformation and action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46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18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1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dirty="0" err="1"/>
              <a:t>appName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 is a name for your application to show on the cluster UI.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9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98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https://</a:t>
            </a:r>
            <a:r>
              <a:rPr kumimoji="1" lang="en-US" altLang="ko-KR" dirty="0" err="1" smtClean="0"/>
              <a:t>github.com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dongjun</a:t>
            </a:r>
            <a:r>
              <a:rPr kumimoji="1" lang="en-US" altLang="ko-KR" dirty="0" smtClean="0"/>
              <a:t>-Lee/</a:t>
            </a:r>
            <a:r>
              <a:rPr kumimoji="1" lang="en-US" altLang="ko-KR" dirty="0" err="1" smtClean="0"/>
              <a:t>SparkTutorial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2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dirty="0" smtClean="0"/>
              <a:t>24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다섯째 수준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l.acm.org/citation.cfm?id=252273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streaming-programming-guide.html" TargetMode="External"/><Relationship Id="rId4" Type="http://schemas.openxmlformats.org/officeDocument/2006/relationships/hyperlink" Target="http://spark.apache.org/docs/latest/streaming-kafka-integration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Spark Streaming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872868" cy="221462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tx1"/>
                </a:solidFill>
              </a:rPr>
              <a:t>Dongjun</a:t>
            </a:r>
            <a:r>
              <a:rPr lang="en-US" altLang="ko-KR" dirty="0">
                <a:solidFill>
                  <a:schemeClr val="tx1"/>
                </a:solidFill>
              </a:rPr>
              <a:t> Lee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December 21, </a:t>
            </a:r>
            <a:r>
              <a:rPr lang="en-US" altLang="ko-KR" dirty="0">
                <a:solidFill>
                  <a:schemeClr val="tx1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10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Simple Spark Streaming program example</a:t>
            </a:r>
          </a:p>
          <a:p>
            <a:pPr lvl="1"/>
            <a:r>
              <a:rPr lang="en-US" altLang="ko-KR" dirty="0"/>
              <a:t>Count the number of words in text data received from a data server listening on a TCP socket.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First, we create a </a:t>
            </a:r>
            <a:r>
              <a:rPr lang="en-US" altLang="ko-KR" dirty="0" err="1"/>
              <a:t>JavaStreamingContext</a:t>
            </a:r>
            <a:r>
              <a:rPr lang="en-US" altLang="ko-KR" dirty="0"/>
              <a:t> object.</a:t>
            </a:r>
          </a:p>
          <a:p>
            <a:pPr lvl="1"/>
            <a:r>
              <a:rPr lang="en-US" altLang="ko-KR" dirty="0"/>
              <a:t>Main entry point for all streaming functionality.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Create a local </a:t>
            </a:r>
            <a:r>
              <a:rPr lang="en-US" altLang="ko-KR" dirty="0" err="1"/>
              <a:t>StreamingContext</a:t>
            </a:r>
            <a:r>
              <a:rPr lang="en-US" altLang="ko-KR" dirty="0"/>
              <a:t> with two execution threads, and a batch interval of 1 second.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Quick Example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00" y="3678782"/>
            <a:ext cx="60864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4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11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Create a </a:t>
            </a:r>
            <a:r>
              <a:rPr lang="en-US" altLang="ko-KR" dirty="0" err="1"/>
              <a:t>Dstream</a:t>
            </a:r>
            <a:r>
              <a:rPr lang="en-US" altLang="ko-KR" dirty="0"/>
              <a:t> that represents streaming data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Each record in this stream is a line of text, then we want to split the lines by space into words.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i="1" dirty="0" err="1"/>
              <a:t>flatMap</a:t>
            </a:r>
            <a:r>
              <a:rPr lang="en-US" altLang="ko-KR" dirty="0"/>
              <a:t> is </a:t>
            </a:r>
            <a:r>
              <a:rPr lang="en-US" altLang="ko-KR" dirty="0" err="1"/>
              <a:t>DStream</a:t>
            </a:r>
            <a:r>
              <a:rPr lang="en-US" altLang="ko-KR" dirty="0"/>
              <a:t> operation that creates a new </a:t>
            </a:r>
            <a:r>
              <a:rPr lang="en-US" altLang="ko-KR" dirty="0" err="1"/>
              <a:t>DStream</a:t>
            </a:r>
            <a:r>
              <a:rPr lang="en-US" altLang="ko-KR" dirty="0"/>
              <a:t> by generating multiple new records from each record in the source </a:t>
            </a:r>
            <a:r>
              <a:rPr lang="en-US" altLang="ko-KR" dirty="0" err="1"/>
              <a:t>DStream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Quick Example (cont.)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18" y="1886700"/>
            <a:ext cx="5591175" cy="495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3446202"/>
            <a:ext cx="39338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12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Next, we count these words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</a:t>
            </a:r>
            <a:r>
              <a:rPr lang="en-US" altLang="ko-KR" i="1" dirty="0"/>
              <a:t>words</a:t>
            </a:r>
            <a:r>
              <a:rPr lang="en-US" altLang="ko-KR" dirty="0"/>
              <a:t> </a:t>
            </a:r>
            <a:r>
              <a:rPr lang="en-US" altLang="ko-KR" dirty="0" err="1"/>
              <a:t>Dstream</a:t>
            </a:r>
            <a:r>
              <a:rPr lang="en-US" altLang="ko-KR" dirty="0"/>
              <a:t> is mapped to a </a:t>
            </a:r>
            <a:r>
              <a:rPr lang="en-US" altLang="ko-KR" dirty="0" err="1"/>
              <a:t>Dstream</a:t>
            </a:r>
            <a:r>
              <a:rPr lang="en-US" altLang="ko-KR" dirty="0"/>
              <a:t> of (word, 1) pairs.</a:t>
            </a:r>
          </a:p>
          <a:p>
            <a:pPr lvl="1"/>
            <a:r>
              <a:rPr lang="en-US" altLang="ko-KR" dirty="0"/>
              <a:t>Then it is reduced to get the frequency of words in each batch of data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Quick Example (cont.)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31" y="1785014"/>
            <a:ext cx="58483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5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13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To start the processing after all the transformations have been setup, we finally call </a:t>
            </a:r>
            <a:r>
              <a:rPr lang="en-US" altLang="ko-KR" i="1" dirty="0"/>
              <a:t>start</a:t>
            </a:r>
            <a:r>
              <a:rPr lang="en-US" altLang="ko-KR" dirty="0"/>
              <a:t> method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Quick Example (cont.)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54" y="2279958"/>
            <a:ext cx="6345303" cy="7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14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How to run the example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dirty="0" err="1"/>
              <a:t>NetCat</a:t>
            </a:r>
            <a:r>
              <a:rPr lang="en-US" altLang="ko-KR" dirty="0"/>
              <a:t> as a data server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Quick Example (cont.)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8" y="2196478"/>
            <a:ext cx="89535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6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Environment</a:t>
            </a:r>
          </a:p>
          <a:p>
            <a:pPr lvl="1"/>
            <a:r>
              <a:rPr kumimoji="1" lang="en-US" altLang="ko-KR" dirty="0" smtClean="0"/>
              <a:t>JAVA 1.8</a:t>
            </a:r>
          </a:p>
          <a:p>
            <a:pPr lvl="1"/>
            <a:r>
              <a:rPr kumimoji="1" lang="en-US" altLang="ko-KR" dirty="0" smtClean="0"/>
              <a:t>Spark 2.0.2</a:t>
            </a:r>
          </a:p>
          <a:p>
            <a:pPr lvl="1"/>
            <a:r>
              <a:rPr kumimoji="1" lang="en-US" altLang="ko-KR" dirty="0" smtClean="0"/>
              <a:t>Maven 3.3.3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See the </a:t>
            </a:r>
            <a:r>
              <a:rPr kumimoji="1" lang="en-US" altLang="ko-KR" dirty="0" smtClean="0"/>
              <a:t>demo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Demo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3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16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Spark streaming is available through Maven central.</a:t>
            </a:r>
          </a:p>
          <a:p>
            <a:pPr lvl="1"/>
            <a:r>
              <a:rPr lang="en-US" altLang="ko-KR" dirty="0"/>
              <a:t>Add the following dependency to your Maven project.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What is Maven?</a:t>
            </a:r>
          </a:p>
          <a:p>
            <a:pPr lvl="1"/>
            <a:r>
              <a:rPr lang="en-US" altLang="ko-KR" dirty="0"/>
              <a:t>Project management and comprehension tool.</a:t>
            </a:r>
          </a:p>
          <a:p>
            <a:pPr lvl="1"/>
            <a:r>
              <a:rPr lang="en-US" altLang="ko-KR" dirty="0"/>
              <a:t>Can manage a project’s build, reporting and documentation from a central piece of information. (pom.xml)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Concepts - Linking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717" y="2268442"/>
            <a:ext cx="3845360" cy="11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6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17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 err="1">
                <a:solidFill>
                  <a:schemeClr val="accent1"/>
                </a:solidFill>
              </a:rPr>
              <a:t>JavaStreamingContext</a:t>
            </a:r>
            <a:r>
              <a:rPr lang="en-US" altLang="ko-KR" dirty="0"/>
              <a:t> object can be created from a </a:t>
            </a:r>
            <a:r>
              <a:rPr lang="en-US" altLang="ko-KR" dirty="0" err="1">
                <a:solidFill>
                  <a:schemeClr val="accent1"/>
                </a:solidFill>
              </a:rPr>
              <a:t>SparkConf</a:t>
            </a:r>
            <a:r>
              <a:rPr lang="en-US" altLang="ko-KR" dirty="0"/>
              <a:t> object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i="1" dirty="0" err="1"/>
              <a:t>appName</a:t>
            </a:r>
            <a:r>
              <a:rPr lang="en-US" altLang="ko-KR" dirty="0"/>
              <a:t> parameter is a name for your application to show on the cluster UI</a:t>
            </a:r>
          </a:p>
          <a:p>
            <a:pPr lvl="1"/>
            <a:r>
              <a:rPr lang="en-US" altLang="ko-KR" i="1" dirty="0"/>
              <a:t>master</a:t>
            </a:r>
            <a:r>
              <a:rPr lang="en-US" altLang="ko-KR" dirty="0"/>
              <a:t> is a Spark, </a:t>
            </a:r>
            <a:r>
              <a:rPr lang="en-US" altLang="ko-KR" dirty="0" err="1"/>
              <a:t>Mesos</a:t>
            </a:r>
            <a:r>
              <a:rPr lang="en-US" altLang="ko-KR" dirty="0"/>
              <a:t>, or YARN cluster URL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Basic Concepts – </a:t>
            </a:r>
            <a:r>
              <a:rPr lang="en-US" altLang="ko-KR" sz="2700" dirty="0"/>
              <a:t>Initializing </a:t>
            </a:r>
            <a:r>
              <a:rPr lang="en-US" altLang="ko-KR" sz="2700" dirty="0" err="1"/>
              <a:t>StreamingContext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23" y="2305262"/>
            <a:ext cx="7059722" cy="13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18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After a context is defined, you have to do the following.</a:t>
            </a:r>
          </a:p>
          <a:p>
            <a:pPr marL="457200" lvl="1" indent="0">
              <a:buNone/>
            </a:pPr>
            <a:r>
              <a:rPr lang="en-US" altLang="ko-KR" dirty="0"/>
              <a:t>1. Define the input sources by creating input </a:t>
            </a:r>
            <a:r>
              <a:rPr lang="en-US" altLang="ko-KR" dirty="0" err="1"/>
              <a:t>DStreams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2. Define the streaming computations by applying transformation and output operations to </a:t>
            </a:r>
            <a:r>
              <a:rPr lang="en-US" altLang="ko-KR" dirty="0" err="1"/>
              <a:t>DStreams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3. Start receiving data and processing it using </a:t>
            </a:r>
            <a:r>
              <a:rPr lang="en-US" altLang="ko-KR" i="1" dirty="0" err="1"/>
              <a:t>streamingContext.start</a:t>
            </a:r>
            <a:r>
              <a:rPr lang="en-US" altLang="ko-KR" i="1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4. Wait for the processing to be stopped (manually or due to any error) using </a:t>
            </a:r>
            <a:r>
              <a:rPr lang="en-US" altLang="ko-KR" dirty="0" err="1"/>
              <a:t>streamingContext.awaitTermination</a:t>
            </a:r>
            <a:r>
              <a:rPr lang="en-US" altLang="ko-KR" dirty="0"/>
              <a:t>().</a:t>
            </a:r>
          </a:p>
          <a:p>
            <a:pPr marL="457200" lvl="1" indent="0">
              <a:buNone/>
            </a:pPr>
            <a:r>
              <a:rPr lang="en-US" altLang="ko-KR" dirty="0"/>
              <a:t>5. The processing can be manually stopped using </a:t>
            </a:r>
            <a:r>
              <a:rPr lang="en-US" altLang="ko-KR" dirty="0" err="1"/>
              <a:t>streamingContext.stop</a:t>
            </a:r>
            <a:r>
              <a:rPr lang="en-US" altLang="ko-KR" dirty="0"/>
              <a:t>().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Points to remember</a:t>
            </a:r>
          </a:p>
          <a:p>
            <a:pPr lvl="1"/>
            <a:r>
              <a:rPr lang="en-US" altLang="ko-KR" dirty="0"/>
              <a:t>Once a context has been started, no new streaming computations can be set up or added to it.</a:t>
            </a:r>
          </a:p>
          <a:p>
            <a:pPr lvl="1"/>
            <a:r>
              <a:rPr lang="en-US" altLang="ko-KR" dirty="0"/>
              <a:t>Once a context has been stopped, it cannot be restarted.</a:t>
            </a:r>
          </a:p>
          <a:p>
            <a:pPr lvl="1"/>
            <a:r>
              <a:rPr lang="en-US" altLang="ko-KR" dirty="0"/>
              <a:t>Only one </a:t>
            </a:r>
            <a:r>
              <a:rPr lang="en-US" altLang="ko-KR" dirty="0" err="1"/>
              <a:t>StreamingContext</a:t>
            </a:r>
            <a:r>
              <a:rPr lang="en-US" altLang="ko-KR" dirty="0"/>
              <a:t> can be active in a JVM at the same time.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dirty="0" err="1"/>
              <a:t>SparkContext</a:t>
            </a:r>
            <a:r>
              <a:rPr lang="en-US" altLang="ko-KR" dirty="0"/>
              <a:t> can be re-used to create multiple </a:t>
            </a:r>
            <a:r>
              <a:rPr lang="en-US" altLang="ko-KR" dirty="0" err="1"/>
              <a:t>StreamingContexts</a:t>
            </a:r>
            <a:r>
              <a:rPr lang="en-US" altLang="ko-KR" dirty="0"/>
              <a:t>, as long as the previous </a:t>
            </a:r>
            <a:r>
              <a:rPr lang="en-US" altLang="ko-KR" dirty="0" err="1"/>
              <a:t>StreamingContext</a:t>
            </a:r>
            <a:r>
              <a:rPr lang="en-US" altLang="ko-KR" dirty="0"/>
              <a:t> is stopped (without stopping the </a:t>
            </a:r>
            <a:r>
              <a:rPr lang="en-US" altLang="ko-KR" dirty="0" err="1"/>
              <a:t>SparkContext</a:t>
            </a:r>
            <a:r>
              <a:rPr lang="en-US" altLang="ko-KR" dirty="0"/>
              <a:t>) before the next </a:t>
            </a:r>
            <a:r>
              <a:rPr lang="en-US" altLang="ko-KR" dirty="0" err="1"/>
              <a:t>StreamingContext</a:t>
            </a:r>
            <a:r>
              <a:rPr lang="en-US" altLang="ko-KR" dirty="0"/>
              <a:t> is created.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Basic Concepts – </a:t>
            </a:r>
            <a:r>
              <a:rPr lang="en-US" altLang="ko-KR" sz="2700" dirty="0"/>
              <a:t>More about </a:t>
            </a:r>
            <a:r>
              <a:rPr lang="en-US" altLang="ko-KR" sz="2700" dirty="0" err="1"/>
              <a:t>StreamingContext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079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19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Basic Sources</a:t>
            </a:r>
          </a:p>
          <a:p>
            <a:pPr lvl="1"/>
            <a:r>
              <a:rPr lang="en-US" altLang="ko-KR" dirty="0"/>
              <a:t>File Streams : For reading data from files on any file system compatible with the HDFS API (HDFS, S3, NFS etc.)</a:t>
            </a:r>
          </a:p>
          <a:p>
            <a:pPr lvl="1"/>
            <a:r>
              <a:rPr lang="en-US" altLang="ko-KR" dirty="0"/>
              <a:t>Queue of RDDs as a Stream : For testing a Spark Streaming application with test data, one can also create a </a:t>
            </a:r>
            <a:r>
              <a:rPr lang="en-US" altLang="ko-KR" dirty="0" err="1"/>
              <a:t>DStream</a:t>
            </a:r>
            <a:r>
              <a:rPr lang="en-US" altLang="ko-KR" dirty="0"/>
              <a:t> based on a queue of RDDs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Advanced Sources (with external non-Spark libraries)</a:t>
            </a:r>
          </a:p>
          <a:p>
            <a:pPr lvl="1"/>
            <a:r>
              <a:rPr lang="en-US" altLang="ko-KR" dirty="0"/>
              <a:t>Kafka</a:t>
            </a:r>
          </a:p>
          <a:p>
            <a:pPr lvl="1"/>
            <a:r>
              <a:rPr lang="en-US" altLang="ko-KR" dirty="0"/>
              <a:t>Flume</a:t>
            </a:r>
          </a:p>
          <a:p>
            <a:pPr lvl="1"/>
            <a:r>
              <a:rPr lang="en-US" altLang="ko-KR" dirty="0"/>
              <a:t>Kinesis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Custom Sources</a:t>
            </a:r>
          </a:p>
          <a:p>
            <a:pPr lvl="1"/>
            <a:r>
              <a:rPr lang="en-US" altLang="ko-KR" dirty="0"/>
              <a:t>Input </a:t>
            </a:r>
            <a:r>
              <a:rPr lang="en-US" altLang="ko-KR" dirty="0" err="1"/>
              <a:t>Dstreams</a:t>
            </a:r>
            <a:r>
              <a:rPr lang="en-US" altLang="ko-KR" dirty="0"/>
              <a:t> can also be created out of custom data sources.</a:t>
            </a:r>
          </a:p>
          <a:p>
            <a:pPr lvl="1"/>
            <a:r>
              <a:rPr lang="en-US" altLang="ko-KR" dirty="0"/>
              <a:t>All you have to do is implement a user-defined receiver that can receive data from the custom sources and push it into Spark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en-US" altLang="ko-KR" dirty="0" err="1"/>
              <a:t>DStreams</a:t>
            </a:r>
            <a:r>
              <a:rPr lang="en-US" altLang="ko-KR" dirty="0"/>
              <a:t> and Receivers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17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Streaming Analytics Architecture</a:t>
            </a:r>
          </a:p>
          <a:p>
            <a:pPr lvl="1"/>
            <a:r>
              <a:rPr kumimoji="1" lang="en-US" altLang="ko-KR" dirty="0" smtClean="0"/>
              <a:t>Service Configuration and Coordination</a:t>
            </a:r>
          </a:p>
          <a:p>
            <a:pPr lvl="2"/>
            <a:r>
              <a:rPr kumimoji="1" lang="en-US" altLang="ko-KR" dirty="0" smtClean="0"/>
              <a:t>Zookeeper</a:t>
            </a:r>
          </a:p>
          <a:p>
            <a:pPr lvl="1"/>
            <a:r>
              <a:rPr kumimoji="1" lang="en-US" altLang="ko-KR" dirty="0" smtClean="0"/>
              <a:t>Data-Flow Management in Streaming Analysis</a:t>
            </a:r>
          </a:p>
          <a:p>
            <a:pPr lvl="2"/>
            <a:r>
              <a:rPr kumimoji="1" lang="en-US" altLang="ko-KR" dirty="0" smtClean="0"/>
              <a:t>Kafka, Flume</a:t>
            </a:r>
          </a:p>
          <a:p>
            <a:pPr lvl="1"/>
            <a:r>
              <a:rPr kumimoji="1" lang="en-US" altLang="ko-KR" dirty="0" smtClean="0"/>
              <a:t>Processing Streaming Data</a:t>
            </a:r>
          </a:p>
          <a:p>
            <a:pPr lvl="2"/>
            <a:r>
              <a:rPr kumimoji="1" lang="en-US" altLang="ko-KR" dirty="0" smtClean="0"/>
              <a:t>Spark Streaming, Storm, </a:t>
            </a:r>
            <a:r>
              <a:rPr kumimoji="1" lang="en-US" altLang="ko-KR" dirty="0" err="1" smtClean="0"/>
              <a:t>Samza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Flink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Storing Streaming Data</a:t>
            </a:r>
          </a:p>
          <a:p>
            <a:pPr lvl="2"/>
            <a:r>
              <a:rPr kumimoji="1" lang="en-US" altLang="ko-KR" dirty="0" smtClean="0"/>
              <a:t>NoSQL (</a:t>
            </a:r>
            <a:r>
              <a:rPr kumimoji="1" lang="en-US" altLang="ko-KR" dirty="0" err="1" smtClean="0"/>
              <a:t>Redis</a:t>
            </a:r>
            <a:r>
              <a:rPr kumimoji="1" lang="en-US" altLang="ko-KR" dirty="0" smtClean="0"/>
              <a:t>, MongoDB, Cassandra)</a:t>
            </a:r>
          </a:p>
          <a:p>
            <a:pPr lvl="2"/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Real-time Analytics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675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20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Transformations on </a:t>
            </a:r>
            <a:r>
              <a:rPr lang="en-US" altLang="ko-KR" dirty="0" err="1"/>
              <a:t>Dstreams</a:t>
            </a:r>
            <a:endParaRPr lang="en-US" altLang="ko-KR" dirty="0"/>
          </a:p>
          <a:p>
            <a:pPr lvl="1"/>
            <a:r>
              <a:rPr lang="en-US" altLang="ko-KR" dirty="0"/>
              <a:t>How the data from the input </a:t>
            </a:r>
            <a:r>
              <a:rPr lang="en-US" altLang="ko-KR" dirty="0" err="1"/>
              <a:t>Dstream</a:t>
            </a:r>
            <a:r>
              <a:rPr lang="en-US" altLang="ko-KR" dirty="0"/>
              <a:t> to be modified.</a:t>
            </a:r>
          </a:p>
          <a:p>
            <a:pPr lvl="1"/>
            <a:r>
              <a:rPr lang="en-US" altLang="ko-KR" dirty="0"/>
              <a:t>Similar to “transformations” for RDDs</a:t>
            </a:r>
          </a:p>
          <a:p>
            <a:r>
              <a:rPr lang="en-US" altLang="ko-KR" dirty="0"/>
              <a:t>Output Operations on </a:t>
            </a:r>
            <a:r>
              <a:rPr lang="en-US" altLang="ko-KR" dirty="0" err="1"/>
              <a:t>Dstreams</a:t>
            </a:r>
            <a:endParaRPr lang="en-US" altLang="ko-KR" dirty="0"/>
          </a:p>
          <a:p>
            <a:pPr lvl="1"/>
            <a:r>
              <a:rPr lang="en-US" altLang="ko-KR" dirty="0"/>
              <a:t>How </a:t>
            </a:r>
            <a:r>
              <a:rPr lang="en-US" altLang="ko-KR" dirty="0" err="1"/>
              <a:t>Dstream’s</a:t>
            </a:r>
            <a:r>
              <a:rPr lang="en-US" altLang="ko-KR" dirty="0"/>
              <a:t> data to be pushed out to external systems (like a database or file systems)</a:t>
            </a:r>
          </a:p>
          <a:p>
            <a:pPr lvl="1"/>
            <a:r>
              <a:rPr lang="en-US" altLang="ko-KR" dirty="0"/>
              <a:t>Similar to “actions” for RDDs</a:t>
            </a:r>
          </a:p>
          <a:p>
            <a:r>
              <a:rPr lang="en-US" altLang="ko-KR" dirty="0"/>
              <a:t>Some design </a:t>
            </a:r>
            <a:r>
              <a:rPr lang="en-US" altLang="ko-KR" dirty="0" smtClean="0"/>
              <a:t>patterns</a:t>
            </a:r>
          </a:p>
          <a:p>
            <a:r>
              <a:rPr lang="en-US" altLang="ko-KR" dirty="0" smtClean="0"/>
              <a:t>Deploying </a:t>
            </a:r>
            <a:r>
              <a:rPr lang="en-US" altLang="ko-KR" dirty="0"/>
              <a:t>Applications</a:t>
            </a:r>
          </a:p>
          <a:p>
            <a:r>
              <a:rPr lang="en-US" altLang="ko-KR" dirty="0"/>
              <a:t>Monitoring </a:t>
            </a:r>
            <a:r>
              <a:rPr lang="en-US" altLang="ko-KR" dirty="0" smtClean="0"/>
              <a:t>Applications</a:t>
            </a:r>
            <a:r>
              <a:rPr lang="ko-KR" altLang="en-US" dirty="0" smtClean="0"/>
              <a:t> </a:t>
            </a:r>
            <a:r>
              <a:rPr lang="en-US" altLang="ko-KR" dirty="0" smtClean="0"/>
              <a:t>(Using Administrator UI)</a:t>
            </a:r>
            <a:endParaRPr lang="en-US" altLang="ko-KR" dirty="0"/>
          </a:p>
          <a:p>
            <a:r>
              <a:rPr lang="en-US" altLang="ko-KR" dirty="0"/>
              <a:t>Performance </a:t>
            </a:r>
            <a:r>
              <a:rPr lang="en-US" altLang="ko-KR" dirty="0" smtClean="0"/>
              <a:t>Tuning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next seminar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498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21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12</a:t>
            </a:r>
            <a:r>
              <a:rPr kumimoji="1" lang="ko-KR" altLang="en-US" dirty="0" smtClean="0"/>
              <a:t>월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주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Spark Streaming</a:t>
            </a:r>
          </a:p>
          <a:p>
            <a:pPr lvl="1"/>
            <a:r>
              <a:rPr kumimoji="1" lang="en-US" altLang="ko-KR" dirty="0" smtClean="0"/>
              <a:t>tutorial </a:t>
            </a:r>
            <a:r>
              <a:rPr kumimoji="1" lang="ko-KR" altLang="en-US" dirty="0" smtClean="0"/>
              <a:t>및 </a:t>
            </a:r>
            <a:r>
              <a:rPr kumimoji="1" lang="en-US" altLang="ko-KR" dirty="0" smtClean="0"/>
              <a:t>demo </a:t>
            </a:r>
            <a:r>
              <a:rPr kumimoji="1" lang="ko-KR" altLang="en-US" dirty="0" smtClean="0"/>
              <a:t>남은 부분 진행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월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주 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월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주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Kafka + Spark Streaming integration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(+Zookeeper?)</a:t>
            </a:r>
          </a:p>
          <a:p>
            <a:pPr lvl="1"/>
            <a:r>
              <a:rPr kumimoji="1" lang="en-US" altLang="ko-KR" dirty="0" smtClean="0"/>
              <a:t>tutorial </a:t>
            </a:r>
            <a:r>
              <a:rPr kumimoji="1" lang="ko-KR" altLang="en-US" dirty="0" smtClean="0"/>
              <a:t>및 </a:t>
            </a:r>
            <a:r>
              <a:rPr kumimoji="1" lang="en-US" altLang="ko-KR" dirty="0" smtClean="0"/>
              <a:t>demo</a:t>
            </a:r>
            <a:r>
              <a:rPr kumimoji="1" lang="ko-KR" altLang="en-US" dirty="0" smtClean="0"/>
              <a:t> 진행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월 </a:t>
            </a:r>
            <a:r>
              <a:rPr kumimoji="1" lang="en-US" altLang="ko-KR" dirty="0"/>
              <a:t>2</a:t>
            </a:r>
            <a:r>
              <a:rPr kumimoji="1" lang="ko-KR" altLang="en-US" dirty="0" smtClean="0"/>
              <a:t>주 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월 </a:t>
            </a:r>
            <a:r>
              <a:rPr kumimoji="1" lang="en-US" altLang="ko-KR" dirty="0"/>
              <a:t>3</a:t>
            </a:r>
            <a:r>
              <a:rPr kumimoji="1" lang="ko-KR" altLang="en-US" dirty="0" smtClean="0"/>
              <a:t>주</a:t>
            </a:r>
            <a:endParaRPr kumimoji="1" lang="en-US" altLang="ko-KR" dirty="0" smtClean="0"/>
          </a:p>
          <a:p>
            <a:pPr lvl="1"/>
            <a:r>
              <a:rPr kumimoji="1" lang="en-US" altLang="ko-KR" dirty="0" err="1" smtClean="0"/>
              <a:t>MLlib</a:t>
            </a:r>
            <a:r>
              <a:rPr kumimoji="1" lang="en-US" altLang="ko-KR" dirty="0" smtClean="0"/>
              <a:t> introduction</a:t>
            </a:r>
          </a:p>
          <a:p>
            <a:pPr lvl="1"/>
            <a:r>
              <a:rPr kumimoji="1" lang="en-US" altLang="ko-KR" dirty="0" smtClean="0"/>
              <a:t>tutorial </a:t>
            </a:r>
            <a:r>
              <a:rPr kumimoji="1" lang="ko-KR" altLang="en-US" dirty="0" smtClean="0"/>
              <a:t>및 </a:t>
            </a:r>
            <a:r>
              <a:rPr kumimoji="1" lang="en-US" altLang="ko-KR" dirty="0" smtClean="0"/>
              <a:t>demo</a:t>
            </a:r>
            <a:r>
              <a:rPr kumimoji="1" lang="ko-KR" altLang="en-US" dirty="0" smtClean="0"/>
              <a:t> 진행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월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주 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월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주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Integrate </a:t>
            </a:r>
            <a:r>
              <a:rPr kumimoji="1" lang="en-US" altLang="ko-KR" dirty="0" err="1" smtClean="0"/>
              <a:t>MonetDB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to our system</a:t>
            </a:r>
          </a:p>
          <a:p>
            <a:pPr lvl="1"/>
            <a:r>
              <a:rPr kumimoji="1" lang="en-US" altLang="ko-KR" dirty="0" smtClean="0"/>
              <a:t>tutorial </a:t>
            </a:r>
            <a:r>
              <a:rPr kumimoji="1" lang="ko-KR" altLang="en-US" dirty="0" smtClean="0"/>
              <a:t>및 </a:t>
            </a:r>
            <a:r>
              <a:rPr kumimoji="1" lang="en-US" altLang="ko-KR" dirty="0" smtClean="0"/>
              <a:t>demo </a:t>
            </a:r>
            <a:r>
              <a:rPr kumimoji="1" lang="ko-KR" altLang="en-US" dirty="0" smtClean="0"/>
              <a:t>진행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en-US" altLang="ko-KR" dirty="0" err="1" smtClean="0"/>
              <a:t>Git</a:t>
            </a:r>
            <a:r>
              <a:rPr kumimoji="1" lang="ko-KR" altLang="en-US" dirty="0" smtClean="0"/>
              <a:t> 운영 계획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Plan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58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0" y="1291794"/>
            <a:ext cx="8302213" cy="5228062"/>
          </a:xfrm>
        </p:spPr>
        <p:txBody>
          <a:bodyPr/>
          <a:lstStyle/>
          <a:p>
            <a:r>
              <a:rPr kumimoji="1" lang="en-US" altLang="ko-KR"/>
              <a:t>Streaming </a:t>
            </a:r>
            <a:r>
              <a:rPr kumimoji="1" lang="en-US" altLang="ko-KR" smtClean="0"/>
              <a:t>analytics architecture example</a:t>
            </a:r>
            <a:endParaRPr kumimoji="1" lang="en-US" altLang="ko-KR"/>
          </a:p>
          <a:p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Real-time Analytics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08" y="1855639"/>
            <a:ext cx="7274205" cy="46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4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Spark Streaming - Overview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92" y="4428564"/>
            <a:ext cx="4802972" cy="1847297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0" y="1250045"/>
            <a:ext cx="8302213" cy="5228062"/>
          </a:xfrm>
        </p:spPr>
        <p:txBody>
          <a:bodyPr/>
          <a:lstStyle/>
          <a:p>
            <a:r>
              <a:rPr kumimoji="1" lang="en-US" altLang="ko-KR" dirty="0"/>
              <a:t>Spark streaming is an extension of Spark API</a:t>
            </a:r>
          </a:p>
          <a:p>
            <a:pPr lvl="1"/>
            <a:r>
              <a:rPr kumimoji="1" lang="en-US" altLang="ko-KR" dirty="0"/>
              <a:t>Scalable, high-throughput, fault tolerant stream processing of live data streams</a:t>
            </a:r>
          </a:p>
          <a:p>
            <a:pPr lvl="1"/>
            <a:r>
              <a:rPr kumimoji="1" lang="en-US" altLang="ko-KR" dirty="0"/>
              <a:t>Data can be ingested from many sources (Kafka, Flume, TCP sockets ..)</a:t>
            </a:r>
          </a:p>
          <a:p>
            <a:pPr lvl="1"/>
            <a:r>
              <a:rPr kumimoji="1" lang="en-US" altLang="ko-KR" dirty="0"/>
              <a:t>Can be processed using complex algorithms expressed with high-level functions (ex. Map, reduce, join, window)</a:t>
            </a:r>
          </a:p>
          <a:p>
            <a:pPr lvl="1"/>
            <a:r>
              <a:rPr kumimoji="1" lang="en-US" altLang="ko-KR" dirty="0"/>
              <a:t>Processed data can be pushed out to filesystems or databases.</a:t>
            </a:r>
          </a:p>
          <a:p>
            <a:pPr lvl="1"/>
            <a:r>
              <a:rPr kumimoji="1" lang="en-US" altLang="ko-KR" dirty="0"/>
              <a:t>Can apply Spark’s machine learning and graph processing algorithms on data stream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38" y="4617126"/>
            <a:ext cx="2837437" cy="15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2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5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0" y="1072625"/>
            <a:ext cx="8302213" cy="5228062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How internally it works</a:t>
            </a:r>
          </a:p>
          <a:p>
            <a:pPr lvl="1"/>
            <a:r>
              <a:rPr kumimoji="1" lang="en-US" altLang="ko-KR" dirty="0"/>
              <a:t>Receives live input data streams and </a:t>
            </a:r>
            <a:r>
              <a:rPr kumimoji="1" lang="en-US" altLang="ko-KR" b="1" dirty="0"/>
              <a:t>divides the data into batches</a:t>
            </a:r>
          </a:p>
          <a:p>
            <a:pPr lvl="1"/>
            <a:r>
              <a:rPr kumimoji="1" lang="en-US" altLang="ko-KR" dirty="0"/>
              <a:t>Then processed by the Spark engine to generate the final stream of results in batches.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 err="1"/>
              <a:t>Dstream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Spark streaming provides a high-level abstraction called discretized stream(</a:t>
            </a:r>
            <a:r>
              <a:rPr kumimoji="1" lang="en-US" altLang="ko-KR" dirty="0" err="1"/>
              <a:t>Dstream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Represents a continuous stream of data</a:t>
            </a:r>
          </a:p>
          <a:p>
            <a:pPr lvl="1"/>
            <a:r>
              <a:rPr kumimoji="1" lang="en-US" altLang="ko-KR" dirty="0"/>
              <a:t>Can be created either from data or by applying high-level operations on other </a:t>
            </a:r>
            <a:r>
              <a:rPr kumimoji="1" lang="en-US" altLang="ko-KR" dirty="0" err="1"/>
              <a:t>Dstreams</a:t>
            </a:r>
            <a:r>
              <a:rPr kumimoji="1" lang="en-US" altLang="ko-KR" dirty="0"/>
              <a:t> </a:t>
            </a:r>
          </a:p>
          <a:p>
            <a:pPr lvl="1"/>
            <a:r>
              <a:rPr kumimoji="1" lang="en-US" altLang="ko-KR" dirty="0"/>
              <a:t>Internally </a:t>
            </a:r>
            <a:r>
              <a:rPr kumimoji="1" lang="en-US" altLang="ko-KR" dirty="0" err="1"/>
              <a:t>Dstream</a:t>
            </a:r>
            <a:r>
              <a:rPr kumimoji="1" lang="en-US" altLang="ko-KR" dirty="0"/>
              <a:t> is represented as a sequence of RDDs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Spark Streaming - Overview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19" y="2454088"/>
            <a:ext cx="7620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5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Compare to Other Frameworks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" y="1165225"/>
            <a:ext cx="77851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9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6965220" cy="4537059"/>
          </a:xfrm>
        </p:spPr>
        <p:txBody>
          <a:bodyPr>
            <a:normAutofit/>
          </a:bodyPr>
          <a:lstStyle/>
          <a:p>
            <a:r>
              <a:rPr lang="en-US" altLang="ko-KR" u="sng" dirty="0">
                <a:hlinkClick r:id="rId3"/>
              </a:rPr>
              <a:t>Discretized Streams: Fault-Tolerant Streaming Computation at </a:t>
            </a:r>
            <a:r>
              <a:rPr lang="en-US" altLang="ko-KR" u="sng" dirty="0" smtClean="0">
                <a:hlinkClick r:id="rId3"/>
              </a:rPr>
              <a:t>Scale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(ACM 2013)</a:t>
            </a:r>
          </a:p>
          <a:p>
            <a:pPr lvl="1"/>
            <a:r>
              <a:rPr lang="en-US" altLang="ko-KR" dirty="0" smtClean="0"/>
              <a:t>Introduction</a:t>
            </a:r>
          </a:p>
          <a:p>
            <a:pPr lvl="1"/>
            <a:r>
              <a:rPr lang="en-US" altLang="ko-KR" dirty="0" smtClean="0"/>
              <a:t>Goals and Background</a:t>
            </a:r>
          </a:p>
          <a:p>
            <a:pPr lvl="1"/>
            <a:r>
              <a:rPr lang="en-US" altLang="ko-KR" dirty="0" smtClean="0"/>
              <a:t>Discretized Streams (D-streams)</a:t>
            </a:r>
          </a:p>
          <a:p>
            <a:pPr lvl="2"/>
            <a:r>
              <a:rPr lang="en-US" altLang="ko-KR" dirty="0" smtClean="0"/>
              <a:t>Computational Model</a:t>
            </a:r>
          </a:p>
          <a:p>
            <a:pPr lvl="2"/>
            <a:r>
              <a:rPr lang="en-US" altLang="ko-KR" dirty="0" smtClean="0"/>
              <a:t>Timing Considerations</a:t>
            </a:r>
          </a:p>
          <a:p>
            <a:pPr lvl="2"/>
            <a:r>
              <a:rPr lang="en-US" altLang="ko-KR" dirty="0" smtClean="0"/>
              <a:t>D-stream API</a:t>
            </a:r>
          </a:p>
          <a:p>
            <a:pPr lvl="2"/>
            <a:r>
              <a:rPr lang="en-US" altLang="ko-KR" dirty="0" smtClean="0"/>
              <a:t>Consistency Semantics</a:t>
            </a:r>
          </a:p>
          <a:p>
            <a:pPr lvl="2"/>
            <a:r>
              <a:rPr lang="en-US" altLang="ko-KR" dirty="0" smtClean="0"/>
              <a:t>Unification with Batch &amp; Interactive Processing</a:t>
            </a:r>
          </a:p>
          <a:p>
            <a:pPr lvl="1"/>
            <a:r>
              <a:rPr lang="en-US" altLang="ko-KR" dirty="0" smtClean="0"/>
              <a:t>System Architecture</a:t>
            </a:r>
          </a:p>
          <a:p>
            <a:pPr lvl="1"/>
            <a:r>
              <a:rPr lang="en-US" altLang="ko-KR" dirty="0" smtClean="0"/>
              <a:t>Fault and Straggler Recovery</a:t>
            </a:r>
          </a:p>
          <a:p>
            <a:pPr lvl="1"/>
            <a:r>
              <a:rPr lang="en-US" altLang="ko-KR" dirty="0" smtClean="0"/>
              <a:t>Evaluation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Paper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7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9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Based on Spark Streaming Programming Guide</a:t>
            </a:r>
          </a:p>
          <a:p>
            <a:pPr lvl="1"/>
            <a:r>
              <a:rPr kumimoji="1" lang="en-US" altLang="ko-KR" u="sng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http://spark.apache.org/docs/latest/streaming-programming-guide.html</a:t>
            </a:r>
            <a:endParaRPr kumimoji="1" lang="en-US" altLang="ko-KR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kumimoji="1" lang="en-US" altLang="ko-KR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kumimoji="1" lang="en-US" altLang="ko-KR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ko-KR" dirty="0"/>
              <a:t>Final </a:t>
            </a:r>
            <a:r>
              <a:rPr kumimoji="1" lang="en-US" altLang="ko-KR" dirty="0" smtClean="0"/>
              <a:t>goal for Spark Streaming tutorial </a:t>
            </a:r>
            <a:r>
              <a:rPr kumimoji="1" lang="en-US" altLang="ko-KR" dirty="0"/>
              <a:t>is </a:t>
            </a:r>
            <a:r>
              <a:rPr kumimoji="1" lang="en-US" altLang="ko-KR" u="sng" dirty="0"/>
              <a:t>Kafka + </a:t>
            </a:r>
            <a:r>
              <a:rPr kumimoji="1" lang="en-US" altLang="ko-KR" u="sng" dirty="0" smtClean="0"/>
              <a:t>Spark Streaming </a:t>
            </a:r>
            <a:r>
              <a:rPr kumimoji="1" lang="en-US" altLang="ko-KR" u="sng" dirty="0"/>
              <a:t>Integration</a:t>
            </a:r>
            <a:endParaRPr kumimoji="1" lang="en-US" altLang="ko-KR" u="sng" dirty="0">
              <a:solidFill>
                <a:schemeClr val="accent1">
                  <a:lumMod val="75000"/>
                </a:schemeClr>
              </a:solidFill>
              <a:hlinkClick r:id="rId4"/>
            </a:endParaRPr>
          </a:p>
          <a:p>
            <a:pPr lvl="1"/>
            <a:r>
              <a:rPr kumimoji="1" lang="en-US" altLang="ko-KR" u="sng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http://spark.apache.org/docs/latest/streaming-kafka-integration.html</a:t>
            </a:r>
            <a:r>
              <a:rPr kumimoji="1" lang="en-US" altLang="ko-KR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/>
              <a:t>(Kafka + Spark Streaming Integration Guide)</a:t>
            </a:r>
          </a:p>
          <a:p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Plan for Tutorial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7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Plan for Tutorial (cont.)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06" y="1057276"/>
            <a:ext cx="38354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5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4026</TotalTime>
  <Words>1074</Words>
  <Application>Microsoft Macintosh PowerPoint</Application>
  <PresentationFormat>화면 슬라이드 쇼(4:3)</PresentationFormat>
  <Paragraphs>210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Calibri</vt:lpstr>
      <vt:lpstr>Times New Roman</vt:lpstr>
      <vt:lpstr>Wingdings</vt:lpstr>
      <vt:lpstr>Arial</vt:lpstr>
      <vt:lpstr>Office 테마</vt:lpstr>
      <vt:lpstr>Spark Streaming</vt:lpstr>
      <vt:lpstr>Real-time Analytics</vt:lpstr>
      <vt:lpstr>Real-time Analytics</vt:lpstr>
      <vt:lpstr>Spark Streaming - Overview</vt:lpstr>
      <vt:lpstr>Spark Streaming - Overview</vt:lpstr>
      <vt:lpstr>Compare to Other Frameworks</vt:lpstr>
      <vt:lpstr>Paper</vt:lpstr>
      <vt:lpstr>Plan for Tutorial</vt:lpstr>
      <vt:lpstr>Plan for Tutorial (cont.)</vt:lpstr>
      <vt:lpstr>A Quick Example</vt:lpstr>
      <vt:lpstr>A Quick Example (cont.)</vt:lpstr>
      <vt:lpstr>A Quick Example (cont.)</vt:lpstr>
      <vt:lpstr>A Quick Example (cont.)</vt:lpstr>
      <vt:lpstr>A Quick Example (cont.)</vt:lpstr>
      <vt:lpstr>Demo</vt:lpstr>
      <vt:lpstr>Basic Concepts - Linking</vt:lpstr>
      <vt:lpstr>Basic Concepts – Initializing StreamingContext</vt:lpstr>
      <vt:lpstr>Basic Concepts – More about StreamingContext</vt:lpstr>
      <vt:lpstr>Input DStreams and Receivers</vt:lpstr>
      <vt:lpstr>For next seminar</vt:lpstr>
      <vt:lpstr>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Media-based Social Interactions Analysis Procedure</dc:title>
  <dc:creator>Hyewon Lim</dc:creator>
  <cp:lastModifiedBy>이동준</cp:lastModifiedBy>
  <cp:revision>132</cp:revision>
  <dcterms:created xsi:type="dcterms:W3CDTF">2015-03-16T04:19:06Z</dcterms:created>
  <dcterms:modified xsi:type="dcterms:W3CDTF">2016-12-20T16:52:45Z</dcterms:modified>
</cp:coreProperties>
</file>