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60" r:id="rId2"/>
    <p:sldId id="414" r:id="rId3"/>
    <p:sldId id="473" r:id="rId4"/>
    <p:sldId id="474" r:id="rId5"/>
    <p:sldId id="475" r:id="rId6"/>
    <p:sldId id="476" r:id="rId7"/>
    <p:sldId id="477" r:id="rId8"/>
    <p:sldId id="478" r:id="rId9"/>
    <p:sldId id="480" r:id="rId10"/>
    <p:sldId id="479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76" d="100"/>
          <a:sy n="76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17001-EBDF-4A84-81A3-9A7132BF96A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FBCA26-D6FD-47FA-883E-C93879A03B1B}">
      <dgm:prSet phldrT="[텍스트]"/>
      <dgm:spPr/>
      <dgm:t>
        <a:bodyPr/>
        <a:lstStyle/>
        <a:p>
          <a:pPr latinLnBrk="1"/>
          <a:r>
            <a:rPr lang="en-US" altLang="ko-KR" dirty="0" smtClean="0"/>
            <a:t>(1) Creation and Receipt</a:t>
          </a:r>
          <a:endParaRPr lang="ko-KR" altLang="en-US" dirty="0"/>
        </a:p>
      </dgm:t>
    </dgm:pt>
    <dgm:pt modelId="{DD3780F3-66EC-497F-BBCA-B69D594C6C86}" type="parTrans" cxnId="{94372A42-30B3-4280-B6FA-B3CC0EF6AF9A}">
      <dgm:prSet/>
      <dgm:spPr/>
      <dgm:t>
        <a:bodyPr/>
        <a:lstStyle/>
        <a:p>
          <a:pPr latinLnBrk="1"/>
          <a:endParaRPr lang="ko-KR" altLang="en-US"/>
        </a:p>
      </dgm:t>
    </dgm:pt>
    <dgm:pt modelId="{0CF7BE57-97E3-4DB4-9B10-8A18D89D2729}" type="sibTrans" cxnId="{94372A42-30B3-4280-B6FA-B3CC0EF6AF9A}">
      <dgm:prSet/>
      <dgm:spPr/>
      <dgm:t>
        <a:bodyPr/>
        <a:lstStyle/>
        <a:p>
          <a:pPr latinLnBrk="1"/>
          <a:endParaRPr lang="ko-KR" altLang="en-US"/>
        </a:p>
      </dgm:t>
    </dgm:pt>
    <dgm:pt modelId="{164517F0-53D9-4F80-A6FB-33188339B2B0}">
      <dgm:prSet phldrT="[텍스트]"/>
      <dgm:spPr/>
      <dgm:t>
        <a:bodyPr/>
        <a:lstStyle/>
        <a:p>
          <a:pPr latinLnBrk="1"/>
          <a:r>
            <a:rPr lang="en-US" altLang="ko-KR" dirty="0" smtClean="0"/>
            <a:t>(2) Distribution</a:t>
          </a:r>
          <a:endParaRPr lang="ko-KR" altLang="en-US" dirty="0"/>
        </a:p>
      </dgm:t>
    </dgm:pt>
    <dgm:pt modelId="{F76A3325-0E47-4534-B351-430B33251C91}" type="parTrans" cxnId="{D326CAF3-1525-46F4-8728-681AE6F924E8}">
      <dgm:prSet/>
      <dgm:spPr/>
      <dgm:t>
        <a:bodyPr/>
        <a:lstStyle/>
        <a:p>
          <a:pPr latinLnBrk="1"/>
          <a:endParaRPr lang="ko-KR" altLang="en-US"/>
        </a:p>
      </dgm:t>
    </dgm:pt>
    <dgm:pt modelId="{66BDE756-EE67-490D-B526-AABCCCFFD1A7}" type="sibTrans" cxnId="{D326CAF3-1525-46F4-8728-681AE6F924E8}">
      <dgm:prSet/>
      <dgm:spPr/>
      <dgm:t>
        <a:bodyPr/>
        <a:lstStyle/>
        <a:p>
          <a:pPr latinLnBrk="1"/>
          <a:endParaRPr lang="ko-KR" altLang="en-US"/>
        </a:p>
      </dgm:t>
    </dgm:pt>
    <dgm:pt modelId="{C1B51EC0-A105-4C2D-AE56-A4DCA2DF5E17}">
      <dgm:prSet phldrT="[텍스트]"/>
      <dgm:spPr/>
      <dgm:t>
        <a:bodyPr/>
        <a:lstStyle/>
        <a:p>
          <a:pPr latinLnBrk="1"/>
          <a:r>
            <a:rPr lang="en-US" altLang="ko-KR" dirty="0" smtClean="0"/>
            <a:t>(3) Use</a:t>
          </a:r>
          <a:endParaRPr lang="ko-KR" altLang="en-US" dirty="0"/>
        </a:p>
      </dgm:t>
    </dgm:pt>
    <dgm:pt modelId="{3F0E27A9-C688-41D1-9D34-1DD1F258FDCF}" type="parTrans" cxnId="{69E8E132-872F-4CD6-B598-22593ECCAB58}">
      <dgm:prSet/>
      <dgm:spPr/>
      <dgm:t>
        <a:bodyPr/>
        <a:lstStyle/>
        <a:p>
          <a:pPr latinLnBrk="1"/>
          <a:endParaRPr lang="ko-KR" altLang="en-US"/>
        </a:p>
      </dgm:t>
    </dgm:pt>
    <dgm:pt modelId="{D303A1EC-7202-496A-B1A6-5CF4669B2CCD}" type="sibTrans" cxnId="{69E8E132-872F-4CD6-B598-22593ECCAB58}">
      <dgm:prSet/>
      <dgm:spPr/>
      <dgm:t>
        <a:bodyPr/>
        <a:lstStyle/>
        <a:p>
          <a:pPr latinLnBrk="1"/>
          <a:endParaRPr lang="ko-KR" altLang="en-US"/>
        </a:p>
      </dgm:t>
    </dgm:pt>
    <dgm:pt modelId="{2A200DEE-625B-4343-BEE5-0ADA5B5101A0}">
      <dgm:prSet phldrT="[텍스트]"/>
      <dgm:spPr/>
      <dgm:t>
        <a:bodyPr/>
        <a:lstStyle/>
        <a:p>
          <a:pPr latinLnBrk="1"/>
          <a:r>
            <a:rPr lang="en-US" altLang="ko-KR" dirty="0" smtClean="0"/>
            <a:t>(4) Maintenance</a:t>
          </a:r>
          <a:endParaRPr lang="ko-KR" altLang="en-US" dirty="0"/>
        </a:p>
      </dgm:t>
    </dgm:pt>
    <dgm:pt modelId="{FC7BE2AA-1FA3-41E3-A2CF-6049829EA4B4}" type="parTrans" cxnId="{75D9B12E-7A93-4AEB-BEAA-98C2D9CC46BB}">
      <dgm:prSet/>
      <dgm:spPr/>
      <dgm:t>
        <a:bodyPr/>
        <a:lstStyle/>
        <a:p>
          <a:pPr latinLnBrk="1"/>
          <a:endParaRPr lang="ko-KR" altLang="en-US"/>
        </a:p>
      </dgm:t>
    </dgm:pt>
    <dgm:pt modelId="{7FDFC03F-9627-4C5D-AB24-70220A810BA0}" type="sibTrans" cxnId="{75D9B12E-7A93-4AEB-BEAA-98C2D9CC46BB}">
      <dgm:prSet/>
      <dgm:spPr/>
      <dgm:t>
        <a:bodyPr/>
        <a:lstStyle/>
        <a:p>
          <a:pPr latinLnBrk="1"/>
          <a:endParaRPr lang="ko-KR" altLang="en-US"/>
        </a:p>
      </dgm:t>
    </dgm:pt>
    <dgm:pt modelId="{5158183D-B268-4279-A0BC-A7D860B59607}">
      <dgm:prSet phldrT="[텍스트]"/>
      <dgm:spPr/>
      <dgm:t>
        <a:bodyPr/>
        <a:lstStyle/>
        <a:p>
          <a:pPr latinLnBrk="1"/>
          <a:r>
            <a:rPr lang="en-US" altLang="ko-KR" dirty="0" smtClean="0"/>
            <a:t>(5) Disposition</a:t>
          </a:r>
          <a:endParaRPr lang="ko-KR" altLang="en-US" dirty="0"/>
        </a:p>
      </dgm:t>
    </dgm:pt>
    <dgm:pt modelId="{831C3BE7-74C6-4FF3-AE9D-5BFEC751AE2B}" type="parTrans" cxnId="{CC83FD44-E2CB-4DD3-943C-2E7CBAC82FE1}">
      <dgm:prSet/>
      <dgm:spPr/>
      <dgm:t>
        <a:bodyPr/>
        <a:lstStyle/>
        <a:p>
          <a:pPr latinLnBrk="1"/>
          <a:endParaRPr lang="ko-KR" altLang="en-US"/>
        </a:p>
      </dgm:t>
    </dgm:pt>
    <dgm:pt modelId="{F6408ED0-AE58-4F76-A2B4-EFE683D22FE3}" type="sibTrans" cxnId="{CC83FD44-E2CB-4DD3-943C-2E7CBAC82FE1}">
      <dgm:prSet/>
      <dgm:spPr/>
      <dgm:t>
        <a:bodyPr/>
        <a:lstStyle/>
        <a:p>
          <a:pPr latinLnBrk="1"/>
          <a:endParaRPr lang="ko-KR" altLang="en-US"/>
        </a:p>
      </dgm:t>
    </dgm:pt>
    <dgm:pt modelId="{F0E13433-3146-4F97-A256-AA262FB0857B}" type="pres">
      <dgm:prSet presAssocID="{91B17001-EBDF-4A84-81A3-9A7132BF96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3AEE3-9708-4336-B23A-9C182A03512C}" type="pres">
      <dgm:prSet presAssocID="{A4FBCA26-D6FD-47FA-883E-C93879A03B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82000D-4A35-4CE2-9D7C-87F86683937A}" type="pres">
      <dgm:prSet presAssocID="{0CF7BE57-97E3-4DB4-9B10-8A18D89D272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5407ABF-FA16-4AA4-B657-D757B4ADB381}" type="pres">
      <dgm:prSet presAssocID="{0CF7BE57-97E3-4DB4-9B10-8A18D89D272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C9749E7-423A-4256-82B2-DF68F614207E}" type="pres">
      <dgm:prSet presAssocID="{164517F0-53D9-4F80-A6FB-33188339B2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2A53ED-F089-4313-9DA2-145BE9AF979F}" type="pres">
      <dgm:prSet presAssocID="{66BDE756-EE67-490D-B526-AABCCCFFD1A7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757E1AE-8905-43EA-94EB-0BD4E308FE48}" type="pres">
      <dgm:prSet presAssocID="{66BDE756-EE67-490D-B526-AABCCCFFD1A7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077D46D-8380-4255-8FB4-DAA29DC6ED48}" type="pres">
      <dgm:prSet presAssocID="{C1B51EC0-A105-4C2D-AE56-A4DCA2DF5E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042661-CB05-49E6-AFBF-7725866F1F2D}" type="pres">
      <dgm:prSet presAssocID="{D303A1EC-7202-496A-B1A6-5CF4669B2CC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7DC3610-2467-4BF0-876A-A3C796B93AB6}" type="pres">
      <dgm:prSet presAssocID="{D303A1EC-7202-496A-B1A6-5CF4669B2CC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05C0A7C-B93F-40A8-AAB7-57462CE0852D}" type="pres">
      <dgm:prSet presAssocID="{2A200DEE-625B-4343-BEE5-0ADA5B5101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087B73-7EDE-42C4-8367-06C03BB6E4F9}" type="pres">
      <dgm:prSet presAssocID="{7FDFC03F-9627-4C5D-AB24-70220A810BA0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B37BBD7-FD6A-4733-9723-83C026C4D4CD}" type="pres">
      <dgm:prSet presAssocID="{7FDFC03F-9627-4C5D-AB24-70220A810BA0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C5F98F0-203E-49F5-AF05-ADF0BD63CB3B}" type="pres">
      <dgm:prSet presAssocID="{5158183D-B268-4279-A0BC-A7D860B596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265B67-8C40-4602-A1FD-F3C4BE5E3404}" type="pres">
      <dgm:prSet presAssocID="{F6408ED0-AE58-4F76-A2B4-EFE683D22FE3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2ACAB53-B03B-422C-923E-40FFF5CE9D68}" type="pres">
      <dgm:prSet presAssocID="{F6408ED0-AE58-4F76-A2B4-EFE683D22FE3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C697C932-5AF0-4646-AE9D-E413B75A2E0C}" type="presOf" srcId="{66BDE756-EE67-490D-B526-AABCCCFFD1A7}" destId="{FB2A53ED-F089-4313-9DA2-145BE9AF979F}" srcOrd="0" destOrd="0" presId="urn:microsoft.com/office/officeart/2005/8/layout/cycle2"/>
    <dgm:cxn modelId="{CC83FD44-E2CB-4DD3-943C-2E7CBAC82FE1}" srcId="{91B17001-EBDF-4A84-81A3-9A7132BF96AF}" destId="{5158183D-B268-4279-A0BC-A7D860B59607}" srcOrd="4" destOrd="0" parTransId="{831C3BE7-74C6-4FF3-AE9D-5BFEC751AE2B}" sibTransId="{F6408ED0-AE58-4F76-A2B4-EFE683D22FE3}"/>
    <dgm:cxn modelId="{DBFBEE6F-DFC6-4156-A428-556DD82B9BB8}" type="presOf" srcId="{7FDFC03F-9627-4C5D-AB24-70220A810BA0}" destId="{37087B73-7EDE-42C4-8367-06C03BB6E4F9}" srcOrd="0" destOrd="0" presId="urn:microsoft.com/office/officeart/2005/8/layout/cycle2"/>
    <dgm:cxn modelId="{94372A42-30B3-4280-B6FA-B3CC0EF6AF9A}" srcId="{91B17001-EBDF-4A84-81A3-9A7132BF96AF}" destId="{A4FBCA26-D6FD-47FA-883E-C93879A03B1B}" srcOrd="0" destOrd="0" parTransId="{DD3780F3-66EC-497F-BBCA-B69D594C6C86}" sibTransId="{0CF7BE57-97E3-4DB4-9B10-8A18D89D2729}"/>
    <dgm:cxn modelId="{57014BFB-7696-421D-B330-1EBE091EC2E7}" type="presOf" srcId="{C1B51EC0-A105-4C2D-AE56-A4DCA2DF5E17}" destId="{F077D46D-8380-4255-8FB4-DAA29DC6ED48}" srcOrd="0" destOrd="0" presId="urn:microsoft.com/office/officeart/2005/8/layout/cycle2"/>
    <dgm:cxn modelId="{75D9B12E-7A93-4AEB-BEAA-98C2D9CC46BB}" srcId="{91B17001-EBDF-4A84-81A3-9A7132BF96AF}" destId="{2A200DEE-625B-4343-BEE5-0ADA5B5101A0}" srcOrd="3" destOrd="0" parTransId="{FC7BE2AA-1FA3-41E3-A2CF-6049829EA4B4}" sibTransId="{7FDFC03F-9627-4C5D-AB24-70220A810BA0}"/>
    <dgm:cxn modelId="{D337DCA1-8FB6-4F10-8E37-5B477982A894}" type="presOf" srcId="{D303A1EC-7202-496A-B1A6-5CF4669B2CCD}" destId="{67DC3610-2467-4BF0-876A-A3C796B93AB6}" srcOrd="1" destOrd="0" presId="urn:microsoft.com/office/officeart/2005/8/layout/cycle2"/>
    <dgm:cxn modelId="{E4644040-585C-4A9A-AF92-885063C28911}" type="presOf" srcId="{D303A1EC-7202-496A-B1A6-5CF4669B2CCD}" destId="{D0042661-CB05-49E6-AFBF-7725866F1F2D}" srcOrd="0" destOrd="0" presId="urn:microsoft.com/office/officeart/2005/8/layout/cycle2"/>
    <dgm:cxn modelId="{9BE65BB0-5050-481D-A805-B6BA8A5B8A19}" type="presOf" srcId="{0CF7BE57-97E3-4DB4-9B10-8A18D89D2729}" destId="{65407ABF-FA16-4AA4-B657-D757B4ADB381}" srcOrd="1" destOrd="0" presId="urn:microsoft.com/office/officeart/2005/8/layout/cycle2"/>
    <dgm:cxn modelId="{6F9C88FE-2BD7-4D9D-B6A4-421A92AFBA6D}" type="presOf" srcId="{7FDFC03F-9627-4C5D-AB24-70220A810BA0}" destId="{9B37BBD7-FD6A-4733-9723-83C026C4D4CD}" srcOrd="1" destOrd="0" presId="urn:microsoft.com/office/officeart/2005/8/layout/cycle2"/>
    <dgm:cxn modelId="{13ABD27A-5304-4C50-98AB-AEB192CB20E9}" type="presOf" srcId="{91B17001-EBDF-4A84-81A3-9A7132BF96AF}" destId="{F0E13433-3146-4F97-A256-AA262FB0857B}" srcOrd="0" destOrd="0" presId="urn:microsoft.com/office/officeart/2005/8/layout/cycle2"/>
    <dgm:cxn modelId="{D326CAF3-1525-46F4-8728-681AE6F924E8}" srcId="{91B17001-EBDF-4A84-81A3-9A7132BF96AF}" destId="{164517F0-53D9-4F80-A6FB-33188339B2B0}" srcOrd="1" destOrd="0" parTransId="{F76A3325-0E47-4534-B351-430B33251C91}" sibTransId="{66BDE756-EE67-490D-B526-AABCCCFFD1A7}"/>
    <dgm:cxn modelId="{8FA72B1F-AAA2-44AD-8C1A-66DB349734AA}" type="presOf" srcId="{F6408ED0-AE58-4F76-A2B4-EFE683D22FE3}" destId="{A2ACAB53-B03B-422C-923E-40FFF5CE9D68}" srcOrd="1" destOrd="0" presId="urn:microsoft.com/office/officeart/2005/8/layout/cycle2"/>
    <dgm:cxn modelId="{DEA24257-E8F2-48F8-B1A3-4EF465969E7A}" type="presOf" srcId="{66BDE756-EE67-490D-B526-AABCCCFFD1A7}" destId="{B757E1AE-8905-43EA-94EB-0BD4E308FE48}" srcOrd="1" destOrd="0" presId="urn:microsoft.com/office/officeart/2005/8/layout/cycle2"/>
    <dgm:cxn modelId="{D32A12A8-7A5C-4B71-9A22-FA7AA3665DDF}" type="presOf" srcId="{0CF7BE57-97E3-4DB4-9B10-8A18D89D2729}" destId="{B382000D-4A35-4CE2-9D7C-87F86683937A}" srcOrd="0" destOrd="0" presId="urn:microsoft.com/office/officeart/2005/8/layout/cycle2"/>
    <dgm:cxn modelId="{69AF6AFE-70E5-48A6-B1D2-5E9E3D8C212D}" type="presOf" srcId="{A4FBCA26-D6FD-47FA-883E-C93879A03B1B}" destId="{9803AEE3-9708-4336-B23A-9C182A03512C}" srcOrd="0" destOrd="0" presId="urn:microsoft.com/office/officeart/2005/8/layout/cycle2"/>
    <dgm:cxn modelId="{69E8E132-872F-4CD6-B598-22593ECCAB58}" srcId="{91B17001-EBDF-4A84-81A3-9A7132BF96AF}" destId="{C1B51EC0-A105-4C2D-AE56-A4DCA2DF5E17}" srcOrd="2" destOrd="0" parTransId="{3F0E27A9-C688-41D1-9D34-1DD1F258FDCF}" sibTransId="{D303A1EC-7202-496A-B1A6-5CF4669B2CCD}"/>
    <dgm:cxn modelId="{EA1B5C2F-3E58-4A2D-BFBF-484787E98B9B}" type="presOf" srcId="{164517F0-53D9-4F80-A6FB-33188339B2B0}" destId="{0C9749E7-423A-4256-82B2-DF68F614207E}" srcOrd="0" destOrd="0" presId="urn:microsoft.com/office/officeart/2005/8/layout/cycle2"/>
    <dgm:cxn modelId="{66E42A47-5DCF-4549-9156-6962E07D29B6}" type="presOf" srcId="{5158183D-B268-4279-A0BC-A7D860B59607}" destId="{1C5F98F0-203E-49F5-AF05-ADF0BD63CB3B}" srcOrd="0" destOrd="0" presId="urn:microsoft.com/office/officeart/2005/8/layout/cycle2"/>
    <dgm:cxn modelId="{06C27FD5-75AA-46DE-827B-BF71205128A3}" type="presOf" srcId="{F6408ED0-AE58-4F76-A2B4-EFE683D22FE3}" destId="{3B265B67-8C40-4602-A1FD-F3C4BE5E3404}" srcOrd="0" destOrd="0" presId="urn:microsoft.com/office/officeart/2005/8/layout/cycle2"/>
    <dgm:cxn modelId="{07FA1021-4C1D-4E19-8A86-88452473DA21}" type="presOf" srcId="{2A200DEE-625B-4343-BEE5-0ADA5B5101A0}" destId="{C05C0A7C-B93F-40A8-AAB7-57462CE0852D}" srcOrd="0" destOrd="0" presId="urn:microsoft.com/office/officeart/2005/8/layout/cycle2"/>
    <dgm:cxn modelId="{306B83A2-576D-4ED8-B68F-7CDD6540102F}" type="presParOf" srcId="{F0E13433-3146-4F97-A256-AA262FB0857B}" destId="{9803AEE3-9708-4336-B23A-9C182A03512C}" srcOrd="0" destOrd="0" presId="urn:microsoft.com/office/officeart/2005/8/layout/cycle2"/>
    <dgm:cxn modelId="{9A18C5A1-9146-4FCF-BD19-CFFD3203FC95}" type="presParOf" srcId="{F0E13433-3146-4F97-A256-AA262FB0857B}" destId="{B382000D-4A35-4CE2-9D7C-87F86683937A}" srcOrd="1" destOrd="0" presId="urn:microsoft.com/office/officeart/2005/8/layout/cycle2"/>
    <dgm:cxn modelId="{ECEDD05A-29A8-4913-9946-8A355754A091}" type="presParOf" srcId="{B382000D-4A35-4CE2-9D7C-87F86683937A}" destId="{65407ABF-FA16-4AA4-B657-D757B4ADB381}" srcOrd="0" destOrd="0" presId="urn:microsoft.com/office/officeart/2005/8/layout/cycle2"/>
    <dgm:cxn modelId="{3CC06AE5-F2C6-406E-A3AE-869BDF83A8F6}" type="presParOf" srcId="{F0E13433-3146-4F97-A256-AA262FB0857B}" destId="{0C9749E7-423A-4256-82B2-DF68F614207E}" srcOrd="2" destOrd="0" presId="urn:microsoft.com/office/officeart/2005/8/layout/cycle2"/>
    <dgm:cxn modelId="{966701BE-7759-4692-BB21-15BD2B379EF9}" type="presParOf" srcId="{F0E13433-3146-4F97-A256-AA262FB0857B}" destId="{FB2A53ED-F089-4313-9DA2-145BE9AF979F}" srcOrd="3" destOrd="0" presId="urn:microsoft.com/office/officeart/2005/8/layout/cycle2"/>
    <dgm:cxn modelId="{B98A27C4-92AF-4F40-8CBC-26F8FD594067}" type="presParOf" srcId="{FB2A53ED-F089-4313-9DA2-145BE9AF979F}" destId="{B757E1AE-8905-43EA-94EB-0BD4E308FE48}" srcOrd="0" destOrd="0" presId="urn:microsoft.com/office/officeart/2005/8/layout/cycle2"/>
    <dgm:cxn modelId="{35479780-F391-4663-950E-C9A60F98F422}" type="presParOf" srcId="{F0E13433-3146-4F97-A256-AA262FB0857B}" destId="{F077D46D-8380-4255-8FB4-DAA29DC6ED48}" srcOrd="4" destOrd="0" presId="urn:microsoft.com/office/officeart/2005/8/layout/cycle2"/>
    <dgm:cxn modelId="{21DB0021-E537-4047-95A8-0082E2EB2138}" type="presParOf" srcId="{F0E13433-3146-4F97-A256-AA262FB0857B}" destId="{D0042661-CB05-49E6-AFBF-7725866F1F2D}" srcOrd="5" destOrd="0" presId="urn:microsoft.com/office/officeart/2005/8/layout/cycle2"/>
    <dgm:cxn modelId="{99E1B4BF-F10D-457E-88CE-1467C9417CA3}" type="presParOf" srcId="{D0042661-CB05-49E6-AFBF-7725866F1F2D}" destId="{67DC3610-2467-4BF0-876A-A3C796B93AB6}" srcOrd="0" destOrd="0" presId="urn:microsoft.com/office/officeart/2005/8/layout/cycle2"/>
    <dgm:cxn modelId="{85DDB59B-01DE-45BC-92B6-0605F14C50A1}" type="presParOf" srcId="{F0E13433-3146-4F97-A256-AA262FB0857B}" destId="{C05C0A7C-B93F-40A8-AAB7-57462CE0852D}" srcOrd="6" destOrd="0" presId="urn:microsoft.com/office/officeart/2005/8/layout/cycle2"/>
    <dgm:cxn modelId="{645A75D6-68D9-4765-B441-C758B0AFCDF2}" type="presParOf" srcId="{F0E13433-3146-4F97-A256-AA262FB0857B}" destId="{37087B73-7EDE-42C4-8367-06C03BB6E4F9}" srcOrd="7" destOrd="0" presId="urn:microsoft.com/office/officeart/2005/8/layout/cycle2"/>
    <dgm:cxn modelId="{E40758AD-F8CF-4EB1-A766-8691044F2C59}" type="presParOf" srcId="{37087B73-7EDE-42C4-8367-06C03BB6E4F9}" destId="{9B37BBD7-FD6A-4733-9723-83C026C4D4CD}" srcOrd="0" destOrd="0" presId="urn:microsoft.com/office/officeart/2005/8/layout/cycle2"/>
    <dgm:cxn modelId="{886C2219-9985-4AEE-9F67-777649D7072D}" type="presParOf" srcId="{F0E13433-3146-4F97-A256-AA262FB0857B}" destId="{1C5F98F0-203E-49F5-AF05-ADF0BD63CB3B}" srcOrd="8" destOrd="0" presId="urn:microsoft.com/office/officeart/2005/8/layout/cycle2"/>
    <dgm:cxn modelId="{6F078DC7-5C79-4C8B-8A9B-6AC66230557C}" type="presParOf" srcId="{F0E13433-3146-4F97-A256-AA262FB0857B}" destId="{3B265B67-8C40-4602-A1FD-F3C4BE5E3404}" srcOrd="9" destOrd="0" presId="urn:microsoft.com/office/officeart/2005/8/layout/cycle2"/>
    <dgm:cxn modelId="{9BA8286A-26CA-451F-810D-0899EA7399F8}" type="presParOf" srcId="{3B265B67-8C40-4602-A1FD-F3C4BE5E3404}" destId="{A2ACAB53-B03B-422C-923E-40FFF5CE9D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17001-EBDF-4A84-81A3-9A7132BF96A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FBCA26-D6FD-47FA-883E-C93879A03B1B}">
      <dgm:prSet phldrT="[텍스트]"/>
      <dgm:spPr/>
      <dgm:t>
        <a:bodyPr/>
        <a:lstStyle/>
        <a:p>
          <a:pPr latinLnBrk="1"/>
          <a:r>
            <a:rPr lang="en-US" altLang="ko-KR" dirty="0" smtClean="0"/>
            <a:t>(1) Creation and Receipt</a:t>
          </a:r>
          <a:endParaRPr lang="ko-KR" altLang="en-US" dirty="0"/>
        </a:p>
      </dgm:t>
    </dgm:pt>
    <dgm:pt modelId="{DD3780F3-66EC-497F-BBCA-B69D594C6C86}" type="parTrans" cxnId="{94372A42-30B3-4280-B6FA-B3CC0EF6AF9A}">
      <dgm:prSet/>
      <dgm:spPr/>
      <dgm:t>
        <a:bodyPr/>
        <a:lstStyle/>
        <a:p>
          <a:pPr latinLnBrk="1"/>
          <a:endParaRPr lang="ko-KR" altLang="en-US"/>
        </a:p>
      </dgm:t>
    </dgm:pt>
    <dgm:pt modelId="{0CF7BE57-97E3-4DB4-9B10-8A18D89D2729}" type="sibTrans" cxnId="{94372A42-30B3-4280-B6FA-B3CC0EF6AF9A}">
      <dgm:prSet/>
      <dgm:spPr/>
      <dgm:t>
        <a:bodyPr/>
        <a:lstStyle/>
        <a:p>
          <a:pPr latinLnBrk="1"/>
          <a:endParaRPr lang="ko-KR" altLang="en-US"/>
        </a:p>
      </dgm:t>
    </dgm:pt>
    <dgm:pt modelId="{164517F0-53D9-4F80-A6FB-33188339B2B0}">
      <dgm:prSet phldrT="[텍스트]"/>
      <dgm:spPr/>
      <dgm:t>
        <a:bodyPr/>
        <a:lstStyle/>
        <a:p>
          <a:pPr latinLnBrk="1"/>
          <a:r>
            <a:rPr lang="en-US" altLang="ko-KR" dirty="0" smtClean="0"/>
            <a:t>(2) Distribution</a:t>
          </a:r>
          <a:endParaRPr lang="ko-KR" altLang="en-US" dirty="0"/>
        </a:p>
      </dgm:t>
    </dgm:pt>
    <dgm:pt modelId="{F76A3325-0E47-4534-B351-430B33251C91}" type="parTrans" cxnId="{D326CAF3-1525-46F4-8728-681AE6F924E8}">
      <dgm:prSet/>
      <dgm:spPr/>
      <dgm:t>
        <a:bodyPr/>
        <a:lstStyle/>
        <a:p>
          <a:pPr latinLnBrk="1"/>
          <a:endParaRPr lang="ko-KR" altLang="en-US"/>
        </a:p>
      </dgm:t>
    </dgm:pt>
    <dgm:pt modelId="{66BDE756-EE67-490D-B526-AABCCCFFD1A7}" type="sibTrans" cxnId="{D326CAF3-1525-46F4-8728-681AE6F924E8}">
      <dgm:prSet/>
      <dgm:spPr/>
      <dgm:t>
        <a:bodyPr/>
        <a:lstStyle/>
        <a:p>
          <a:pPr latinLnBrk="1"/>
          <a:endParaRPr lang="ko-KR" altLang="en-US"/>
        </a:p>
      </dgm:t>
    </dgm:pt>
    <dgm:pt modelId="{C1B51EC0-A105-4C2D-AE56-A4DCA2DF5E17}">
      <dgm:prSet phldrT="[텍스트]"/>
      <dgm:spPr/>
      <dgm:t>
        <a:bodyPr/>
        <a:lstStyle/>
        <a:p>
          <a:pPr latinLnBrk="1"/>
          <a:r>
            <a:rPr lang="en-US" altLang="ko-KR" dirty="0" smtClean="0"/>
            <a:t>(3) Use</a:t>
          </a:r>
          <a:endParaRPr lang="ko-KR" altLang="en-US" dirty="0"/>
        </a:p>
      </dgm:t>
    </dgm:pt>
    <dgm:pt modelId="{3F0E27A9-C688-41D1-9D34-1DD1F258FDCF}" type="parTrans" cxnId="{69E8E132-872F-4CD6-B598-22593ECCAB58}">
      <dgm:prSet/>
      <dgm:spPr/>
      <dgm:t>
        <a:bodyPr/>
        <a:lstStyle/>
        <a:p>
          <a:pPr latinLnBrk="1"/>
          <a:endParaRPr lang="ko-KR" altLang="en-US"/>
        </a:p>
      </dgm:t>
    </dgm:pt>
    <dgm:pt modelId="{D303A1EC-7202-496A-B1A6-5CF4669B2CCD}" type="sibTrans" cxnId="{69E8E132-872F-4CD6-B598-22593ECCAB58}">
      <dgm:prSet/>
      <dgm:spPr/>
      <dgm:t>
        <a:bodyPr/>
        <a:lstStyle/>
        <a:p>
          <a:pPr latinLnBrk="1"/>
          <a:endParaRPr lang="ko-KR" altLang="en-US"/>
        </a:p>
      </dgm:t>
    </dgm:pt>
    <dgm:pt modelId="{2A200DEE-625B-4343-BEE5-0ADA5B5101A0}">
      <dgm:prSet phldrT="[텍스트]"/>
      <dgm:spPr/>
      <dgm:t>
        <a:bodyPr/>
        <a:lstStyle/>
        <a:p>
          <a:pPr latinLnBrk="1"/>
          <a:r>
            <a:rPr lang="en-US" altLang="ko-KR" dirty="0" smtClean="0"/>
            <a:t>(4) Maintenance</a:t>
          </a:r>
          <a:endParaRPr lang="ko-KR" altLang="en-US" dirty="0"/>
        </a:p>
      </dgm:t>
    </dgm:pt>
    <dgm:pt modelId="{FC7BE2AA-1FA3-41E3-A2CF-6049829EA4B4}" type="parTrans" cxnId="{75D9B12E-7A93-4AEB-BEAA-98C2D9CC46BB}">
      <dgm:prSet/>
      <dgm:spPr/>
      <dgm:t>
        <a:bodyPr/>
        <a:lstStyle/>
        <a:p>
          <a:pPr latinLnBrk="1"/>
          <a:endParaRPr lang="ko-KR" altLang="en-US"/>
        </a:p>
      </dgm:t>
    </dgm:pt>
    <dgm:pt modelId="{7FDFC03F-9627-4C5D-AB24-70220A810BA0}" type="sibTrans" cxnId="{75D9B12E-7A93-4AEB-BEAA-98C2D9CC46BB}">
      <dgm:prSet/>
      <dgm:spPr/>
      <dgm:t>
        <a:bodyPr/>
        <a:lstStyle/>
        <a:p>
          <a:pPr latinLnBrk="1"/>
          <a:endParaRPr lang="ko-KR" altLang="en-US"/>
        </a:p>
      </dgm:t>
    </dgm:pt>
    <dgm:pt modelId="{5158183D-B268-4279-A0BC-A7D860B59607}">
      <dgm:prSet phldrT="[텍스트]"/>
      <dgm:spPr/>
      <dgm:t>
        <a:bodyPr/>
        <a:lstStyle/>
        <a:p>
          <a:pPr latinLnBrk="1"/>
          <a:r>
            <a:rPr lang="en-US" altLang="ko-KR" dirty="0" smtClean="0"/>
            <a:t>(5) Disposition</a:t>
          </a:r>
          <a:endParaRPr lang="ko-KR" altLang="en-US" dirty="0"/>
        </a:p>
      </dgm:t>
    </dgm:pt>
    <dgm:pt modelId="{831C3BE7-74C6-4FF3-AE9D-5BFEC751AE2B}" type="parTrans" cxnId="{CC83FD44-E2CB-4DD3-943C-2E7CBAC82FE1}">
      <dgm:prSet/>
      <dgm:spPr/>
      <dgm:t>
        <a:bodyPr/>
        <a:lstStyle/>
        <a:p>
          <a:pPr latinLnBrk="1"/>
          <a:endParaRPr lang="ko-KR" altLang="en-US"/>
        </a:p>
      </dgm:t>
    </dgm:pt>
    <dgm:pt modelId="{F6408ED0-AE58-4F76-A2B4-EFE683D22FE3}" type="sibTrans" cxnId="{CC83FD44-E2CB-4DD3-943C-2E7CBAC82FE1}">
      <dgm:prSet/>
      <dgm:spPr/>
      <dgm:t>
        <a:bodyPr/>
        <a:lstStyle/>
        <a:p>
          <a:pPr latinLnBrk="1"/>
          <a:endParaRPr lang="ko-KR" altLang="en-US"/>
        </a:p>
      </dgm:t>
    </dgm:pt>
    <dgm:pt modelId="{F0E13433-3146-4F97-A256-AA262FB0857B}" type="pres">
      <dgm:prSet presAssocID="{91B17001-EBDF-4A84-81A3-9A7132BF96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3AEE3-9708-4336-B23A-9C182A03512C}" type="pres">
      <dgm:prSet presAssocID="{A4FBCA26-D6FD-47FA-883E-C93879A03B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82000D-4A35-4CE2-9D7C-87F86683937A}" type="pres">
      <dgm:prSet presAssocID="{0CF7BE57-97E3-4DB4-9B10-8A18D89D272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5407ABF-FA16-4AA4-B657-D757B4ADB381}" type="pres">
      <dgm:prSet presAssocID="{0CF7BE57-97E3-4DB4-9B10-8A18D89D272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C9749E7-423A-4256-82B2-DF68F614207E}" type="pres">
      <dgm:prSet presAssocID="{164517F0-53D9-4F80-A6FB-33188339B2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2A53ED-F089-4313-9DA2-145BE9AF979F}" type="pres">
      <dgm:prSet presAssocID="{66BDE756-EE67-490D-B526-AABCCCFFD1A7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757E1AE-8905-43EA-94EB-0BD4E308FE48}" type="pres">
      <dgm:prSet presAssocID="{66BDE756-EE67-490D-B526-AABCCCFFD1A7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077D46D-8380-4255-8FB4-DAA29DC6ED48}" type="pres">
      <dgm:prSet presAssocID="{C1B51EC0-A105-4C2D-AE56-A4DCA2DF5E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042661-CB05-49E6-AFBF-7725866F1F2D}" type="pres">
      <dgm:prSet presAssocID="{D303A1EC-7202-496A-B1A6-5CF4669B2CC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7DC3610-2467-4BF0-876A-A3C796B93AB6}" type="pres">
      <dgm:prSet presAssocID="{D303A1EC-7202-496A-B1A6-5CF4669B2CC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05C0A7C-B93F-40A8-AAB7-57462CE0852D}" type="pres">
      <dgm:prSet presAssocID="{2A200DEE-625B-4343-BEE5-0ADA5B5101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087B73-7EDE-42C4-8367-06C03BB6E4F9}" type="pres">
      <dgm:prSet presAssocID="{7FDFC03F-9627-4C5D-AB24-70220A810BA0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B37BBD7-FD6A-4733-9723-83C026C4D4CD}" type="pres">
      <dgm:prSet presAssocID="{7FDFC03F-9627-4C5D-AB24-70220A810BA0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C5F98F0-203E-49F5-AF05-ADF0BD63CB3B}" type="pres">
      <dgm:prSet presAssocID="{5158183D-B268-4279-A0BC-A7D860B596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265B67-8C40-4602-A1FD-F3C4BE5E3404}" type="pres">
      <dgm:prSet presAssocID="{F6408ED0-AE58-4F76-A2B4-EFE683D22FE3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2ACAB53-B03B-422C-923E-40FFF5CE9D68}" type="pres">
      <dgm:prSet presAssocID="{F6408ED0-AE58-4F76-A2B4-EFE683D22FE3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2685BA3-A744-4163-B1C7-E35E2F2A2E31}" type="presOf" srcId="{164517F0-53D9-4F80-A6FB-33188339B2B0}" destId="{0C9749E7-423A-4256-82B2-DF68F614207E}" srcOrd="0" destOrd="0" presId="urn:microsoft.com/office/officeart/2005/8/layout/cycle2"/>
    <dgm:cxn modelId="{CC83FD44-E2CB-4DD3-943C-2E7CBAC82FE1}" srcId="{91B17001-EBDF-4A84-81A3-9A7132BF96AF}" destId="{5158183D-B268-4279-A0BC-A7D860B59607}" srcOrd="4" destOrd="0" parTransId="{831C3BE7-74C6-4FF3-AE9D-5BFEC751AE2B}" sibTransId="{F6408ED0-AE58-4F76-A2B4-EFE683D22FE3}"/>
    <dgm:cxn modelId="{BF0D9769-CD6D-43B5-8FD3-DB92A3AC6567}" type="presOf" srcId="{F6408ED0-AE58-4F76-A2B4-EFE683D22FE3}" destId="{3B265B67-8C40-4602-A1FD-F3C4BE5E3404}" srcOrd="0" destOrd="0" presId="urn:microsoft.com/office/officeart/2005/8/layout/cycle2"/>
    <dgm:cxn modelId="{5667F554-9BA9-4E12-85C9-BD2BB2E1659F}" type="presOf" srcId="{66BDE756-EE67-490D-B526-AABCCCFFD1A7}" destId="{FB2A53ED-F089-4313-9DA2-145BE9AF979F}" srcOrd="0" destOrd="0" presId="urn:microsoft.com/office/officeart/2005/8/layout/cycle2"/>
    <dgm:cxn modelId="{8B074CFD-838C-47FC-8AED-69F54A58F08B}" type="presOf" srcId="{91B17001-EBDF-4A84-81A3-9A7132BF96AF}" destId="{F0E13433-3146-4F97-A256-AA262FB0857B}" srcOrd="0" destOrd="0" presId="urn:microsoft.com/office/officeart/2005/8/layout/cycle2"/>
    <dgm:cxn modelId="{94372A42-30B3-4280-B6FA-B3CC0EF6AF9A}" srcId="{91B17001-EBDF-4A84-81A3-9A7132BF96AF}" destId="{A4FBCA26-D6FD-47FA-883E-C93879A03B1B}" srcOrd="0" destOrd="0" parTransId="{DD3780F3-66EC-497F-BBCA-B69D594C6C86}" sibTransId="{0CF7BE57-97E3-4DB4-9B10-8A18D89D2729}"/>
    <dgm:cxn modelId="{12F6CE0C-6632-49BC-BCCE-FF3287DA8C71}" type="presOf" srcId="{2A200DEE-625B-4343-BEE5-0ADA5B5101A0}" destId="{C05C0A7C-B93F-40A8-AAB7-57462CE0852D}" srcOrd="0" destOrd="0" presId="urn:microsoft.com/office/officeart/2005/8/layout/cycle2"/>
    <dgm:cxn modelId="{75D9B12E-7A93-4AEB-BEAA-98C2D9CC46BB}" srcId="{91B17001-EBDF-4A84-81A3-9A7132BF96AF}" destId="{2A200DEE-625B-4343-BEE5-0ADA5B5101A0}" srcOrd="3" destOrd="0" parTransId="{FC7BE2AA-1FA3-41E3-A2CF-6049829EA4B4}" sibTransId="{7FDFC03F-9627-4C5D-AB24-70220A810BA0}"/>
    <dgm:cxn modelId="{DE1B9D3B-089C-40B8-94DC-50C6C8701B10}" type="presOf" srcId="{A4FBCA26-D6FD-47FA-883E-C93879A03B1B}" destId="{9803AEE3-9708-4336-B23A-9C182A03512C}" srcOrd="0" destOrd="0" presId="urn:microsoft.com/office/officeart/2005/8/layout/cycle2"/>
    <dgm:cxn modelId="{9EB56E2A-F0AD-46CD-B0D0-E4F6FFEF8F58}" type="presOf" srcId="{66BDE756-EE67-490D-B526-AABCCCFFD1A7}" destId="{B757E1AE-8905-43EA-94EB-0BD4E308FE48}" srcOrd="1" destOrd="0" presId="urn:microsoft.com/office/officeart/2005/8/layout/cycle2"/>
    <dgm:cxn modelId="{B5DD8C54-DB41-45E1-8917-4D00B36B2638}" type="presOf" srcId="{F6408ED0-AE58-4F76-A2B4-EFE683D22FE3}" destId="{A2ACAB53-B03B-422C-923E-40FFF5CE9D68}" srcOrd="1" destOrd="0" presId="urn:microsoft.com/office/officeart/2005/8/layout/cycle2"/>
    <dgm:cxn modelId="{15FAE9A8-CD66-40C6-B980-E00122807050}" type="presOf" srcId="{D303A1EC-7202-496A-B1A6-5CF4669B2CCD}" destId="{67DC3610-2467-4BF0-876A-A3C796B93AB6}" srcOrd="1" destOrd="0" presId="urn:microsoft.com/office/officeart/2005/8/layout/cycle2"/>
    <dgm:cxn modelId="{410BA101-BF11-48EA-988D-C8DF37C66E0A}" type="presOf" srcId="{0CF7BE57-97E3-4DB4-9B10-8A18D89D2729}" destId="{B382000D-4A35-4CE2-9D7C-87F86683937A}" srcOrd="0" destOrd="0" presId="urn:microsoft.com/office/officeart/2005/8/layout/cycle2"/>
    <dgm:cxn modelId="{D326CAF3-1525-46F4-8728-681AE6F924E8}" srcId="{91B17001-EBDF-4A84-81A3-9A7132BF96AF}" destId="{164517F0-53D9-4F80-A6FB-33188339B2B0}" srcOrd="1" destOrd="0" parTransId="{F76A3325-0E47-4534-B351-430B33251C91}" sibTransId="{66BDE756-EE67-490D-B526-AABCCCFFD1A7}"/>
    <dgm:cxn modelId="{70C495B1-73B8-4472-B23A-15EC865B894F}" type="presOf" srcId="{C1B51EC0-A105-4C2D-AE56-A4DCA2DF5E17}" destId="{F077D46D-8380-4255-8FB4-DAA29DC6ED48}" srcOrd="0" destOrd="0" presId="urn:microsoft.com/office/officeart/2005/8/layout/cycle2"/>
    <dgm:cxn modelId="{0BA4B959-5C8B-4833-9098-D89826F2B5EC}" type="presOf" srcId="{D303A1EC-7202-496A-B1A6-5CF4669B2CCD}" destId="{D0042661-CB05-49E6-AFBF-7725866F1F2D}" srcOrd="0" destOrd="0" presId="urn:microsoft.com/office/officeart/2005/8/layout/cycle2"/>
    <dgm:cxn modelId="{B944DA80-E4A6-4AE8-8055-A1B2F95AC91B}" type="presOf" srcId="{7FDFC03F-9627-4C5D-AB24-70220A810BA0}" destId="{37087B73-7EDE-42C4-8367-06C03BB6E4F9}" srcOrd="0" destOrd="0" presId="urn:microsoft.com/office/officeart/2005/8/layout/cycle2"/>
    <dgm:cxn modelId="{69E8E132-872F-4CD6-B598-22593ECCAB58}" srcId="{91B17001-EBDF-4A84-81A3-9A7132BF96AF}" destId="{C1B51EC0-A105-4C2D-AE56-A4DCA2DF5E17}" srcOrd="2" destOrd="0" parTransId="{3F0E27A9-C688-41D1-9D34-1DD1F258FDCF}" sibTransId="{D303A1EC-7202-496A-B1A6-5CF4669B2CCD}"/>
    <dgm:cxn modelId="{1AD56AA0-4B3F-418B-AEDF-F17F515334D6}" type="presOf" srcId="{5158183D-B268-4279-A0BC-A7D860B59607}" destId="{1C5F98F0-203E-49F5-AF05-ADF0BD63CB3B}" srcOrd="0" destOrd="0" presId="urn:microsoft.com/office/officeart/2005/8/layout/cycle2"/>
    <dgm:cxn modelId="{9ED6F824-6735-411A-9941-6369B9B479F1}" type="presOf" srcId="{0CF7BE57-97E3-4DB4-9B10-8A18D89D2729}" destId="{65407ABF-FA16-4AA4-B657-D757B4ADB381}" srcOrd="1" destOrd="0" presId="urn:microsoft.com/office/officeart/2005/8/layout/cycle2"/>
    <dgm:cxn modelId="{63A10F02-BD2C-4245-9622-CF084E7C1E97}" type="presOf" srcId="{7FDFC03F-9627-4C5D-AB24-70220A810BA0}" destId="{9B37BBD7-FD6A-4733-9723-83C026C4D4CD}" srcOrd="1" destOrd="0" presId="urn:microsoft.com/office/officeart/2005/8/layout/cycle2"/>
    <dgm:cxn modelId="{2AD81C1B-C197-4987-BB32-C1F48F1E2580}" type="presParOf" srcId="{F0E13433-3146-4F97-A256-AA262FB0857B}" destId="{9803AEE3-9708-4336-B23A-9C182A03512C}" srcOrd="0" destOrd="0" presId="urn:microsoft.com/office/officeart/2005/8/layout/cycle2"/>
    <dgm:cxn modelId="{5CB274C7-A2EF-428C-B588-3A531A5B14A3}" type="presParOf" srcId="{F0E13433-3146-4F97-A256-AA262FB0857B}" destId="{B382000D-4A35-4CE2-9D7C-87F86683937A}" srcOrd="1" destOrd="0" presId="urn:microsoft.com/office/officeart/2005/8/layout/cycle2"/>
    <dgm:cxn modelId="{7D764375-B044-4F52-A8F2-1EB09FC7E2F6}" type="presParOf" srcId="{B382000D-4A35-4CE2-9D7C-87F86683937A}" destId="{65407ABF-FA16-4AA4-B657-D757B4ADB381}" srcOrd="0" destOrd="0" presId="urn:microsoft.com/office/officeart/2005/8/layout/cycle2"/>
    <dgm:cxn modelId="{78C5542C-D4FA-4552-AE72-E6C876A935E1}" type="presParOf" srcId="{F0E13433-3146-4F97-A256-AA262FB0857B}" destId="{0C9749E7-423A-4256-82B2-DF68F614207E}" srcOrd="2" destOrd="0" presId="urn:microsoft.com/office/officeart/2005/8/layout/cycle2"/>
    <dgm:cxn modelId="{49F20D92-68E4-445D-BDCE-43B1BB72651D}" type="presParOf" srcId="{F0E13433-3146-4F97-A256-AA262FB0857B}" destId="{FB2A53ED-F089-4313-9DA2-145BE9AF979F}" srcOrd="3" destOrd="0" presId="urn:microsoft.com/office/officeart/2005/8/layout/cycle2"/>
    <dgm:cxn modelId="{8FC2FFF3-33BF-4DA1-84BC-DFD824FFFD86}" type="presParOf" srcId="{FB2A53ED-F089-4313-9DA2-145BE9AF979F}" destId="{B757E1AE-8905-43EA-94EB-0BD4E308FE48}" srcOrd="0" destOrd="0" presId="urn:microsoft.com/office/officeart/2005/8/layout/cycle2"/>
    <dgm:cxn modelId="{F676A27B-C030-4ACE-AB97-81BEC0D39A48}" type="presParOf" srcId="{F0E13433-3146-4F97-A256-AA262FB0857B}" destId="{F077D46D-8380-4255-8FB4-DAA29DC6ED48}" srcOrd="4" destOrd="0" presId="urn:microsoft.com/office/officeart/2005/8/layout/cycle2"/>
    <dgm:cxn modelId="{68117D37-6DBC-46C4-85BB-3CF252504E93}" type="presParOf" srcId="{F0E13433-3146-4F97-A256-AA262FB0857B}" destId="{D0042661-CB05-49E6-AFBF-7725866F1F2D}" srcOrd="5" destOrd="0" presId="urn:microsoft.com/office/officeart/2005/8/layout/cycle2"/>
    <dgm:cxn modelId="{9C0652B4-162C-4CC1-8DD7-3234B0BB39F9}" type="presParOf" srcId="{D0042661-CB05-49E6-AFBF-7725866F1F2D}" destId="{67DC3610-2467-4BF0-876A-A3C796B93AB6}" srcOrd="0" destOrd="0" presId="urn:microsoft.com/office/officeart/2005/8/layout/cycle2"/>
    <dgm:cxn modelId="{CD5C28F0-106E-4A11-95D9-860EB47AD4B3}" type="presParOf" srcId="{F0E13433-3146-4F97-A256-AA262FB0857B}" destId="{C05C0A7C-B93F-40A8-AAB7-57462CE0852D}" srcOrd="6" destOrd="0" presId="urn:microsoft.com/office/officeart/2005/8/layout/cycle2"/>
    <dgm:cxn modelId="{AAB2FE75-9944-4A3E-BE6F-3017F44B050D}" type="presParOf" srcId="{F0E13433-3146-4F97-A256-AA262FB0857B}" destId="{37087B73-7EDE-42C4-8367-06C03BB6E4F9}" srcOrd="7" destOrd="0" presId="urn:microsoft.com/office/officeart/2005/8/layout/cycle2"/>
    <dgm:cxn modelId="{C027B673-CE0F-4CAF-A5AB-5ADA05AC4040}" type="presParOf" srcId="{37087B73-7EDE-42C4-8367-06C03BB6E4F9}" destId="{9B37BBD7-FD6A-4733-9723-83C026C4D4CD}" srcOrd="0" destOrd="0" presId="urn:microsoft.com/office/officeart/2005/8/layout/cycle2"/>
    <dgm:cxn modelId="{596055F3-4941-4508-933F-8F91E93E3A3C}" type="presParOf" srcId="{F0E13433-3146-4F97-A256-AA262FB0857B}" destId="{1C5F98F0-203E-49F5-AF05-ADF0BD63CB3B}" srcOrd="8" destOrd="0" presId="urn:microsoft.com/office/officeart/2005/8/layout/cycle2"/>
    <dgm:cxn modelId="{A9EA105D-2356-41E2-9E10-270D7C8A8845}" type="presParOf" srcId="{F0E13433-3146-4F97-A256-AA262FB0857B}" destId="{3B265B67-8C40-4602-A1FD-F3C4BE5E3404}" srcOrd="9" destOrd="0" presId="urn:microsoft.com/office/officeart/2005/8/layout/cycle2"/>
    <dgm:cxn modelId="{86CC5EAD-1781-4B70-AB47-ADAD20969718}" type="presParOf" srcId="{3B265B67-8C40-4602-A1FD-F3C4BE5E3404}" destId="{A2ACAB53-B03B-422C-923E-40FFF5CE9D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4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faceted classification pattern </a:t>
            </a:r>
            <a:r>
              <a:rPr lang="ko-KR" altLang="en-US" dirty="0" smtClean="0"/>
              <a:t>단편적 분류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5.5. </a:t>
            </a:r>
            <a:r>
              <a:rPr lang="ko-KR" altLang="en-US" dirty="0" smtClean="0"/>
              <a:t>단편적 분류 패턴</a:t>
            </a:r>
            <a:r>
              <a:rPr lang="en-US" altLang="ko-KR" dirty="0" smtClean="0"/>
              <a:t>(Faceted Classification Pattern)</a:t>
            </a:r>
          </a:p>
          <a:p>
            <a:r>
              <a:rPr lang="en-US" altLang="ko-KR" dirty="0" smtClean="0"/>
              <a:t>  5.5.1 </a:t>
            </a:r>
            <a:r>
              <a:rPr lang="ko-KR" altLang="en-US" dirty="0" smtClean="0"/>
              <a:t>문제 현황</a:t>
            </a:r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단편적 분류 시스템은 각 자원이 여러 가지로 분리된 계층적 분류 시스템에 따라서 분류가</a:t>
            </a:r>
          </a:p>
          <a:p>
            <a:r>
              <a:rPr lang="ko-KR" altLang="en-US" dirty="0" smtClean="0"/>
              <a:t>되는 것 중의 하나이다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단편적 분류 시스템 이용은 단편적 자료 가운데 하나를 분류된 토픽 밑에 있는 항목에</a:t>
            </a:r>
          </a:p>
          <a:p>
            <a:r>
              <a:rPr lang="ko-KR" altLang="en-US" dirty="0" smtClean="0"/>
              <a:t>도달 할 때까지 </a:t>
            </a:r>
            <a:r>
              <a:rPr lang="en-US" altLang="ko-KR" dirty="0" smtClean="0"/>
              <a:t>drill-down</a:t>
            </a:r>
            <a:r>
              <a:rPr lang="ko-KR" altLang="en-US" dirty="0" smtClean="0"/>
              <a:t>에 의해 검색이 가능 해야만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음악가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작곡가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단편적 자료 항목은 다양한 분류의 기준을 세우는데 사용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식당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가격범위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분리된 단편적 토픽을 표현함으로써 사용자들은 좀 더 관심 있는 세부항목으로 </a:t>
            </a:r>
            <a:r>
              <a:rPr lang="en-US" altLang="ko-KR" dirty="0" smtClean="0"/>
              <a:t>Drill-down</a:t>
            </a:r>
          </a:p>
          <a:p>
            <a:r>
              <a:rPr lang="ko-KR" altLang="en-US" dirty="0" smtClean="0"/>
              <a:t>하는 것이 가능 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5.5.2 </a:t>
            </a:r>
            <a:r>
              <a:rPr lang="ko-KR" altLang="en-US" dirty="0" smtClean="0"/>
              <a:t>패턴 설명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분리된 단편적 토픽은 계층적 분류 패턴을 사용하여 쉽게 모델링 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진정한</a:t>
            </a:r>
          </a:p>
          <a:p>
            <a:r>
              <a:rPr lang="ko-KR" altLang="en-US" dirty="0" smtClean="0"/>
              <a:t>단편적 분류 시스템을 사용하기 위해서는 분류시스템에서 정의하는 단편적 토픽들을 결정</a:t>
            </a:r>
          </a:p>
          <a:p>
            <a:r>
              <a:rPr lang="ko-KR" altLang="en-US" dirty="0" smtClean="0"/>
              <a:t>하는 것이 중요하며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단편적 토픽의 클래스 간의 계층적 관계를 정의하는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또는</a:t>
            </a:r>
          </a:p>
          <a:p>
            <a:r>
              <a:rPr lang="en-US" altLang="ko-KR" dirty="0" smtClean="0"/>
              <a:t>association type</a:t>
            </a:r>
            <a:r>
              <a:rPr lang="ko-KR" altLang="en-US" dirty="0" smtClean="0"/>
              <a:t>을 결정하는 것도 중요하다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단편적 자료를 표현하는 어플리케이션을 위한 결정 사항</a:t>
            </a:r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단편적 분류의 </a:t>
            </a:r>
            <a:r>
              <a:rPr lang="ko-KR" altLang="en-US" dirty="0" err="1" smtClean="0"/>
              <a:t>최상단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에 위치하는 토픽</a:t>
            </a:r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분류 계층 구조에 사용되는 </a:t>
            </a:r>
            <a:r>
              <a:rPr lang="en-US" altLang="ko-KR" dirty="0" smtClean="0"/>
              <a:t>association type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5.5.3 </a:t>
            </a:r>
            <a:r>
              <a:rPr lang="ko-KR" altLang="en-US" dirty="0" smtClean="0"/>
              <a:t>단편적 분류 패턴을 위한 </a:t>
            </a:r>
            <a:r>
              <a:rPr lang="en-US" altLang="ko-KR" dirty="0" smtClean="0"/>
              <a:t>PSI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5.5.4 </a:t>
            </a:r>
            <a:r>
              <a:rPr lang="ko-KR" altLang="en-US" dirty="0" smtClean="0"/>
              <a:t>단편적 계층 형태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관계역할</a:t>
            </a:r>
            <a:r>
              <a:rPr lang="en-US" altLang="ko-KR" dirty="0" smtClean="0"/>
              <a:t>(association role)</a:t>
            </a:r>
            <a:r>
              <a:rPr lang="ko-KR" altLang="en-US" dirty="0" smtClean="0"/>
              <a:t>의 형태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는 계층적 관계 형태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의 토픽에 의해 실행되는</a:t>
            </a:r>
          </a:p>
          <a:p>
            <a:r>
              <a:rPr lang="ko-KR" altLang="en-US" dirty="0" smtClean="0"/>
              <a:t>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일면에 대하여 분류 계층을 정의하는 관계들의 형태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로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5.5.5 </a:t>
            </a:r>
            <a:r>
              <a:rPr lang="ko-KR" altLang="en-US" dirty="0" smtClean="0"/>
              <a:t>예제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단편화된 분류 패턴의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41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Big Data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13,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Team: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빅데이터의</a:t>
            </a:r>
            <a:r>
              <a:rPr lang="ko-KR" altLang="en-US" dirty="0"/>
              <a:t> 중요성 </a:t>
            </a:r>
            <a:r>
              <a:rPr lang="en-US" altLang="ko-KR" dirty="0" smtClean="0"/>
              <a:t>[5/5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데이터 인프라의 한계 극복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현업 부서 </a:t>
            </a:r>
            <a:r>
              <a:rPr lang="en-US" altLang="ko-KR" dirty="0" smtClean="0"/>
              <a:t>IT/</a:t>
            </a:r>
            <a:r>
              <a:rPr lang="ko-KR" altLang="en-US" dirty="0" smtClean="0"/>
              <a:t>민첩성 결여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비즈니스 성과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 비용 및 복잡성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지연 및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리엔지니어링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73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빅데이터가</a:t>
            </a:r>
            <a:r>
              <a:rPr lang="ko-KR" altLang="en-US" dirty="0" smtClean="0"/>
              <a:t> 어려운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엄청난 </a:t>
            </a:r>
            <a:r>
              <a:rPr lang="ko-KR" altLang="en-US" dirty="0" err="1" smtClean="0"/>
              <a:t>데이터양</a:t>
            </a:r>
            <a:endParaRPr lang="en-US" altLang="ko-KR" dirty="0" smtClean="0"/>
          </a:p>
          <a:p>
            <a:r>
              <a:rPr lang="ko-KR" altLang="en-US" dirty="0" smtClean="0"/>
              <a:t>다양한 데이터 구조</a:t>
            </a:r>
            <a:endParaRPr lang="en-US" altLang="ko-KR" dirty="0" smtClean="0"/>
          </a:p>
          <a:p>
            <a:r>
              <a:rPr lang="ko-KR" altLang="en-US" dirty="0" smtClean="0"/>
              <a:t>변화하는 데이터 요구 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 need tools built specifically for Big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0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개요</a:t>
            </a:r>
            <a:endParaRPr lang="en-US" altLang="ko-KR" b="1" dirty="0" smtClean="0"/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b="1" dirty="0" smtClean="0">
                <a:solidFill>
                  <a:srgbClr val="C00000"/>
                </a:solidFill>
              </a:rPr>
              <a:t> 라이프 사이클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/>
              <a:t>주요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기술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2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분류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생성 주체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생산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server log (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Sensor data (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Image/video (</a:t>
            </a:r>
            <a:r>
              <a:rPr lang="ko-KR" altLang="en-US" dirty="0" err="1" smtClean="0"/>
              <a:t>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/>
              <a:t>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사람이 생산하는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Firehorse</a:t>
            </a:r>
            <a:r>
              <a:rPr lang="en-US" altLang="ko-KR" dirty="0" smtClean="0"/>
              <a:t>”: </a:t>
            </a:r>
            <a:r>
              <a:rPr lang="ko-KR" altLang="en-US" dirty="0" smtClean="0"/>
              <a:t>하루에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매년 </a:t>
            </a:r>
            <a:r>
              <a:rPr lang="en-US" altLang="ko-KR" dirty="0" smtClean="0"/>
              <a:t>1,400% 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글</a:t>
            </a:r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Facebook, </a:t>
            </a:r>
            <a:r>
              <a:rPr lang="en-US" altLang="ko-KR" dirty="0" err="1" smtClean="0"/>
              <a:t>linkedIn</a:t>
            </a:r>
            <a:r>
              <a:rPr lang="en-US" altLang="ko-KR" dirty="0" smtClean="0"/>
              <a:t>, contacts..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76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Unstructured data</a:t>
            </a:r>
          </a:p>
          <a:p>
            <a:pPr lvl="1"/>
            <a:r>
              <a:rPr lang="en-US" altLang="ko-KR" dirty="0" smtClean="0"/>
              <a:t>Web document, log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Structured data</a:t>
            </a:r>
          </a:p>
          <a:p>
            <a:pPr lvl="1"/>
            <a:r>
              <a:rPr lang="en-US" altLang="ko-KR" dirty="0" smtClean="0"/>
              <a:t>DBMS,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Semi-structured data</a:t>
            </a:r>
          </a:p>
          <a:p>
            <a:pPr lvl="1"/>
            <a:r>
              <a:rPr lang="en-US" altLang="ko-KR" dirty="0" err="1" smtClean="0"/>
              <a:t>Csv</a:t>
            </a:r>
            <a:r>
              <a:rPr lang="en-US" altLang="ko-KR" dirty="0" smtClean="0"/>
              <a:t>, excel..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7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분류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엔터프라이즈 데이터 </a:t>
            </a:r>
            <a:r>
              <a:rPr lang="en-US" altLang="ko-KR" dirty="0" smtClean="0"/>
              <a:t>&gt; Discrete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12767"/>
              </p:ext>
            </p:extLst>
          </p:nvPr>
        </p:nvGraphicFramePr>
        <p:xfrm>
          <a:off x="467544" y="1700808"/>
          <a:ext cx="8352928" cy="433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빅데이터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엔터프라이즈 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Discrete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1980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관계형</a:t>
                      </a:r>
                      <a:r>
                        <a:rPr lang="ko-KR" altLang="en-US" dirty="0" smtClean="0"/>
                        <a:t> 데이터베이스에 저장하기 어려운 큰 파일들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주로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ko-KR" altLang="en-US" dirty="0" smtClean="0"/>
                        <a:t> 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스프레드시트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파일 데이터베이스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첨부</a:t>
                      </a:r>
                      <a:r>
                        <a:rPr lang="en-US" altLang="ko-KR" dirty="0" smtClean="0"/>
                        <a:t>, JSON/XML </a:t>
                      </a:r>
                      <a:r>
                        <a:rPr lang="ko-KR" altLang="en-US" dirty="0" smtClean="0"/>
                        <a:t>데이터 등 작은 파일들</a:t>
                      </a:r>
                      <a:endParaRPr lang="ko-KR" altLang="en-US" dirty="0"/>
                    </a:p>
                  </a:txBody>
                  <a:tcPr/>
                </a:tc>
              </a:tr>
              <a:tr h="1710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 사례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대규모 </a:t>
                      </a:r>
                      <a:r>
                        <a:rPr lang="ko-KR" altLang="en-US" dirty="0" err="1" smtClean="0"/>
                        <a:t>트랜젝션이나</a:t>
                      </a:r>
                      <a:r>
                        <a:rPr lang="ko-KR" altLang="en-US" dirty="0" smtClean="0"/>
                        <a:t> 대용량 데이터를 실시간 또는 배치로 분석하는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CRM, ERP, DW, MDM </a:t>
                      </a:r>
                      <a:r>
                        <a:rPr lang="ko-KR" altLang="en-US" dirty="0" smtClean="0"/>
                        <a:t>등 오늘날 기업 내 대부분의 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데이터가 많지 않은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이메일이</a:t>
                      </a:r>
                      <a:r>
                        <a:rPr lang="ko-KR" altLang="en-US" dirty="0" smtClean="0"/>
                        <a:t> 중요한 의사 결정 수단으로 사용되는 회사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0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Data Life Cycle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43907"/>
              </p:ext>
            </p:extLst>
          </p:nvPr>
        </p:nvGraphicFramePr>
        <p:xfrm>
          <a:off x="179388" y="1063625"/>
          <a:ext cx="8785225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3707904" y="342900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Information Lifecycle Management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723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라이프사이클 관리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70831"/>
              </p:ext>
            </p:extLst>
          </p:nvPr>
        </p:nvGraphicFramePr>
        <p:xfrm>
          <a:off x="0" y="2492896"/>
          <a:ext cx="4633418" cy="367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691680" y="4005064"/>
            <a:ext cx="12961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Information Lifecycle Management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412776"/>
            <a:ext cx="3024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전통적인 데이터 관리와 유사한 절차와 단계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5652120" y="1426313"/>
            <a:ext cx="3024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/>
              <a:t>빅데이터</a:t>
            </a:r>
            <a:r>
              <a:rPr lang="ko-KR" altLang="en-US" sz="1100" dirty="0" smtClean="0"/>
              <a:t> 처리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분석 기술 </a:t>
            </a:r>
            <a:r>
              <a:rPr lang="en-US" altLang="ko-KR" sz="1100" dirty="0" smtClean="0"/>
              <a:t>(3V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8" name="덧셈 기호 7"/>
          <p:cNvSpPr/>
          <p:nvPr/>
        </p:nvSpPr>
        <p:spPr>
          <a:xfrm>
            <a:off x="4427984" y="1412776"/>
            <a:ext cx="504056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imag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56992"/>
            <a:ext cx="335891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처리 흐름</a:t>
            </a:r>
            <a:endParaRPr lang="ko-KR" altLang="en-US" dirty="0"/>
          </a:p>
        </p:txBody>
      </p:sp>
      <p:sp>
        <p:nvSpPr>
          <p:cNvPr id="4" name="오각형 3"/>
          <p:cNvSpPr/>
          <p:nvPr/>
        </p:nvSpPr>
        <p:spPr>
          <a:xfrm>
            <a:off x="467544" y="1268760"/>
            <a:ext cx="1440160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 소스</a:t>
            </a:r>
            <a:endParaRPr lang="ko-KR" altLang="en-US" sz="1600"/>
          </a:p>
        </p:txBody>
      </p:sp>
      <p:sp>
        <p:nvSpPr>
          <p:cNvPr id="5" name="오각형 4"/>
          <p:cNvSpPr/>
          <p:nvPr/>
        </p:nvSpPr>
        <p:spPr>
          <a:xfrm>
            <a:off x="2195736" y="1268760"/>
            <a:ext cx="1440160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수집</a:t>
            </a:r>
            <a:endParaRPr lang="ko-KR" altLang="en-US" sz="1600" dirty="0"/>
          </a:p>
        </p:txBody>
      </p:sp>
      <p:sp>
        <p:nvSpPr>
          <p:cNvPr id="14" name="오각형 13"/>
          <p:cNvSpPr/>
          <p:nvPr/>
        </p:nvSpPr>
        <p:spPr>
          <a:xfrm>
            <a:off x="3851920" y="1268760"/>
            <a:ext cx="1440160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저장</a:t>
            </a:r>
            <a:endParaRPr lang="ko-KR" altLang="en-US" sz="1600" dirty="0"/>
          </a:p>
        </p:txBody>
      </p:sp>
      <p:sp>
        <p:nvSpPr>
          <p:cNvPr id="15" name="오각형 14"/>
          <p:cNvSpPr/>
          <p:nvPr/>
        </p:nvSpPr>
        <p:spPr>
          <a:xfrm>
            <a:off x="5508104" y="1268760"/>
            <a:ext cx="1440160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분석</a:t>
            </a:r>
            <a:endParaRPr lang="ko-KR" altLang="en-US" sz="1600" dirty="0"/>
          </a:p>
        </p:txBody>
      </p:sp>
      <p:sp>
        <p:nvSpPr>
          <p:cNvPr id="16" name="오각형 15"/>
          <p:cNvSpPr/>
          <p:nvPr/>
        </p:nvSpPr>
        <p:spPr>
          <a:xfrm>
            <a:off x="7164288" y="1268760"/>
            <a:ext cx="1440160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표현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21488" y="2996952"/>
            <a:ext cx="369332" cy="90986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dirty="0" smtClean="0"/>
              <a:t>내부데이터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21488" y="4797152"/>
            <a:ext cx="369332" cy="90986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dirty="0"/>
              <a:t>외</a:t>
            </a:r>
            <a:r>
              <a:rPr lang="ko-KR" altLang="en-US" sz="1200" dirty="0" smtClean="0"/>
              <a:t>부데이터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342084" y="2668149"/>
            <a:ext cx="1147463" cy="4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로그수집기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342084" y="3451884"/>
            <a:ext cx="1147463" cy="4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 </a:t>
            </a:r>
            <a:r>
              <a:rPr lang="en-US" altLang="ko-KR" sz="1200" dirty="0" smtClean="0"/>
              <a:t>Integration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342084" y="4221088"/>
            <a:ext cx="1147463" cy="4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웹로</a:t>
            </a:r>
            <a:r>
              <a:rPr lang="ko-KR" altLang="en-US" sz="1200"/>
              <a:t>봇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342084" y="4941168"/>
            <a:ext cx="1147463" cy="4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RSS Feed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342084" y="5699917"/>
            <a:ext cx="1147463" cy="4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Open API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62944" y="2529649"/>
            <a:ext cx="805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Log data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60727" y="331338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60727" y="4318997"/>
            <a:ext cx="630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twitter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60727" y="4699242"/>
            <a:ext cx="846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Facebook</a:t>
            </a:r>
          </a:p>
          <a:p>
            <a:r>
              <a:rPr lang="en-US" altLang="ko-KR" sz="1200" dirty="0" smtClean="0"/>
              <a:t>me2day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10983" y="5430017"/>
            <a:ext cx="102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smartphone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779912" y="2542020"/>
            <a:ext cx="369332" cy="74635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smtClean="0"/>
              <a:t>배치처리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3533637"/>
            <a:ext cx="369332" cy="4193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79912" y="4758231"/>
            <a:ext cx="369332" cy="10365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dirty="0" smtClean="0"/>
              <a:t>실시간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배치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149244" y="24035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분산스토리지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197538" y="2703238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Gluster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Hadoop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197538" y="3464863"/>
            <a:ext cx="1059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Elasticsearch</a:t>
            </a:r>
            <a:endParaRPr lang="en-US" altLang="ko-KR" sz="1200" dirty="0" smtClean="0"/>
          </a:p>
          <a:p>
            <a:r>
              <a:rPr lang="en-US" altLang="ko-KR" sz="1200" dirty="0" err="1" smtClean="0"/>
              <a:t>katta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355976" y="4368187"/>
            <a:ext cx="1094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NoSQL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mongoDB</a:t>
            </a:r>
            <a:endParaRPr lang="en-US" altLang="ko-KR" sz="1200" dirty="0" smtClean="0"/>
          </a:p>
          <a:p>
            <a:r>
              <a:rPr lang="en-US" altLang="ko-KR" sz="1200" dirty="0" err="1" smtClean="0"/>
              <a:t>Hbase</a:t>
            </a:r>
            <a:endParaRPr lang="en-US" altLang="ko-KR" sz="1200" dirty="0" smtClean="0"/>
          </a:p>
          <a:p>
            <a:r>
              <a:rPr lang="en-US" altLang="ko-KR" sz="1200" dirty="0" smtClean="0"/>
              <a:t>Cassandra</a:t>
            </a:r>
          </a:p>
          <a:p>
            <a:r>
              <a:rPr lang="en-US" altLang="ko-KR" sz="1200" dirty="0" smtClean="0"/>
              <a:t>Neo4j</a:t>
            </a:r>
          </a:p>
          <a:p>
            <a:r>
              <a:rPr lang="en-US" altLang="ko-KR" sz="1200" dirty="0" err="1" smtClean="0"/>
              <a:t>Membase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278241" y="5794733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RDB</a:t>
            </a:r>
          </a:p>
          <a:p>
            <a:r>
              <a:rPr lang="en-US" altLang="ko-KR" sz="1200" dirty="0" smtClean="0"/>
              <a:t>(MySQL </a:t>
            </a:r>
          </a:p>
          <a:p>
            <a:r>
              <a:rPr lang="en-US" altLang="ko-KR" sz="1200" dirty="0" err="1" smtClean="0"/>
              <a:t>PostgreSQL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7" name="왼쪽 대괄호 36"/>
          <p:cNvSpPr/>
          <p:nvPr/>
        </p:nvSpPr>
        <p:spPr>
          <a:xfrm>
            <a:off x="4149244" y="2529649"/>
            <a:ext cx="45719" cy="6352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4149244" y="3580761"/>
            <a:ext cx="48294" cy="3176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>
            <a:off x="4149244" y="4525652"/>
            <a:ext cx="45719" cy="19154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74186" y="240352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분석알고리즘</a:t>
            </a:r>
            <a:endParaRPr lang="en-US" altLang="ko-KR" sz="1200" dirty="0" smtClean="0"/>
          </a:p>
          <a:p>
            <a:r>
              <a:rPr lang="en-US" altLang="ko-KR" sz="1200" dirty="0" smtClean="0"/>
              <a:t>(mahout..)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674186" y="378802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스크립트엔진</a:t>
            </a:r>
            <a:endParaRPr lang="en-US" altLang="ko-KR" sz="1200" dirty="0" smtClean="0"/>
          </a:p>
          <a:p>
            <a:r>
              <a:rPr lang="en-US" altLang="ko-KR" sz="1200" dirty="0" smtClean="0"/>
              <a:t>(Pig, Hive..)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5674186" y="5022407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분산병렬처리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giraph</a:t>
            </a:r>
            <a:r>
              <a:rPr lang="en-US" altLang="ko-KR" sz="1200" dirty="0" smtClean="0"/>
              <a:t>..)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400969" y="3095530"/>
            <a:ext cx="103105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엑셀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2d plot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3d plot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Mobile data</a:t>
            </a:r>
            <a:endParaRPr lang="ko-KR" altLang="en-US" sz="1200" dirty="0"/>
          </a:p>
        </p:txBody>
      </p:sp>
      <p:pic>
        <p:nvPicPr>
          <p:cNvPr id="4098" name="Picture 2" descr="C:\Users\Administrator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04" y="4955025"/>
            <a:ext cx="1684535" cy="110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5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개요</a:t>
            </a:r>
            <a:endParaRPr lang="en-US" altLang="ko-KR" b="1" dirty="0" smtClean="0"/>
          </a:p>
          <a:p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라이프 사이클</a:t>
            </a:r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주요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오픈소스</a:t>
            </a:r>
            <a:r>
              <a:rPr lang="ko-KR" altLang="en-US" b="1" dirty="0" smtClean="0">
                <a:solidFill>
                  <a:srgbClr val="C00000"/>
                </a:solidFill>
              </a:rPr>
              <a:t> 기술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b="1" dirty="0" smtClean="0">
                <a:solidFill>
                  <a:srgbClr val="C00000"/>
                </a:solidFill>
              </a:rPr>
              <a:t> 개요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라이프 사이클</a:t>
            </a:r>
            <a:endParaRPr lang="en-US" altLang="ko-KR" b="1" dirty="0" smtClean="0"/>
          </a:p>
          <a:p>
            <a:r>
              <a:rPr lang="ko-KR" altLang="en-US" b="1" dirty="0" smtClean="0"/>
              <a:t>주요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기술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대시보드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기술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, 3D </a:t>
            </a:r>
            <a:r>
              <a:rPr lang="ko-KR" altLang="en-US" dirty="0" err="1" smtClean="0"/>
              <a:t>랜더링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 smtClean="0"/>
              <a:t>분석 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SNA, 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(text)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자연어처리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시맨틱분석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 smtClean="0"/>
              <a:t>분석 인프라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분산병렬처리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분산데이터수집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검색엔진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관리도구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분산코디네이터</a:t>
            </a:r>
            <a:r>
              <a:rPr lang="en-US" altLang="ko-KR" dirty="0" smtClean="0"/>
              <a:t>, ETL, </a:t>
            </a:r>
            <a:r>
              <a:rPr lang="ko-KR" altLang="en-US" dirty="0" err="1" smtClean="0"/>
              <a:t>프로비저닝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설정관리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경량 애플리케이션 서버</a:t>
            </a:r>
            <a:r>
              <a:rPr lang="en-US" altLang="ko-KR" dirty="0" smtClean="0"/>
              <a:t>, Rule/</a:t>
            </a:r>
            <a:r>
              <a:rPr lang="ko-KR" altLang="en-US" dirty="0" smtClean="0"/>
              <a:t>정책관리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모니터링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기술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표현기술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45023"/>
            <a:ext cx="1440160" cy="301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 인프라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17728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대시보드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7728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차트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그래프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17728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웹 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92280" y="17728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보고서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1412776"/>
            <a:ext cx="7200800" cy="864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89565" y="142957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표현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기술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691680" y="2348880"/>
            <a:ext cx="2232248" cy="18722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0443" y="256490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실시간 분석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295841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스트리밍</a:t>
            </a:r>
            <a:r>
              <a:rPr lang="ko-KR" altLang="en-US" sz="1200" dirty="0" smtClean="0"/>
              <a:t> 분석</a:t>
            </a:r>
            <a:r>
              <a:rPr lang="en-US" altLang="ko-KR" sz="1200" dirty="0" smtClean="0"/>
              <a:t>(S4, </a:t>
            </a:r>
            <a:r>
              <a:rPr lang="en-US" altLang="ko-KR" sz="1200" dirty="0" err="1" smtClean="0"/>
              <a:t>Akka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346500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CEP </a:t>
            </a:r>
            <a:r>
              <a:rPr lang="ko-KR" altLang="en-US" sz="1200" dirty="0" smtClean="0"/>
              <a:t>엔진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Esper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995936" y="2348880"/>
            <a:ext cx="4896544" cy="25202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1911" y="242088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배치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분석</a:t>
            </a:r>
            <a:endParaRPr lang="ko-KR" altLang="en-US" sz="1200" dirty="0"/>
          </a:p>
        </p:txBody>
      </p:sp>
      <p:sp>
        <p:nvSpPr>
          <p:cNvPr id="18" name="L 도형 17"/>
          <p:cNvSpPr/>
          <p:nvPr/>
        </p:nvSpPr>
        <p:spPr>
          <a:xfrm rot="10800000">
            <a:off x="4175956" y="2780929"/>
            <a:ext cx="4356484" cy="1084583"/>
          </a:xfrm>
          <a:prstGeom prst="corner">
            <a:avLst>
              <a:gd name="adj1" fmla="val 44838"/>
              <a:gd name="adj2" fmla="val 173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37359" y="2878696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기계학습</a:t>
            </a:r>
            <a:r>
              <a:rPr lang="en-US" altLang="ko-KR" sz="1200" dirty="0" smtClean="0">
                <a:solidFill>
                  <a:schemeClr val="bg1"/>
                </a:solidFill>
              </a:rPr>
              <a:t>(Mahout)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46723" y="2878696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SNA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14146" y="2878696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통계컴퓨팅</a:t>
            </a:r>
            <a:r>
              <a:rPr lang="en-US" altLang="ko-KR" sz="1200" dirty="0" smtClean="0">
                <a:solidFill>
                  <a:schemeClr val="bg1"/>
                </a:solidFill>
              </a:rPr>
              <a:t>(R)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00684" y="3389750"/>
            <a:ext cx="14611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행렬곱연산</a:t>
            </a:r>
            <a:r>
              <a:rPr lang="en-US" altLang="ko-KR" sz="1200" dirty="0" smtClean="0">
                <a:solidFill>
                  <a:schemeClr val="bg1"/>
                </a:solidFill>
              </a:rPr>
              <a:t>(CUDA)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75956" y="336175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스크립트 엔진</a:t>
            </a:r>
            <a:r>
              <a:rPr lang="en-US" altLang="ko-KR" sz="1200" dirty="0" smtClean="0"/>
              <a:t>(Hive, Pig)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4175956" y="3844111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워크플로우</a:t>
            </a:r>
            <a:r>
              <a:rPr lang="ko-KR" altLang="en-US" sz="1200" dirty="0" smtClean="0"/>
              <a:t> 엔진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Oozie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175956" y="4359425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MapReduce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516216" y="4338939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Pregel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Giraph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691680" y="4359425"/>
            <a:ext cx="2232248" cy="10896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03499" y="451948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데이터 통합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835696" y="4968957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storage</a:t>
            </a:r>
            <a:r>
              <a:rPr lang="ko-KR" altLang="en-US" sz="1200" dirty="0" smtClean="0"/>
              <a:t>간 데이터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Sqoop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691680" y="5573192"/>
            <a:ext cx="2232248" cy="10896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03499" y="5733256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데이터 수</a:t>
            </a:r>
            <a:r>
              <a:rPr lang="ko-KR" altLang="en-US" sz="1200" dirty="0"/>
              <a:t>집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35696" y="618272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 </a:t>
            </a:r>
            <a:r>
              <a:rPr lang="ko-KR" altLang="en-US" sz="1200" dirty="0" err="1" smtClean="0"/>
              <a:t>수집기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(Flume, </a:t>
            </a:r>
            <a:r>
              <a:rPr lang="en-US" altLang="ko-KR" sz="1200" dirty="0" err="1" smtClean="0"/>
              <a:t>Chukwa</a:t>
            </a:r>
            <a:r>
              <a:rPr lang="en-US" altLang="ko-KR" sz="1200" dirty="0" smtClean="0"/>
              <a:t>, Scribe)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995936" y="4931509"/>
            <a:ext cx="4896544" cy="1731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07755" y="5091573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데이터 저장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120172" y="5050052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검색엔진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(Elastic Search, </a:t>
            </a:r>
            <a:r>
              <a:rPr lang="en-US" altLang="ko-KR" sz="1200" dirty="0" err="1" smtClean="0"/>
              <a:t>Katta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Solr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036099" y="5511715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NoSQL</a:t>
            </a:r>
            <a:r>
              <a:rPr lang="en-US" altLang="ko-KR" sz="1200" dirty="0" smtClean="0"/>
              <a:t>: Storage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Hbase</a:t>
            </a:r>
            <a:r>
              <a:rPr lang="en-US" altLang="ko-KR" sz="1200" dirty="0" smtClean="0"/>
              <a:t>, Cassandra, </a:t>
            </a:r>
            <a:r>
              <a:rPr lang="en-US" altLang="ko-KR" sz="1200" dirty="0" err="1" smtClean="0"/>
              <a:t>MongoDB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005114" y="6150439"/>
            <a:ext cx="286151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System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GlusterFS</a:t>
            </a:r>
            <a:r>
              <a:rPr lang="en-US" altLang="ko-KR" sz="1200" dirty="0" smtClean="0"/>
              <a:t>, Swift, </a:t>
            </a:r>
            <a:r>
              <a:rPr lang="en-US" altLang="ko-KR" sz="1200" dirty="0" err="1" smtClean="0"/>
              <a:t>Ceph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885471" y="5511715"/>
            <a:ext cx="18989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NoSQL</a:t>
            </a:r>
            <a:r>
              <a:rPr lang="en-US" altLang="ko-KR" sz="1200" dirty="0" smtClean="0"/>
              <a:t>: Memory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Redis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Membase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480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오픈 소스 생태계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55517"/>
              </p:ext>
            </p:extLst>
          </p:nvPr>
        </p:nvGraphicFramePr>
        <p:xfrm>
          <a:off x="179512" y="1052736"/>
          <a:ext cx="8640960" cy="56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6408712"/>
              </a:tblGrid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솔루션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NoSQL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HBase</a:t>
                      </a:r>
                      <a:r>
                        <a:rPr lang="en-US" altLang="ko-KR" sz="1200" dirty="0" smtClean="0"/>
                        <a:t>, Cassandra, </a:t>
                      </a:r>
                      <a:r>
                        <a:rPr lang="en-US" altLang="ko-KR" sz="1200" dirty="0" err="1" smtClean="0"/>
                        <a:t>MongoDB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CouchBase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Cloudata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Riak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Cache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Redis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Membase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RPC, </a:t>
                      </a:r>
                      <a:r>
                        <a:rPr lang="ko-KR" altLang="en-US" sz="1200" dirty="0" smtClean="0"/>
                        <a:t>경량서버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Thrift, Avro, Protocol Buffer..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수집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Scribe, Flume, </a:t>
                      </a:r>
                      <a:r>
                        <a:rPr lang="en-US" altLang="ko-KR" sz="1200" dirty="0" err="1" smtClean="0"/>
                        <a:t>Chukwa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Script</a:t>
                      </a:r>
                      <a:r>
                        <a:rPr lang="en-US" altLang="ko-KR" sz="1200" baseline="0" dirty="0" smtClean="0"/>
                        <a:t> Language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Hive, Pig..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Workflow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Oozie</a:t>
                      </a:r>
                      <a:r>
                        <a:rPr lang="en-US" altLang="ko-KR" sz="1200" dirty="0" smtClean="0"/>
                        <a:t>, Azkaban,</a:t>
                      </a:r>
                      <a:r>
                        <a:rPr lang="en-US" altLang="ko-KR" sz="1200" baseline="0" dirty="0" smtClean="0"/>
                        <a:t> Cascade, </a:t>
                      </a:r>
                      <a:r>
                        <a:rPr lang="en-US" altLang="ko-KR" sz="1200" baseline="0" dirty="0" err="1" smtClean="0"/>
                        <a:t>Pentaho</a:t>
                      </a:r>
                      <a:r>
                        <a:rPr lang="en-US" altLang="ko-KR" sz="1200" baseline="0" dirty="0" smtClean="0"/>
                        <a:t> DI..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Queue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Kafka, </a:t>
                      </a:r>
                      <a:r>
                        <a:rPr lang="en-US" altLang="ko-KR" sz="1200" dirty="0" err="1" smtClean="0"/>
                        <a:t>BooKeeper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Machine Learning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Mahout, </a:t>
                      </a:r>
                      <a:r>
                        <a:rPr lang="en-US" altLang="ko-KR" sz="1200" dirty="0" err="1" smtClean="0"/>
                        <a:t>Radoop</a:t>
                      </a:r>
                      <a:r>
                        <a:rPr lang="en-US" altLang="ko-KR" sz="1200" dirty="0" smtClean="0"/>
                        <a:t>, Rapid Miner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Statistics, Matrix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R, RHIPE,</a:t>
                      </a:r>
                      <a:r>
                        <a:rPr lang="en-US" altLang="ko-KR" sz="1200" baseline="0" dirty="0" smtClean="0"/>
                        <a:t> Segue, CUDA..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Streaming Analysis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Akka</a:t>
                      </a:r>
                      <a:r>
                        <a:rPr lang="en-US" altLang="ko-KR" sz="1200" dirty="0" smtClean="0"/>
                        <a:t>, Storm, </a:t>
                      </a:r>
                      <a:r>
                        <a:rPr lang="en-US" altLang="ko-KR" sz="1200" dirty="0" err="1" smtClean="0"/>
                        <a:t>Esper</a:t>
                      </a:r>
                      <a:r>
                        <a:rPr lang="en-US" altLang="ko-KR" sz="1200" dirty="0" smtClean="0"/>
                        <a:t>, S4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Graph Analysis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GoldenOrb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Giraph</a:t>
                      </a:r>
                      <a:r>
                        <a:rPr lang="en-US" altLang="ko-KR" sz="1200" baseline="0" dirty="0" smtClean="0"/>
                        <a:t>, Hama..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Distributed Coordinator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ZooKeeper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Search Engine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Katta</a:t>
                      </a:r>
                      <a:r>
                        <a:rPr lang="en-US" altLang="ko-KR" sz="1200" dirty="0" smtClean="0"/>
                        <a:t>, Elastic Search, </a:t>
                      </a:r>
                      <a:r>
                        <a:rPr lang="en-US" altLang="ko-KR" sz="1200" dirty="0" err="1" smtClean="0"/>
                        <a:t>Solr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 Integration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Sqoop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FileSystem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Hadoop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ModileFS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Swift, </a:t>
                      </a:r>
                      <a:r>
                        <a:rPr lang="en-US" altLang="ko-KR" sz="1200" baseline="0" dirty="0" err="1" smtClean="0"/>
                        <a:t>GlusterFS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Ceph</a:t>
                      </a:r>
                      <a:r>
                        <a:rPr lang="en-US" altLang="ko-KR" sz="1200" baseline="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Cloud 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Whirr..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7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수집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 </a:t>
            </a:r>
            <a:r>
              <a:rPr lang="ko-KR" altLang="en-US" dirty="0"/>
              <a:t>수집  </a:t>
            </a:r>
            <a:r>
              <a:rPr lang="en-US" altLang="ko-KR" dirty="0" smtClean="0"/>
              <a:t>[1/2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수집 시스템 요건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수집 대상 서버 대수 무한 확장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수만대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안정성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유실되지 않고 안전하게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수집된 데이터를 실시간으로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유연성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포맷의 데이터를 지원해야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5244334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Flume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067944" y="5114412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Chukwa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6984268" y="5245217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Scribe</a:t>
            </a:r>
            <a:endParaRPr lang="ko-KR" altLang="en-US" sz="1100" dirty="0"/>
          </a:p>
        </p:txBody>
      </p:sp>
      <p:pic>
        <p:nvPicPr>
          <p:cNvPr id="10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9" y="4437112"/>
            <a:ext cx="23050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04493"/>
            <a:ext cx="2808312" cy="52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images (2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/>
        </p:blipFill>
        <p:spPr bwMode="auto">
          <a:xfrm>
            <a:off x="6300192" y="4323439"/>
            <a:ext cx="1856308" cy="7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3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수집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 수집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 프로젝트 사례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아파치 </a:t>
            </a:r>
            <a:r>
              <a:rPr lang="en-US" altLang="ko-KR" dirty="0" smtClean="0"/>
              <a:t>Flume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C:\Users\Administrator\Desktop\그림3(1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240"/>
            <a:ext cx="1921988" cy="130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2204864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Log file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5373" y="4077072"/>
            <a:ext cx="9361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CPU, MEM, I/O, Load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204864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tail-f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247562" y="4263338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sar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335669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39752" y="2852936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8128" y="2852936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5" idx="3"/>
            <a:endCxn id="10" idx="1"/>
          </p:cNvCxnSpPr>
          <p:nvPr/>
        </p:nvCxnSpPr>
        <p:spPr>
          <a:xfrm>
            <a:off x="1115616" y="2335669"/>
            <a:ext cx="1224136" cy="630601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27784" y="3349568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39752" y="386683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8128" y="386683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27784" y="4374978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39752" y="489224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38128" y="489224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6" idx="3"/>
          </p:cNvCxnSpPr>
          <p:nvPr/>
        </p:nvCxnSpPr>
        <p:spPr>
          <a:xfrm flipV="1">
            <a:off x="1091477" y="3985979"/>
            <a:ext cx="1248275" cy="306537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92080" y="1693447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04248" y="1693447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923928" y="1965460"/>
            <a:ext cx="1332350" cy="501014"/>
          </a:xfrm>
          <a:prstGeom prst="line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6017" y="1711207"/>
            <a:ext cx="13493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Configuration</a:t>
            </a:r>
          </a:p>
          <a:p>
            <a:pPr algn="ctr"/>
            <a:r>
              <a:rPr lang="en-US" altLang="ko-KR" sz="1100" dirty="0" smtClean="0"/>
              <a:t>, heartbeat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5904148" y="1124744"/>
            <a:ext cx="13493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Agent, collector </a:t>
            </a:r>
            <a:r>
              <a:rPr lang="ko-KR" altLang="en-US" sz="1100" dirty="0" smtClean="0"/>
              <a:t>죽으면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최대한 </a:t>
            </a:r>
            <a:r>
              <a:rPr lang="en-US" altLang="ko-KR" sz="1100" dirty="0" smtClean="0"/>
              <a:t>data </a:t>
            </a:r>
            <a:r>
              <a:rPr lang="ko-KR" altLang="en-US" sz="1100" dirty="0" smtClean="0"/>
              <a:t>보호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6516216" y="1926650"/>
            <a:ext cx="288032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54698" y="3012988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Collector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36493" y="3541876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34869" y="3541876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354698" y="4203837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Collector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136493" y="473272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034869" y="4732725"/>
            <a:ext cx="864096" cy="22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668344" y="3012988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Hadoop</a:t>
            </a:r>
            <a:r>
              <a:rPr lang="en-US" altLang="ko-KR" dirty="0" smtClean="0"/>
              <a:t> DFS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668344" y="4210776"/>
            <a:ext cx="1224136" cy="64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HBase</a:t>
            </a:r>
            <a:endParaRPr lang="ko-KR" altLang="en-US" dirty="0"/>
          </a:p>
        </p:txBody>
      </p:sp>
      <p:cxnSp>
        <p:nvCxnSpPr>
          <p:cNvPr id="41" name="직선 연결선 40"/>
          <p:cNvCxnSpPr>
            <a:endCxn id="26" idx="2"/>
          </p:cNvCxnSpPr>
          <p:nvPr/>
        </p:nvCxnSpPr>
        <p:spPr>
          <a:xfrm flipV="1">
            <a:off x="3851920" y="2335669"/>
            <a:ext cx="3564396" cy="1018281"/>
          </a:xfrm>
          <a:prstGeom prst="line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0"/>
          </p:cNvCxnSpPr>
          <p:nvPr/>
        </p:nvCxnSpPr>
        <p:spPr>
          <a:xfrm flipH="1" flipV="1">
            <a:off x="5922453" y="2351922"/>
            <a:ext cx="44313" cy="661066"/>
          </a:xfrm>
          <a:prstGeom prst="line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4" idx="1"/>
          </p:cNvCxnSpPr>
          <p:nvPr/>
        </p:nvCxnSpPr>
        <p:spPr>
          <a:xfrm>
            <a:off x="4119667" y="2966270"/>
            <a:ext cx="1016826" cy="688940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1" idx="3"/>
          </p:cNvCxnSpPr>
          <p:nvPr/>
        </p:nvCxnSpPr>
        <p:spPr>
          <a:xfrm flipV="1">
            <a:off x="4102224" y="4852998"/>
            <a:ext cx="1034269" cy="152581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1" idx="3"/>
          </p:cNvCxnSpPr>
          <p:nvPr/>
        </p:nvCxnSpPr>
        <p:spPr>
          <a:xfrm flipV="1">
            <a:off x="4102224" y="3655211"/>
            <a:ext cx="1034269" cy="135036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1" idx="3"/>
          </p:cNvCxnSpPr>
          <p:nvPr/>
        </p:nvCxnSpPr>
        <p:spPr>
          <a:xfrm>
            <a:off x="4102224" y="2966270"/>
            <a:ext cx="1014391" cy="188615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1" idx="3"/>
          </p:cNvCxnSpPr>
          <p:nvPr/>
        </p:nvCxnSpPr>
        <p:spPr>
          <a:xfrm>
            <a:off x="4102224" y="2966270"/>
            <a:ext cx="1014391" cy="188616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39" idx="1"/>
          </p:cNvCxnSpPr>
          <p:nvPr/>
        </p:nvCxnSpPr>
        <p:spPr>
          <a:xfrm flipV="1">
            <a:off x="6898965" y="3334099"/>
            <a:ext cx="769379" cy="321112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39" idx="1"/>
          </p:cNvCxnSpPr>
          <p:nvPr/>
        </p:nvCxnSpPr>
        <p:spPr>
          <a:xfrm flipV="1">
            <a:off x="6898965" y="3334099"/>
            <a:ext cx="769379" cy="1523906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29461" y="5173067"/>
            <a:ext cx="13493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(agent</a:t>
            </a:r>
            <a:r>
              <a:rPr lang="ko-KR" altLang="en-US" sz="1100" dirty="0" smtClean="0"/>
              <a:t>랑 이름만 다를 뿐 </a:t>
            </a:r>
            <a:r>
              <a:rPr lang="en-US" altLang="ko-KR" sz="1100" dirty="0" smtClean="0"/>
              <a:t>agent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data </a:t>
            </a:r>
            <a:r>
              <a:rPr lang="ko-KR" altLang="en-US" sz="1100" dirty="0" smtClean="0"/>
              <a:t>받으면 </a:t>
            </a:r>
            <a:r>
              <a:rPr lang="en-US" altLang="ko-KR" sz="1100" dirty="0" smtClean="0"/>
              <a:t>collector)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52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분산 스토리지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분산 스토리지 요건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저비용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범용 </a:t>
            </a:r>
            <a:r>
              <a:rPr lang="en-US" altLang="ko-KR" dirty="0" smtClean="0"/>
              <a:t>x86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SATA </a:t>
            </a:r>
            <a:r>
              <a:rPr lang="ko-KR" altLang="en-US" dirty="0" smtClean="0"/>
              <a:t>디스크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고확장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PB – </a:t>
            </a:r>
            <a:r>
              <a:rPr lang="ko-KR" altLang="en-US" dirty="0" smtClean="0"/>
              <a:t>수백</a:t>
            </a:r>
            <a:r>
              <a:rPr lang="en-US" altLang="ko-KR" dirty="0" smtClean="0"/>
              <a:t>PB </a:t>
            </a:r>
            <a:r>
              <a:rPr lang="ko-KR" altLang="en-US" dirty="0" smtClean="0"/>
              <a:t>이상 데이터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고가용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replication</a:t>
            </a:r>
            <a:r>
              <a:rPr lang="ko-KR" altLang="en-US" dirty="0" smtClean="0"/>
              <a:t>을 통한 데이터 안정성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고성능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대규모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Throughput</a:t>
            </a:r>
            <a:r>
              <a:rPr lang="ko-KR" altLang="en-US" dirty="0" smtClean="0"/>
              <a:t>의 선형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C:\Users\Administrator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0600"/>
            <a:ext cx="4400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gluster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16841" r="16841" b="16841"/>
          <a:stretch/>
        </p:blipFill>
        <p:spPr bwMode="auto">
          <a:xfrm>
            <a:off x="5861720" y="3533800"/>
            <a:ext cx="2526704" cy="12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5" y="4961412"/>
            <a:ext cx="1751608" cy="1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ceph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5310188"/>
            <a:ext cx="2324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4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기술 </a:t>
            </a:r>
            <a:r>
              <a:rPr lang="en-US" altLang="ko-KR" dirty="0"/>
              <a:t>– </a:t>
            </a:r>
            <a:r>
              <a:rPr lang="ko-KR" altLang="en-US" dirty="0"/>
              <a:t>분산 스토리지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사례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분산 파일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 분산 파일 시스템 </a:t>
            </a:r>
            <a:r>
              <a:rPr lang="en-US" altLang="ko-KR" dirty="0" smtClean="0"/>
              <a:t>(Yahoo 45,000</a:t>
            </a:r>
            <a:r>
              <a:rPr lang="ko-KR" altLang="en-US" dirty="0" smtClean="0"/>
              <a:t>대 클러스터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파일을 고정 크기의 블록들로 나누어서 저장</a:t>
            </a:r>
            <a:r>
              <a:rPr lang="en-US" altLang="ko-KR" dirty="0" smtClean="0"/>
              <a:t>(max 64 or 128M)</a:t>
            </a:r>
          </a:p>
          <a:p>
            <a:pPr lvl="1"/>
            <a:r>
              <a:rPr lang="ko-KR" altLang="en-US" dirty="0" smtClean="0"/>
              <a:t>블록 </a:t>
            </a:r>
            <a:r>
              <a:rPr lang="en-US" altLang="ko-KR" dirty="0" smtClean="0"/>
              <a:t>Replication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Self-Healing</a:t>
            </a:r>
          </a:p>
          <a:p>
            <a:pPr lvl="1"/>
            <a:r>
              <a:rPr lang="ko-KR" altLang="en-US" dirty="0" smtClean="0"/>
              <a:t>수많은 </a:t>
            </a:r>
            <a:r>
              <a:rPr lang="en-US" altLang="ko-KR" dirty="0" smtClean="0"/>
              <a:t>Reference, </a:t>
            </a:r>
            <a:r>
              <a:rPr lang="ko-KR" altLang="en-US" dirty="0" smtClean="0"/>
              <a:t>연관 프로젝트들→강력한 에코시스템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병렬 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단점인 마스터 </a:t>
            </a:r>
            <a:r>
              <a:rPr lang="ko-KR" altLang="en-US" dirty="0" err="1" smtClean="0"/>
              <a:t>데몬의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고가용성과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해결</a:t>
            </a:r>
            <a:r>
              <a:rPr lang="en-US" altLang="ko-KR" dirty="0" smtClean="0"/>
              <a:t>(0.23.X~)</a:t>
            </a:r>
          </a:p>
          <a:p>
            <a:pPr lvl="2"/>
            <a:r>
              <a:rPr lang="en-US" altLang="ko-KR" dirty="0" smtClean="0"/>
              <a:t>SPOF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안일어나게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 node</a:t>
            </a:r>
            <a:r>
              <a:rPr lang="ko-KR" altLang="en-US" dirty="0" smtClean="0"/>
              <a:t>를 여러 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 node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로 내려주는 역할을 하는 </a:t>
            </a:r>
            <a:r>
              <a:rPr lang="en-US" altLang="ko-KR" dirty="0" smtClean="0"/>
              <a:t>secondary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 descr="C:\Users\Administrator\Desktop\feder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43910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4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데이터베이스를 지칭하는 데이터 저장소</a:t>
            </a:r>
            <a:endParaRPr lang="en-US" altLang="ko-KR" dirty="0" smtClean="0"/>
          </a:p>
          <a:p>
            <a:r>
              <a:rPr lang="en-US" altLang="ko-KR" dirty="0" smtClean="0"/>
              <a:t>Not Only SQL</a:t>
            </a:r>
            <a:r>
              <a:rPr lang="ko-KR" altLang="en-US" dirty="0" smtClean="0"/>
              <a:t>이라는 표현 사용</a:t>
            </a:r>
            <a:r>
              <a:rPr lang="en-US" altLang="ko-KR" dirty="0" smtClean="0"/>
              <a:t>, Key-Value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(MR </a:t>
            </a:r>
            <a:r>
              <a:rPr lang="ko-KR" altLang="en-US" dirty="0" smtClean="0"/>
              <a:t>처리 용이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데이터를 범용 서버에 분산해서 저장</a:t>
            </a:r>
            <a:endParaRPr lang="en-US" altLang="ko-KR" dirty="0" smtClean="0"/>
          </a:p>
          <a:p>
            <a:r>
              <a:rPr lang="ko-KR" altLang="en-US" dirty="0" smtClean="0"/>
              <a:t>분산 병렬 처리에 적합한 확장성과 고성능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데이터 스키마와 속성들을 동적으로 정의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ACID </a:t>
            </a:r>
            <a:r>
              <a:rPr lang="ko-KR" altLang="en-US" dirty="0" smtClean="0"/>
              <a:t>속성 미 지원</a:t>
            </a:r>
            <a:r>
              <a:rPr lang="en-US" altLang="ko-KR" dirty="0" smtClean="0"/>
              <a:t>, JOIN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3" name="Picture 3" descr="C:\Users\Administrator\Desktop\111227_j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69163"/>
            <a:ext cx="500944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7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79043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대표적 </a:t>
            </a:r>
            <a:r>
              <a:rPr lang="en-US" altLang="ko-KR" sz="1100" dirty="0" err="1" smtClean="0"/>
              <a:t>NoSQL</a:t>
            </a:r>
            <a:endParaRPr lang="ko-KR" altLang="en-US" sz="1100" dirty="0"/>
          </a:p>
        </p:txBody>
      </p:sp>
      <p:pic>
        <p:nvPicPr>
          <p:cNvPr id="6147" name="Picture 3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5" y="2280933"/>
            <a:ext cx="1656184" cy="7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esktop\images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93"/>
          <a:stretch/>
        </p:blipFill>
        <p:spPr bwMode="auto">
          <a:xfrm>
            <a:off x="1031776" y="3072118"/>
            <a:ext cx="1524000" cy="9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istrator\Desktop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5395"/>
            <a:ext cx="1512168" cy="10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28184" y="179043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메모리 기반</a:t>
            </a:r>
            <a:endParaRPr lang="ko-KR" altLang="en-US" sz="1100" dirty="0"/>
          </a:p>
        </p:txBody>
      </p:sp>
      <p:pic>
        <p:nvPicPr>
          <p:cNvPr id="6151" name="Picture 7" descr="C:\Users\Administrator\Desktop\membas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26" y="3044532"/>
            <a:ext cx="2012677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Administrator\Desktop\redi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8" t="19308" r="19308" b="19308"/>
          <a:stretch/>
        </p:blipFill>
        <p:spPr bwMode="auto">
          <a:xfrm>
            <a:off x="6234472" y="2348692"/>
            <a:ext cx="1766986" cy="6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Administrator\Desktop\cloudata_logo_02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01" y="476995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Administrator\Desktop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03" y="4912879"/>
            <a:ext cx="1656184" cy="80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Administrator\Desktop\images (1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00" y="5039698"/>
            <a:ext cx="1800200" cy="6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55576" y="4718424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국내 솔루션</a:t>
            </a:r>
            <a:endParaRPr lang="ko-KR" altLang="en-US" sz="1100" dirty="0"/>
          </a:p>
        </p:txBody>
      </p:sp>
      <p:pic>
        <p:nvPicPr>
          <p:cNvPr id="6157" name="Picture 13" descr="C:\Users\Administrator\Desktop\images (2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5" y="5203846"/>
            <a:ext cx="1762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156543" y="4718424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ACID</a:t>
            </a:r>
            <a:r>
              <a:rPr lang="ko-KR" altLang="en-US" sz="1100" dirty="0" smtClean="0"/>
              <a:t>지원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371692" y="463914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기타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503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020272" y="2902843"/>
            <a:ext cx="1152128" cy="57606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stemming, indexing, web robot, storage, lexical analysis, DB, query analysis, ranking, faceting, highlighting, NLP, …</a:t>
            </a:r>
            <a:endParaRPr lang="ko-KR" altLang="en-US" dirty="0"/>
          </a:p>
        </p:txBody>
      </p:sp>
      <p:pic>
        <p:nvPicPr>
          <p:cNvPr id="717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12" y="2739742"/>
            <a:ext cx="2376512" cy="7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esktop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4811"/>
            <a:ext cx="1420384" cy="7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esktop\katt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84" y="2780928"/>
            <a:ext cx="1219200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mantle-innovat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t="50000"/>
          <a:stretch/>
        </p:blipFill>
        <p:spPr bwMode="auto">
          <a:xfrm>
            <a:off x="1115616" y="4890798"/>
            <a:ext cx="1833262" cy="6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esktop\image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74" y="4890798"/>
            <a:ext cx="1130597" cy="5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images (1)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93"/>
          <a:stretch/>
        </p:blipFill>
        <p:spPr bwMode="auto">
          <a:xfrm>
            <a:off x="4413380" y="5576705"/>
            <a:ext cx="1040361" cy="6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dministrator\Desktop\images (2)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76" y="4760967"/>
            <a:ext cx="1032284" cy="7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49684" y="4850409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Lucandra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049684" y="5547258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HBasene</a:t>
            </a:r>
            <a:endParaRPr lang="ko-KR" altLang="en-US" sz="1100" dirty="0"/>
          </a:p>
        </p:txBody>
      </p:sp>
      <p:sp>
        <p:nvSpPr>
          <p:cNvPr id="5" name="덧셈 기호 4"/>
          <p:cNvSpPr/>
          <p:nvPr/>
        </p:nvSpPr>
        <p:spPr>
          <a:xfrm>
            <a:off x="3203848" y="5214055"/>
            <a:ext cx="360040" cy="376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6910638" y="5258576"/>
            <a:ext cx="360040" cy="3510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59532" y="3020437"/>
            <a:ext cx="360040" cy="2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59532" y="5220199"/>
            <a:ext cx="360040" cy="2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Big Data</a:t>
            </a:r>
          </a:p>
          <a:p>
            <a:pPr lvl="1"/>
            <a:r>
              <a:rPr lang="ko-KR" altLang="en-US" dirty="0" smtClean="0"/>
              <a:t>기존의 방식으로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 분석하기 어려울 정도의 큰 규모의 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데이터베이스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가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분석할 수 있는 범위를 초과하는 규모의 데이터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맥킨지</a:t>
            </a:r>
            <a:r>
              <a:rPr lang="en-US" altLang="ko-KR" dirty="0" smtClean="0"/>
              <a:t>, 2011)</a:t>
            </a:r>
          </a:p>
          <a:p>
            <a:pPr lvl="1"/>
            <a:r>
              <a:rPr lang="en-US" altLang="ko-KR" dirty="0" smtClean="0"/>
              <a:t>E.g.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max 1</a:t>
            </a:r>
            <a:r>
              <a:rPr lang="ko-KR" altLang="en-US" dirty="0" err="1" smtClean="0"/>
              <a:t>억개</a:t>
            </a:r>
            <a:r>
              <a:rPr lang="ko-KR" altLang="en-US" dirty="0" smtClean="0"/>
              <a:t> 저장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업무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종류의 대규모 데이터로부터 저렴한 비용으로 가치를 추출하고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초고속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지원하도록 고안한 차세대 기술 및 아키텍처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4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기술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data connector</a:t>
            </a:r>
            <a:endParaRPr lang="ko-KR" altLang="en-US" dirty="0"/>
          </a:p>
        </p:txBody>
      </p:sp>
      <p:pic>
        <p:nvPicPr>
          <p:cNvPr id="8195" name="Picture 3" descr="C:\Users\Administrator\Desktop\sqoop_import_expo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722516" cy="393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23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통합 기술 </a:t>
            </a:r>
            <a:r>
              <a:rPr lang="en-US" altLang="ko-KR" dirty="0"/>
              <a:t>– </a:t>
            </a:r>
            <a:r>
              <a:rPr lang="en-US" altLang="ko-KR" dirty="0" err="1"/>
              <a:t>Sqoop</a:t>
            </a:r>
            <a:r>
              <a:rPr lang="en-US" altLang="ko-KR" dirty="0"/>
              <a:t>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/ Export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3415"/>
              </p:ext>
            </p:extLst>
          </p:nvPr>
        </p:nvGraphicFramePr>
        <p:xfrm>
          <a:off x="1835696" y="2524095"/>
          <a:ext cx="29523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row1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row2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row3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순서도: 자기 디스크 4"/>
          <p:cNvSpPr/>
          <p:nvPr/>
        </p:nvSpPr>
        <p:spPr>
          <a:xfrm>
            <a:off x="323528" y="2524095"/>
            <a:ext cx="1296144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4656" y="2020039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Map1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504656" y="2722117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Map2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3460199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Map3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2524095"/>
            <a:ext cx="31683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3082157"/>
            <a:ext cx="3168352" cy="522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688" y="3676223"/>
            <a:ext cx="3168352" cy="522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endCxn id="6" idx="1"/>
          </p:cNvCxnSpPr>
          <p:nvPr/>
        </p:nvCxnSpPr>
        <p:spPr>
          <a:xfrm flipV="1">
            <a:off x="4932040" y="2200059"/>
            <a:ext cx="572616" cy="629539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932040" y="2829598"/>
            <a:ext cx="572616" cy="629539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1"/>
          </p:cNvCxnSpPr>
          <p:nvPr/>
        </p:nvCxnSpPr>
        <p:spPr>
          <a:xfrm flipV="1">
            <a:off x="4932040" y="3640219"/>
            <a:ext cx="576064" cy="297034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28592" y="4693337"/>
            <a:ext cx="579512" cy="495054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9792" y="4562532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76056" y="4944769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6938731" y="3820238"/>
            <a:ext cx="864096" cy="1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84368" y="3625753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HDFS</a:t>
            </a:r>
            <a:endParaRPr lang="ko-KR" altLang="en-US" sz="1400" dirty="0"/>
          </a:p>
        </p:txBody>
      </p:sp>
      <p:sp>
        <p:nvSpPr>
          <p:cNvPr id="17" name="오른쪽 대괄호 16"/>
          <p:cNvSpPr/>
          <p:nvPr/>
        </p:nvSpPr>
        <p:spPr>
          <a:xfrm>
            <a:off x="6588224" y="2200059"/>
            <a:ext cx="360040" cy="3420380"/>
          </a:xfrm>
          <a:prstGeom prst="righ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9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데이터통합기술 </a:t>
            </a:r>
            <a:r>
              <a:rPr lang="en-US" altLang="ko-KR" dirty="0" smtClean="0"/>
              <a:t>- Workflow</a:t>
            </a:r>
            <a:endParaRPr lang="ko-KR" altLang="en-US" dirty="0"/>
          </a:p>
        </p:txBody>
      </p:sp>
      <p:pic>
        <p:nvPicPr>
          <p:cNvPr id="10242" name="Picture 2" descr="C:\Users\Administrator\Desktop\pentaho-report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92896"/>
            <a:ext cx="3528392" cy="26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95637" y="1916832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/>
              <a:t>Pentaho</a:t>
            </a:r>
            <a:r>
              <a:rPr lang="en-US" altLang="ko-KR" sz="1100" dirty="0"/>
              <a:t> Data Integration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1916832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OOzie</a:t>
            </a:r>
            <a:endParaRPr lang="ko-KR" altLang="en-US" sz="1100" dirty="0"/>
          </a:p>
        </p:txBody>
      </p:sp>
      <p:pic>
        <p:nvPicPr>
          <p:cNvPr id="10243" name="Picture 3" descr="C:\Users\Administrator\Desktop\oozie_50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6" y="2348880"/>
            <a:ext cx="20193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dministrator\Desktop\oozie-work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60" y="3068960"/>
            <a:ext cx="3733024" cy="27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84168" y="588230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(XML </a:t>
            </a:r>
            <a:r>
              <a:rPr lang="ko-KR" altLang="en-US" sz="1100" dirty="0" smtClean="0"/>
              <a:t>활용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317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기술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</a:t>
            </a:r>
            <a:r>
              <a:rPr lang="ko-KR" altLang="en-US" dirty="0" smtClean="0"/>
              <a:t>에 의해 고안된 병렬 프로그래밍 모델</a:t>
            </a:r>
            <a:endParaRPr lang="ko-KR" altLang="en-US" dirty="0"/>
          </a:p>
        </p:txBody>
      </p:sp>
      <p:pic>
        <p:nvPicPr>
          <p:cNvPr id="11266" name="Picture 2" descr="C:\Users\Administrator\Desktop\how-hadoop-mapreduce-works-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64702"/>
            <a:ext cx="5904656" cy="44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8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기술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Pregel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 </a:t>
            </a:r>
            <a:r>
              <a:rPr lang="en-US" altLang="ko-KR" dirty="0" smtClean="0"/>
              <a:t>Bulk Synchronous Parallel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Pregel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 그래프 분석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MapReduce</a:t>
            </a:r>
            <a:r>
              <a:rPr lang="ko-KR" altLang="en-US" dirty="0" smtClean="0"/>
              <a:t>는 관계가 복잡한 알고리즘 구현에 한계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MapReduce</a:t>
            </a:r>
            <a:r>
              <a:rPr lang="ko-KR" altLang="en-US" dirty="0" smtClean="0"/>
              <a:t>에 비해 파일 시스템 연동이 단순</a:t>
            </a:r>
            <a:endParaRPr lang="ko-KR" altLang="en-US" dirty="0"/>
          </a:p>
        </p:txBody>
      </p:sp>
      <p:pic>
        <p:nvPicPr>
          <p:cNvPr id="12290" name="Picture 2" descr="C:\Users\Administrator\Desktop\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0"/>
            <a:ext cx="507597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12160" y="3127757"/>
            <a:ext cx="27363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일종의 </a:t>
            </a:r>
            <a:r>
              <a:rPr lang="en-US" altLang="ko-KR" sz="1100" dirty="0" smtClean="0"/>
              <a:t>Map (</a:t>
            </a:r>
            <a:r>
              <a:rPr lang="en-US" altLang="ko-KR" sz="1100" dirty="0" err="1" smtClean="0"/>
              <a:t>Giraph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는 실제 </a:t>
            </a:r>
            <a:r>
              <a:rPr lang="en-US" altLang="ko-KR" sz="1100" dirty="0" smtClean="0"/>
              <a:t>MAP </a:t>
            </a:r>
            <a:r>
              <a:rPr lang="ko-KR" altLang="en-US" sz="1100" dirty="0" smtClean="0"/>
              <a:t>상속 받아 실행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5508104" y="3389367"/>
            <a:ext cx="648072" cy="327665"/>
          </a:xfrm>
          <a:prstGeom prst="line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6012160" y="3631032"/>
            <a:ext cx="868000" cy="1143343"/>
          </a:xfrm>
          <a:custGeom>
            <a:avLst/>
            <a:gdLst>
              <a:gd name="connsiteX0" fmla="*/ 74645 w 868000"/>
              <a:gd name="connsiteY0" fmla="*/ 297156 h 1143343"/>
              <a:gd name="connsiteX1" fmla="*/ 494522 w 868000"/>
              <a:gd name="connsiteY1" fmla="*/ 7907 h 1143343"/>
              <a:gd name="connsiteX2" fmla="*/ 867747 w 868000"/>
              <a:gd name="connsiteY2" fmla="*/ 577074 h 1143343"/>
              <a:gd name="connsiteX3" fmla="*/ 438539 w 868000"/>
              <a:gd name="connsiteY3" fmla="*/ 1136911 h 1143343"/>
              <a:gd name="connsiteX4" fmla="*/ 0 w 868000"/>
              <a:gd name="connsiteY4" fmla="*/ 875654 h 114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000" h="1143343">
                <a:moveTo>
                  <a:pt x="74645" y="297156"/>
                </a:moveTo>
                <a:cubicBezTo>
                  <a:pt x="218491" y="129205"/>
                  <a:pt x="362338" y="-38746"/>
                  <a:pt x="494522" y="7907"/>
                </a:cubicBezTo>
                <a:cubicBezTo>
                  <a:pt x="626706" y="54560"/>
                  <a:pt x="877078" y="388907"/>
                  <a:pt x="867747" y="577074"/>
                </a:cubicBezTo>
                <a:cubicBezTo>
                  <a:pt x="858416" y="765241"/>
                  <a:pt x="583164" y="1087148"/>
                  <a:pt x="438539" y="1136911"/>
                </a:cubicBezTo>
                <a:cubicBezTo>
                  <a:pt x="293914" y="1186674"/>
                  <a:pt x="91751" y="933193"/>
                  <a:pt x="0" y="875654"/>
                </a:cubicBezTo>
              </a:path>
            </a:pathLst>
          </a:cu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80160" y="3861048"/>
            <a:ext cx="12241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Worker </a:t>
            </a:r>
            <a:r>
              <a:rPr lang="ko-KR" altLang="en-US" sz="1100" dirty="0" smtClean="0"/>
              <a:t>전체가 </a:t>
            </a:r>
            <a:r>
              <a:rPr lang="ko-KR" altLang="en-US" sz="1100" dirty="0" err="1" smtClean="0"/>
              <a:t>싱크</a:t>
            </a:r>
            <a:r>
              <a:rPr lang="ko-KR" altLang="en-US" sz="1100" dirty="0" smtClean="0"/>
              <a:t> 맞춰서 </a:t>
            </a:r>
            <a:r>
              <a:rPr lang="en-US" altLang="ko-KR" sz="1100" dirty="0" smtClean="0"/>
              <a:t>Iteration </a:t>
            </a:r>
            <a:r>
              <a:rPr lang="ko-KR" altLang="en-US" sz="1100" dirty="0" smtClean="0"/>
              <a:t>돌려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4788024" y="5589820"/>
            <a:ext cx="2736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MR </a:t>
            </a:r>
            <a:r>
              <a:rPr lang="ko-KR" altLang="en-US" sz="1100" dirty="0" smtClean="0"/>
              <a:t>매번 </a:t>
            </a:r>
            <a:r>
              <a:rPr lang="en-US" altLang="ko-KR" sz="1100" dirty="0" smtClean="0"/>
              <a:t>file </a:t>
            </a:r>
            <a:r>
              <a:rPr lang="ko-KR" altLang="en-US" sz="1100" dirty="0" smtClean="0"/>
              <a:t>읽어야 함 ↔ </a:t>
            </a:r>
            <a:r>
              <a:rPr lang="en-US" altLang="ko-KR" sz="1100" dirty="0" err="1" smtClean="0"/>
              <a:t>Pregel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한번 읽고 </a:t>
            </a:r>
            <a:r>
              <a:rPr lang="en-US" altLang="ko-KR" sz="1100" dirty="0" err="1" smtClean="0"/>
              <a:t>mem</a:t>
            </a:r>
            <a:r>
              <a:rPr lang="ko-KR" altLang="en-US" sz="1100" dirty="0" smtClean="0"/>
              <a:t>에서 계속 사용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반복 연산에 장점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4938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기술 </a:t>
            </a:r>
            <a:r>
              <a:rPr lang="en-US" altLang="ko-KR" dirty="0" smtClean="0"/>
              <a:t>– Query </a:t>
            </a:r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쉽게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수행하도록 도와주는 질의 엔진</a:t>
            </a:r>
            <a:endParaRPr lang="en-US" altLang="ko-KR" dirty="0" smtClean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→ SQL Like Query</a:t>
            </a:r>
            <a:endParaRPr lang="ko-KR" altLang="en-US" dirty="0"/>
          </a:p>
        </p:txBody>
      </p:sp>
      <p:pic>
        <p:nvPicPr>
          <p:cNvPr id="13314" name="Picture 2" descr="C:\Users\Administrator\Desktop\Hive_P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79" y="2348880"/>
            <a:ext cx="62293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21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기술 </a:t>
            </a:r>
            <a:r>
              <a:rPr lang="en-US" altLang="ko-KR" dirty="0" smtClean="0"/>
              <a:t>- GPGPU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with CUDA</a:t>
            </a:r>
            <a:endParaRPr lang="ko-KR" altLang="en-US" dirty="0"/>
          </a:p>
        </p:txBody>
      </p:sp>
      <p:pic>
        <p:nvPicPr>
          <p:cNvPr id="14338" name="Picture 2" descr="C:\Users\Administrator\Desktop\CUDA_processing_flow_(E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382732" cy="42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57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</a:p>
          <a:p>
            <a:pPr lvl="1"/>
            <a:r>
              <a:rPr lang="ko-KR" altLang="en-US" dirty="0" err="1" smtClean="0"/>
              <a:t>오픈소스</a:t>
            </a:r>
            <a:r>
              <a:rPr lang="ko-KR" altLang="en-US" dirty="0" smtClean="0"/>
              <a:t> 통계 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학습 기능 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Mahout</a:t>
            </a:r>
          </a:p>
          <a:p>
            <a:pPr lvl="1"/>
            <a:r>
              <a:rPr lang="en-US" altLang="ko-KR" dirty="0" smtClean="0"/>
              <a:t>HDFS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DB </a:t>
            </a:r>
            <a:r>
              <a:rPr lang="ko-KR" altLang="en-US" dirty="0" smtClean="0"/>
              <a:t>상의 데이터를 대상으로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행렬곱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Clustering, Collaborative filtering, Recommendation</a:t>
            </a:r>
            <a:endParaRPr lang="ko-KR" altLang="en-US" dirty="0"/>
          </a:p>
        </p:txBody>
      </p:sp>
      <p:pic>
        <p:nvPicPr>
          <p:cNvPr id="15362" name="Picture 2" descr="C:\Users\Administrator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80728"/>
            <a:ext cx="161962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Administrator\Desktop\images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91879"/>
            <a:ext cx="2448272" cy="102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95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기존 데이터의 진정한 가치를 알려주는 기술</a:t>
            </a:r>
            <a:endParaRPr lang="en-US" altLang="ko-KR" dirty="0" smtClean="0"/>
          </a:p>
          <a:p>
            <a:r>
              <a:rPr lang="ko-KR" altLang="en-US" dirty="0" smtClean="0"/>
              <a:t>어떤 데이터로 누구를 대상으로 무엇을 보여 줄 것인가</a:t>
            </a:r>
            <a:endParaRPr lang="en-US" altLang="ko-KR" dirty="0" smtClean="0"/>
          </a:p>
          <a:p>
            <a:r>
              <a:rPr lang="ko-KR" altLang="en-US" dirty="0" smtClean="0"/>
              <a:t>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대시보드</a:t>
            </a:r>
            <a:r>
              <a:rPr lang="ko-KR" altLang="en-US" dirty="0" smtClean="0"/>
              <a:t> 등 다양한 산출물</a:t>
            </a:r>
            <a:endParaRPr lang="en-US" altLang="ko-KR" dirty="0" smtClean="0"/>
          </a:p>
          <a:p>
            <a:r>
              <a:rPr lang="ko-KR" altLang="en-US" dirty="0" smtClean="0"/>
              <a:t>대규모 데이터 셋에 대한 </a:t>
            </a:r>
            <a:r>
              <a:rPr lang="en-US" altLang="ko-KR" dirty="0" smtClean="0"/>
              <a:t>Level of Degree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386" name="Picture 2" descr="C:\Users\Administrator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68854"/>
            <a:ext cx="1930963" cy="139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54280"/>
            <a:ext cx="1879957" cy="14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C:\Users\Administrator\Desktop\다운로드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37" y="3476141"/>
            <a:ext cx="1909104" cy="14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1454" y="295906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GNU Plot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2959066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matplotlib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700737" y="2979543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pycluster</a:t>
            </a:r>
            <a:endParaRPr lang="ko-KR" altLang="en-US" sz="1100" dirty="0"/>
          </a:p>
        </p:txBody>
      </p:sp>
      <p:pic>
        <p:nvPicPr>
          <p:cNvPr id="16391" name="Picture 7" descr="C:\Users\Administrator\Desktop\example_ap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8855"/>
            <a:ext cx="207217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904230" y="2979543"/>
            <a:ext cx="18722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/>
              <a:t>prefuse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763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 기술 </a:t>
            </a:r>
            <a:r>
              <a:rPr lang="en-US" altLang="ko-KR" dirty="0" smtClean="0"/>
              <a:t>– 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visualization library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임의의 데이터를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방식으로 표현</a:t>
            </a:r>
            <a:endParaRPr lang="en-US" altLang="ko-KR" dirty="0" smtClean="0"/>
          </a:p>
          <a:p>
            <a:r>
              <a:rPr lang="en-US" altLang="ko-KR" dirty="0" smtClean="0"/>
              <a:t>HTML5 Canvas, css3, 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interaction/animation </a:t>
            </a:r>
            <a:r>
              <a:rPr lang="ko-KR" altLang="en-US" dirty="0" smtClean="0"/>
              <a:t>구현 가능</a:t>
            </a:r>
            <a:endParaRPr lang="ko-KR" altLang="en-US" dirty="0"/>
          </a:p>
        </p:txBody>
      </p:sp>
      <p:pic>
        <p:nvPicPr>
          <p:cNvPr id="17410" name="Picture 2" descr="C:\Users\Administrator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9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3V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Variety</a:t>
            </a:r>
          </a:p>
          <a:p>
            <a:pPr lvl="1"/>
            <a:r>
              <a:rPr lang="ko-KR" altLang="en-US" dirty="0" smtClean="0"/>
              <a:t>데이터의 다양성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Volume</a:t>
            </a:r>
          </a:p>
          <a:p>
            <a:pPr lvl="1"/>
            <a:r>
              <a:rPr lang="ko-KR" altLang="en-US" dirty="0" smtClean="0"/>
              <a:t>데이터의 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Velocity</a:t>
            </a:r>
          </a:p>
          <a:p>
            <a:pPr lvl="1"/>
            <a:r>
              <a:rPr lang="ko-KR" altLang="en-US" dirty="0" smtClean="0"/>
              <a:t>데이터의 처리 속도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</a:t>
            </a:r>
            <a:r>
              <a:rPr lang="ko-KR" altLang="en-US" dirty="0" smtClean="0"/>
              <a:t>아마존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EC2 + S3 + Elastic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S3</a:t>
            </a:r>
            <a:r>
              <a:rPr lang="ko-KR" altLang="en-US" dirty="0" smtClean="0"/>
              <a:t>에 분석할 대상 데이터 업로드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Library(Mapper, Reducer..)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클러스터 구성용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사양</a:t>
            </a:r>
            <a:r>
              <a:rPr lang="en-US" altLang="ko-KR" dirty="0" smtClean="0"/>
              <a:t>..)</a:t>
            </a:r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클러스터 설정 및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 S3</a:t>
            </a:r>
            <a:r>
              <a:rPr lang="ko-KR" altLang="en-US" dirty="0" smtClean="0"/>
              <a:t>로부터 데이터 다운로드</a:t>
            </a:r>
            <a:r>
              <a:rPr lang="en-US" altLang="ko-KR" dirty="0" smtClean="0"/>
              <a:t>(Mapper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Reducer</a:t>
            </a:r>
            <a:r>
              <a:rPr lang="ko-KR" altLang="en-US" dirty="0" smtClean="0"/>
              <a:t>에서 다른 데이터 소스 선택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6 </a:t>
            </a:r>
            <a:r>
              <a:rPr lang="ko-KR" altLang="en-US" dirty="0" smtClean="0"/>
              <a:t>데이터 분석 후 결과 데이터를 </a:t>
            </a:r>
            <a:r>
              <a:rPr lang="en-US" altLang="ko-KR" dirty="0" smtClean="0"/>
              <a:t>S3</a:t>
            </a:r>
            <a:r>
              <a:rPr lang="ko-KR" altLang="en-US" dirty="0" smtClean="0"/>
              <a:t>에 업로드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 S3</a:t>
            </a:r>
            <a:r>
              <a:rPr lang="ko-KR" altLang="en-US" dirty="0" smtClean="0"/>
              <a:t>에서 결과 조회</a:t>
            </a:r>
            <a:endParaRPr lang="ko-KR" altLang="en-US" dirty="0"/>
          </a:p>
        </p:txBody>
      </p:sp>
      <p:pic>
        <p:nvPicPr>
          <p:cNvPr id="18434" name="Picture 2" descr="C:\Users\Administrator\Desktop\aws_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08" y="3443535"/>
            <a:ext cx="3706267" cy="34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96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</a:t>
            </a:r>
            <a:r>
              <a:rPr lang="ko-KR" altLang="en-US" dirty="0" err="1" smtClean="0"/>
              <a:t>구</a:t>
            </a:r>
            <a:r>
              <a:rPr lang="ko-KR" altLang="en-US" dirty="0" err="1"/>
              <a:t>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Storage + </a:t>
            </a:r>
            <a:r>
              <a:rPr lang="en-US" altLang="ko-KR" dirty="0" err="1" smtClean="0"/>
              <a:t>BigQuery</a:t>
            </a:r>
            <a:r>
              <a:rPr lang="en-US" altLang="ko-KR" dirty="0" smtClean="0"/>
              <a:t> + Prediction API + Chart</a:t>
            </a:r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dataset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(RDBMS like)</a:t>
            </a:r>
          </a:p>
          <a:p>
            <a:r>
              <a:rPr lang="ko-KR" altLang="en-US" dirty="0" smtClean="0"/>
              <a:t>테이블 스키마 생성</a:t>
            </a:r>
            <a:endParaRPr lang="en-US" altLang="ko-KR" dirty="0" smtClean="0"/>
          </a:p>
          <a:p>
            <a:r>
              <a:rPr lang="en-US" altLang="ko-KR" dirty="0" smtClean="0"/>
              <a:t>Upload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: dataset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업로드파일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스키마 지정</a:t>
            </a:r>
            <a:endParaRPr lang="en-US" altLang="ko-KR" dirty="0" smtClean="0"/>
          </a:p>
          <a:p>
            <a:r>
              <a:rPr lang="ko-KR" altLang="en-US" dirty="0" smtClean="0"/>
              <a:t>쿼리 실행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9914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1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출현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기업의 고객 데이터 </a:t>
            </a:r>
            <a:r>
              <a:rPr lang="ko-KR" altLang="en-US" dirty="0" err="1" smtClean="0"/>
              <a:t>트래킹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수집 행위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많은 데이터 스토리지 저장 공간과 정교한 분석 능력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멀티미디어 </a:t>
            </a:r>
            <a:r>
              <a:rPr lang="ko-KR" altLang="en-US" dirty="0" err="1"/>
              <a:t>컨텐츠</a:t>
            </a:r>
            <a:r>
              <a:rPr lang="ko-KR" altLang="en-US" dirty="0"/>
              <a:t> </a:t>
            </a:r>
            <a:r>
              <a:rPr lang="ko-KR" altLang="en-US" dirty="0" smtClean="0"/>
              <a:t>와 </a:t>
            </a:r>
            <a:r>
              <a:rPr lang="ko-KR" altLang="en-US" dirty="0" err="1"/>
              <a:t>컨텐츠</a:t>
            </a:r>
            <a:r>
              <a:rPr lang="ko-KR" altLang="en-US" dirty="0"/>
              <a:t> </a:t>
            </a:r>
            <a:r>
              <a:rPr lang="ko-KR" altLang="en-US" dirty="0" smtClean="0"/>
              <a:t>사용에 관한 정보의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대용량 멀티미디어 </a:t>
            </a:r>
            <a:r>
              <a:rPr lang="ko-KR" altLang="en-US" dirty="0" err="1"/>
              <a:t>컨텐츠</a:t>
            </a:r>
            <a:r>
              <a:rPr lang="ko-KR" altLang="en-US" dirty="0"/>
              <a:t> </a:t>
            </a:r>
            <a:r>
              <a:rPr lang="ko-KR" altLang="en-US" dirty="0" smtClean="0"/>
              <a:t>생산 및 동영상의 고화질화로 인한 인터넷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급증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SNS</a:t>
            </a:r>
            <a:r>
              <a:rPr lang="ko-KR" altLang="en-US" dirty="0" smtClean="0"/>
              <a:t>의 급격한 확산과 비정형 데이터의 폭증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</a:t>
            </a:r>
            <a:r>
              <a:rPr lang="ko-KR" altLang="en-US" dirty="0" smtClean="0"/>
              <a:t>에서의 일인당 생성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증가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 평균 </a:t>
            </a:r>
            <a:r>
              <a:rPr lang="en-US" altLang="ko-KR" dirty="0" smtClean="0"/>
              <a:t>90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M2M </a:t>
            </a:r>
            <a:r>
              <a:rPr lang="ko-KR" altLang="en-US" dirty="0" smtClean="0"/>
              <a:t>확산에 따른 센서 </a:t>
            </a:r>
            <a:r>
              <a:rPr lang="ko-KR" altLang="en-US" dirty="0"/>
              <a:t>저</a:t>
            </a:r>
            <a:r>
              <a:rPr lang="ko-KR" altLang="en-US" dirty="0" smtClean="0"/>
              <a:t>변 확대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천만 개 이상의 인터넷 센서가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76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중요성 </a:t>
            </a:r>
            <a:r>
              <a:rPr lang="en-US" altLang="ko-KR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제타시대</a:t>
            </a:r>
            <a:r>
              <a:rPr lang="ko-KR" altLang="en-US" dirty="0" smtClean="0"/>
              <a:t> 진입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</a:t>
            </a:r>
            <a:r>
              <a:rPr lang="en-US" altLang="ko-KR" dirty="0" err="1" smtClean="0"/>
              <a:t>ZettaByte</a:t>
            </a:r>
            <a:r>
              <a:rPr lang="en-US" altLang="ko-KR" dirty="0" smtClean="0"/>
              <a:t> = 1,000,000 PB</a:t>
            </a:r>
          </a:p>
          <a:p>
            <a:pPr lvl="1"/>
            <a:r>
              <a:rPr lang="ko-KR" altLang="en-US" dirty="0" err="1" smtClean="0"/>
              <a:t>스마트폰의</a:t>
            </a:r>
            <a:r>
              <a:rPr lang="ko-KR" altLang="en-US" dirty="0" smtClean="0"/>
              <a:t> 확산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사용 확대</a:t>
            </a:r>
            <a:r>
              <a:rPr lang="en-US" altLang="ko-KR" dirty="0" smtClean="0"/>
              <a:t>, M2M </a:t>
            </a:r>
            <a:r>
              <a:rPr lang="ko-KR" altLang="en-US" dirty="0" smtClean="0"/>
              <a:t>센터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더 급속한 증가 전망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데이터는 해마다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배의 속도로 증가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Administrator\Desktop\information-creation-available-sto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392488" cy="25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빅데이터의</a:t>
            </a:r>
            <a:r>
              <a:rPr lang="ko-KR" altLang="en-US" dirty="0"/>
              <a:t> 중요성 </a:t>
            </a:r>
            <a:r>
              <a:rPr lang="en-US" altLang="ko-KR" dirty="0" smtClean="0"/>
              <a:t>[2/5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기업의 </a:t>
            </a:r>
            <a:r>
              <a:rPr lang="en-US" altLang="ko-KR" dirty="0" smtClean="0"/>
              <a:t>Big Data </a:t>
            </a:r>
            <a:r>
              <a:rPr lang="ko-KR" altLang="en-US" dirty="0" smtClean="0"/>
              <a:t>보유 규모는 거대한 가치를 창출할 정도의 정보를 응축하고 있는 수준에 도달</a:t>
            </a:r>
            <a:endParaRPr lang="en-US" altLang="ko-KR" dirty="0" smtClean="0"/>
          </a:p>
          <a:p>
            <a:r>
              <a:rPr lang="ko-KR" altLang="en-US" dirty="0" smtClean="0"/>
              <a:t>미국은 대다수의 기업이 </a:t>
            </a:r>
            <a:r>
              <a:rPr lang="en-US" altLang="ko-KR" dirty="0" smtClean="0"/>
              <a:t>100TB </a:t>
            </a:r>
            <a:r>
              <a:rPr lang="ko-KR" altLang="en-US" dirty="0" smtClean="0"/>
              <a:t>이상의 정보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상당수는 </a:t>
            </a:r>
            <a:r>
              <a:rPr lang="en-US" altLang="ko-KR" dirty="0" smtClean="0"/>
              <a:t>1PB </a:t>
            </a:r>
            <a:r>
              <a:rPr lang="ko-KR" altLang="en-US" dirty="0" smtClean="0"/>
              <a:t>이상 보유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Administrator\Desktop\mckinsey-e13463877204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7837"/>
            <a:ext cx="6120680" cy="4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5656" y="6499098"/>
            <a:ext cx="1532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McKinsey (2011.05)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5656" y="4043807"/>
            <a:ext cx="5832648" cy="1440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3112975"/>
            <a:ext cx="5832648" cy="1440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빅데이터의</a:t>
            </a:r>
            <a:r>
              <a:rPr lang="ko-KR" altLang="en-US" dirty="0"/>
              <a:t> 중요성 </a:t>
            </a:r>
            <a:r>
              <a:rPr lang="en-US" altLang="ko-KR" dirty="0" smtClean="0"/>
              <a:t>[3/5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불가능한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비즈니스를 성공적인 비즈니스로 전환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IBM</a:t>
            </a:r>
          </a:p>
          <a:p>
            <a:pPr lvl="1"/>
            <a:r>
              <a:rPr lang="ko-KR" altLang="en-US" dirty="0" smtClean="0"/>
              <a:t>캐나다 의회의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수백만 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문서를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불어 자동 번역 시스템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Google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수억 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자료를 활용</a:t>
            </a:r>
            <a:r>
              <a:rPr lang="en-US" altLang="ko-KR" dirty="0" smtClean="0"/>
              <a:t>, 50</a:t>
            </a:r>
            <a:r>
              <a:rPr lang="ko-KR" altLang="en-US" dirty="0" smtClean="0"/>
              <a:t>개 언어간의 자동 번역 시스템 개발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Successed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빅데이터의</a:t>
            </a:r>
            <a:r>
              <a:rPr lang="ko-KR" altLang="en-US" dirty="0"/>
              <a:t> 중요성 </a:t>
            </a:r>
            <a:r>
              <a:rPr lang="en-US" altLang="ko-KR" dirty="0" smtClean="0"/>
              <a:t>[4/5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빅데이터를</a:t>
            </a:r>
            <a:r>
              <a:rPr lang="ko-KR" altLang="en-US" dirty="0" smtClean="0"/>
              <a:t> 활용해서 성장한 글로벌 기업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Google</a:t>
            </a:r>
          </a:p>
          <a:p>
            <a:pPr lvl="1"/>
            <a:r>
              <a:rPr lang="ko-KR" altLang="en-US" dirty="0" smtClean="0"/>
              <a:t>최초로 </a:t>
            </a:r>
            <a:r>
              <a:rPr lang="en-US" altLang="ko-KR" dirty="0" smtClean="0"/>
              <a:t>Big Data </a:t>
            </a:r>
            <a:r>
              <a:rPr lang="ko-KR" altLang="en-US" dirty="0" smtClean="0"/>
              <a:t>처리 기술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통한 가장 정교한 검색 결과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Facebook</a:t>
            </a:r>
          </a:p>
          <a:p>
            <a:pPr lvl="1"/>
            <a:r>
              <a:rPr lang="en-US" altLang="ko-KR" dirty="0" smtClean="0"/>
              <a:t>Big Data </a:t>
            </a:r>
            <a:r>
              <a:rPr lang="ko-KR" altLang="en-US" dirty="0" smtClean="0"/>
              <a:t>처리 기술을 이용해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서비스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Amazon.com</a:t>
            </a:r>
          </a:p>
          <a:p>
            <a:pPr lvl="1"/>
            <a:r>
              <a:rPr lang="ko-KR" altLang="en-US" dirty="0" smtClean="0"/>
              <a:t>사용자 정보 처리를 통한 추천 시스템에서 전체 매출의 </a:t>
            </a:r>
            <a:r>
              <a:rPr lang="en-US" altLang="ko-KR" dirty="0" smtClean="0"/>
              <a:t>30%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Netflix</a:t>
            </a:r>
          </a:p>
          <a:p>
            <a:pPr lvl="1"/>
            <a:r>
              <a:rPr lang="en-US" altLang="ko-KR" dirty="0" smtClean="0"/>
              <a:t>Big Data </a:t>
            </a:r>
            <a:r>
              <a:rPr lang="ko-KR" altLang="en-US" dirty="0" smtClean="0"/>
              <a:t>처리를 통한 추천 시스템 제공으로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DVD </a:t>
            </a:r>
            <a:r>
              <a:rPr lang="ko-KR" altLang="en-US" dirty="0" smtClean="0"/>
              <a:t>제공 업체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3899971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11027</TotalTime>
  <Words>2104</Words>
  <Application>Microsoft Office PowerPoint</Application>
  <PresentationFormat>화면 슬라이드 쇼(4:3)</PresentationFormat>
  <Paragraphs>453</Paragraphs>
  <Slides>41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SNU IDB Lab.</vt:lpstr>
      <vt:lpstr>Big Data</vt:lpstr>
      <vt:lpstr>Outline</vt:lpstr>
      <vt:lpstr>빅데이터란</vt:lpstr>
      <vt:lpstr>빅데이터와 3V</vt:lpstr>
      <vt:lpstr>빅데이터 출현 배경</vt:lpstr>
      <vt:lpstr>빅데이터의 중요성 [1/5]</vt:lpstr>
      <vt:lpstr>빅데이터의 중요성 [2/5]</vt:lpstr>
      <vt:lpstr>빅데이터의 중요성 [3/5]</vt:lpstr>
      <vt:lpstr>빅데이터의 중요성 [4/5]</vt:lpstr>
      <vt:lpstr>빅데이터의 중요성 [5/5]</vt:lpstr>
      <vt:lpstr>빅데이터가 어려운 이유</vt:lpstr>
      <vt:lpstr>Outline</vt:lpstr>
      <vt:lpstr>데이터 분류 방법 – 생성 주체</vt:lpstr>
      <vt:lpstr>데이터 분류 방법 – 데이터 특성</vt:lpstr>
      <vt:lpstr>데이터 분류 방법 – 데이터 크기</vt:lpstr>
      <vt:lpstr>전통적인 Data Life Cycle</vt:lpstr>
      <vt:lpstr>빅데이터 라이프사이클 관리</vt:lpstr>
      <vt:lpstr>빅데이터 처리 흐름</vt:lpstr>
      <vt:lpstr>Outline</vt:lpstr>
      <vt:lpstr>기술 분류</vt:lpstr>
      <vt:lpstr>빅데이터 기술 스택</vt:lpstr>
      <vt:lpstr>오픈 소스 생태계</vt:lpstr>
      <vt:lpstr>생성/수집 기술 – 로그 수집  [1/2]</vt:lpstr>
      <vt:lpstr>생성/수집 기술 – 로그 수집 [2/2]</vt:lpstr>
      <vt:lpstr>저장 기술 – 분산 스토리지 [1/2]</vt:lpstr>
      <vt:lpstr>저장 기술 – 분산 스토리지 [2/2]</vt:lpstr>
      <vt:lpstr>저장 기술 – NoSQL [1/2]</vt:lpstr>
      <vt:lpstr>저장 기술 – NoSQL [2/2]</vt:lpstr>
      <vt:lpstr>저장 기술 – 검색 엔진</vt:lpstr>
      <vt:lpstr>데이터 통합 기술 – Sqoop [1/2]</vt:lpstr>
      <vt:lpstr>데이터 통합 기술 – Sqoop [2/2]</vt:lpstr>
      <vt:lpstr>데이터통합기술 - Workflow</vt:lpstr>
      <vt:lpstr>데이터 분석 기술 - MapReduce</vt:lpstr>
      <vt:lpstr>데이터 분석 기술 - Pregel</vt:lpstr>
      <vt:lpstr>데이터 분석 기술 – Query 엔진</vt:lpstr>
      <vt:lpstr>데이터 분석 기술 - GPGPU</vt:lpstr>
      <vt:lpstr>데이터 분석 기술 - 알고리즘</vt:lpstr>
      <vt:lpstr>데이터 표현 기술 - 시각화</vt:lpstr>
      <vt:lpstr>데이터 표현 기술 – HTML5</vt:lpstr>
      <vt:lpstr>Example – 아마존 빅데이터 서비스</vt:lpstr>
      <vt:lpstr>Example – 구글 빅데이터 서비스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493</cp:revision>
  <dcterms:created xsi:type="dcterms:W3CDTF">2006-10-05T04:04:58Z</dcterms:created>
  <dcterms:modified xsi:type="dcterms:W3CDTF">2013-09-13T03:41:06Z</dcterms:modified>
</cp:coreProperties>
</file>