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9" r:id="rId16"/>
    <p:sldId id="300" r:id="rId17"/>
    <p:sldId id="270" r:id="rId18"/>
    <p:sldId id="271" r:id="rId19"/>
    <p:sldId id="30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EC84-A1E5-4FFC-8498-0314ED746705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A352E-1DC5-4EF9-983F-7F3AFC33E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http://highlyscalable.wordpress.com/2012/02/01/mapreduce-patterns/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352E-1DC5-4EF9-983F-7F3AFC33EAC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45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C84A330-BE50-4EC6-BDB5-52C29A8CBDCD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D1C98F1-59E8-468A-B441-39F732AD42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MapReduce Programming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atinLnBrk="0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13, 2013</a:t>
            </a: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Team: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7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Reduce [2/2]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reduce (</a:t>
            </a:r>
            <a:r>
              <a:rPr lang="en-US" altLang="ko-KR" dirty="0" err="1"/>
              <a:t>out_key</a:t>
            </a:r>
            <a:r>
              <a:rPr lang="en-US" altLang="ko-KR" dirty="0"/>
              <a:t>, </a:t>
            </a:r>
            <a:r>
              <a:rPr lang="en-US" altLang="ko-KR" dirty="0" err="1"/>
              <a:t>intermediate_value</a:t>
            </a:r>
            <a:r>
              <a:rPr lang="en-US" altLang="ko-KR" dirty="0"/>
              <a:t> list) -&gt; </a:t>
            </a:r>
            <a:r>
              <a:rPr lang="en-US" altLang="ko-KR" dirty="0" err="1"/>
              <a:t>out_value</a:t>
            </a:r>
            <a:r>
              <a:rPr lang="en-US" altLang="ko-KR" dirty="0"/>
              <a:t> list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8362" y="2599083"/>
            <a:ext cx="956642" cy="862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052378" y="2707966"/>
            <a:ext cx="7200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(This, 1)</a:t>
            </a:r>
          </a:p>
          <a:p>
            <a:r>
              <a:rPr lang="en-US" altLang="ko-KR" sz="1200" b="1" dirty="0" smtClean="0"/>
              <a:t>(is, 1)</a:t>
            </a:r>
          </a:p>
          <a:p>
            <a:r>
              <a:rPr lang="en-US" altLang="ko-KR" sz="1200" b="1" dirty="0" smtClean="0"/>
              <a:t>(a, 1)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8362" y="3892655"/>
            <a:ext cx="956642" cy="9431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2052378" y="4001538"/>
            <a:ext cx="7200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(I, 1)</a:t>
            </a:r>
          </a:p>
          <a:p>
            <a:r>
              <a:rPr lang="en-US" altLang="ko-KR" sz="1200" b="1" dirty="0" smtClean="0"/>
              <a:t>(like, 1)</a:t>
            </a:r>
          </a:p>
          <a:p>
            <a:r>
              <a:rPr lang="en-US" altLang="ko-KR" sz="1200" b="1" dirty="0" smtClean="0"/>
              <a:t>(This, 1)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45063" y="3243525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89079" y="3352408"/>
            <a:ext cx="720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(This, 2)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923928" y="3461438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Summation </a:t>
            </a:r>
            <a:r>
              <a:rPr lang="en-US" altLang="ko-KR" dirty="0"/>
              <a:t>Reducer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let reduce(k, </a:t>
            </a:r>
            <a:r>
              <a:rPr lang="en-US" altLang="ko-KR" dirty="0" err="1"/>
              <a:t>vals</a:t>
            </a:r>
            <a:r>
              <a:rPr lang="en-US" altLang="ko-KR" dirty="0"/>
              <a:t>) = </a:t>
            </a:r>
          </a:p>
          <a:p>
            <a:pPr marL="0" indent="0">
              <a:buNone/>
            </a:pPr>
            <a:r>
              <a:rPr lang="en-US" altLang="ko-KR" dirty="0" smtClean="0"/>
              <a:t>    sum </a:t>
            </a:r>
            <a:r>
              <a:rPr lang="en-US" altLang="ko-KR" dirty="0"/>
              <a:t>= 0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v in </a:t>
            </a:r>
            <a:r>
              <a:rPr lang="en-US" altLang="ko-KR" dirty="0" err="1"/>
              <a:t>vals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       sum </a:t>
            </a:r>
            <a:r>
              <a:rPr lang="en-US" altLang="ko-KR" dirty="0"/>
              <a:t>+= v</a:t>
            </a:r>
          </a:p>
          <a:p>
            <a:pPr marL="0" indent="0">
              <a:buNone/>
            </a:pPr>
            <a:r>
              <a:rPr lang="en-US" altLang="ko-KR" dirty="0" smtClean="0"/>
              <a:t>    emit(k</a:t>
            </a:r>
            <a:r>
              <a:rPr lang="en-US" altLang="ko-KR" dirty="0"/>
              <a:t>, sum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("A", [42,100,312]) -&gt; ("A", 454)</a:t>
            </a:r>
          </a:p>
          <a:p>
            <a:pPr marL="0" lvl="0" indent="0">
              <a:buNone/>
            </a:pPr>
            <a:r>
              <a:rPr lang="en-US" altLang="ko-KR" dirty="0"/>
              <a:t>("B", [12,6,-2]) -&gt; ("B", 16)</a:t>
            </a:r>
          </a:p>
        </p:txBody>
      </p:sp>
    </p:spTree>
    <p:extLst>
      <p:ext uri="{BB962C8B-B14F-4D97-AF65-F5344CB8AC3E}">
        <p14:creationId xmlns:p14="http://schemas.microsoft.com/office/powerpoint/2010/main" val="20627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</a:t>
            </a:r>
            <a:r>
              <a:rPr lang="en-US" altLang="ko-KR" dirty="0"/>
              <a:t>Identity Reducer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let reduce(k, </a:t>
            </a:r>
            <a:r>
              <a:rPr lang="en-US" altLang="ko-KR" dirty="0" err="1"/>
              <a:t>vals</a:t>
            </a:r>
            <a:r>
              <a:rPr lang="en-US" altLang="ko-KR" dirty="0"/>
              <a:t>) =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en-US" altLang="ko-KR" dirty="0"/>
              <a:t>v in </a:t>
            </a:r>
            <a:r>
              <a:rPr lang="en-US" altLang="ko-KR" dirty="0" err="1"/>
              <a:t>vals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       emit(k, v)</a:t>
            </a:r>
            <a:endParaRPr lang="en-US" altLang="ko-KR" dirty="0"/>
          </a:p>
          <a:p>
            <a:pPr marL="0" lvl="0" indent="0">
              <a:buNone/>
            </a:pPr>
            <a:endParaRPr lang="pt-BR" altLang="ko-KR" dirty="0" smtClean="0"/>
          </a:p>
          <a:p>
            <a:pPr marL="0" lvl="0" indent="0">
              <a:buNone/>
            </a:pPr>
            <a:r>
              <a:rPr lang="pt-BR" altLang="ko-KR" dirty="0" smtClean="0"/>
              <a:t>("</a:t>
            </a:r>
            <a:r>
              <a:rPr lang="pt-BR" altLang="ko-KR" dirty="0"/>
              <a:t>A", [42,100,312]) -&gt; ("A", 42), ("A", 100), ("A", 312)</a:t>
            </a:r>
          </a:p>
          <a:p>
            <a:pPr marL="0" lvl="0" indent="0">
              <a:buNone/>
            </a:pPr>
            <a:r>
              <a:rPr lang="en-US" altLang="ko-KR" dirty="0"/>
              <a:t>("B", [12,6,-2]) -&gt; ("B", 12), ("B", 6), ("B", -2)</a:t>
            </a:r>
          </a:p>
        </p:txBody>
      </p:sp>
    </p:spTree>
    <p:extLst>
      <p:ext uri="{BB962C8B-B14F-4D97-AF65-F5344CB8AC3E}">
        <p14:creationId xmlns:p14="http://schemas.microsoft.com/office/powerpoint/2010/main" val="310234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Processing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Map </a:t>
            </a:r>
            <a:r>
              <a:rPr lang="ko-KR" altLang="en-US" dirty="0"/>
              <a:t>함수는 병렬로 실행</a:t>
            </a:r>
          </a:p>
          <a:p>
            <a:pPr lvl="1"/>
            <a:r>
              <a:rPr lang="ko-KR" altLang="en-US" dirty="0"/>
              <a:t>서로 다른 입력 데이터로부터 다른 중간 값들을 생성</a:t>
            </a:r>
          </a:p>
          <a:p>
            <a:pPr lvl="0"/>
            <a:r>
              <a:rPr lang="en-US" altLang="ko-KR" dirty="0"/>
              <a:t>Reduce </a:t>
            </a:r>
            <a:r>
              <a:rPr lang="ko-KR" altLang="en-US" dirty="0"/>
              <a:t>함수도 병렬로 실행</a:t>
            </a:r>
          </a:p>
          <a:p>
            <a:pPr lvl="1"/>
            <a:r>
              <a:rPr lang="ko-KR" altLang="en-US" dirty="0"/>
              <a:t>각각 다른 </a:t>
            </a:r>
            <a:r>
              <a:rPr lang="en-US" altLang="ko-KR" dirty="0"/>
              <a:t>output key</a:t>
            </a:r>
            <a:r>
              <a:rPr lang="ko-KR" altLang="en-US" dirty="0"/>
              <a:t>를 대상으로 연산을 수행</a:t>
            </a:r>
          </a:p>
          <a:p>
            <a:pPr lvl="0"/>
            <a:r>
              <a:rPr lang="ko-KR" altLang="en-US" dirty="0"/>
              <a:t>모든 값들은 독립적으로 처리</a:t>
            </a:r>
          </a:p>
          <a:p>
            <a:pPr lvl="0"/>
            <a:r>
              <a:rPr lang="en-US" altLang="ko-KR" dirty="0"/>
              <a:t>Reduce</a:t>
            </a:r>
            <a:r>
              <a:rPr lang="ko-KR" altLang="en-US" dirty="0"/>
              <a:t>는 모든 </a:t>
            </a:r>
            <a:r>
              <a:rPr lang="en-US" altLang="ko-KR" dirty="0"/>
              <a:t>map</a:t>
            </a:r>
            <a:r>
              <a:rPr lang="ko-KR" altLang="en-US" dirty="0"/>
              <a:t>단계가 끝난 후 시작 </a:t>
            </a:r>
            <a:r>
              <a:rPr lang="en-US" altLang="ko-KR" dirty="0"/>
              <a:t>(</a:t>
            </a:r>
            <a:r>
              <a:rPr lang="en-US" altLang="ko-KR" dirty="0" smtClean="0"/>
              <a:t>Bottleneck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80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Combining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Mapper</a:t>
            </a:r>
            <a:r>
              <a:rPr lang="ko-KR" altLang="en-US"/>
              <a:t>가 실행되는 노드에서 </a:t>
            </a:r>
            <a:r>
              <a:rPr lang="en-US" altLang="ko-KR"/>
              <a:t>map</a:t>
            </a:r>
            <a:r>
              <a:rPr lang="ko-KR" altLang="en-US"/>
              <a:t>이 끝나는 직후 실행</a:t>
            </a:r>
          </a:p>
          <a:p>
            <a:pPr lvl="0"/>
            <a:r>
              <a:rPr lang="en-US" altLang="ko-KR"/>
              <a:t>local</a:t>
            </a:r>
            <a:r>
              <a:rPr lang="ko-KR" altLang="en-US"/>
              <a:t>의 </a:t>
            </a:r>
            <a:r>
              <a:rPr lang="en-US" altLang="ko-KR"/>
              <a:t>map output</a:t>
            </a:r>
            <a:r>
              <a:rPr lang="ko-KR" altLang="en-US"/>
              <a:t>에 대해서만 실행하는 부분 </a:t>
            </a:r>
            <a:r>
              <a:rPr lang="en-US" altLang="ko-KR"/>
              <a:t>reduce</a:t>
            </a:r>
          </a:p>
          <a:p>
            <a:pPr lvl="0"/>
            <a:r>
              <a:rPr lang="en-US" altLang="ko-KR"/>
              <a:t>Reducer</a:t>
            </a:r>
            <a:r>
              <a:rPr lang="ko-KR" altLang="en-US"/>
              <a:t>로 데이터 전달하기 전 양을 줄여 대역폭 절약할 목적</a:t>
            </a:r>
          </a:p>
          <a:p>
            <a:pPr lvl="0"/>
            <a:r>
              <a:rPr lang="ko-KR" altLang="en-US"/>
              <a:t>데이터 누적</a:t>
            </a:r>
            <a:r>
              <a:rPr lang="en-US" altLang="ko-KR"/>
              <a:t>/</a:t>
            </a:r>
            <a:r>
              <a:rPr lang="ko-KR" altLang="en-US"/>
              <a:t>조합의 경우는 </a:t>
            </a:r>
            <a:r>
              <a:rPr lang="en-US" altLang="ko-KR"/>
              <a:t>Reducer</a:t>
            </a:r>
            <a:r>
              <a:rPr lang="ko-KR" altLang="en-US"/>
              <a:t>를 </a:t>
            </a:r>
            <a:r>
              <a:rPr lang="en-US" altLang="ko-KR"/>
              <a:t>combiner</a:t>
            </a:r>
            <a:r>
              <a:rPr lang="ko-KR" altLang="en-US"/>
              <a:t>로 사용할 수 있음 </a:t>
            </a:r>
            <a:r>
              <a:rPr lang="en-US" altLang="ko-KR"/>
              <a:t>(sum reducer)</a:t>
            </a:r>
          </a:p>
        </p:txBody>
      </p:sp>
    </p:spTree>
    <p:extLst>
      <p:ext uri="{BB962C8B-B14F-4D97-AF65-F5344CB8AC3E}">
        <p14:creationId xmlns:p14="http://schemas.microsoft.com/office/powerpoint/2010/main" val="408214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Combining Example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Find Minimum Value</a:t>
            </a:r>
            <a:endParaRPr lang="en-US" altLang="ko-KR" dirty="0"/>
          </a:p>
        </p:txBody>
      </p:sp>
      <p:pic>
        <p:nvPicPr>
          <p:cNvPr id="1027" name="Picture 3" descr="C:\Users\Administrator\Desktop\comb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696744" cy="47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6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Value List</a:t>
            </a:r>
            <a:r>
              <a:rPr lang="ko-KR" altLang="en-US" dirty="0" smtClean="0"/>
              <a:t>를 정렬해 </a:t>
            </a:r>
            <a:r>
              <a:rPr lang="en-US" altLang="ko-KR" dirty="0" smtClean="0"/>
              <a:t>Reducer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2" name="Picture 4" descr="C:\Users\Administrator\Desktop\f3ce40ae-ec8a-30f4-801a-8b69f0231c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128792" cy="33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915730" y="5088627"/>
            <a:ext cx="956642" cy="7534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3059746" y="5088628"/>
            <a:ext cx="7200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(A, 5)</a:t>
            </a:r>
          </a:p>
          <a:p>
            <a:r>
              <a:rPr lang="en-US" altLang="ko-KR" sz="1200" b="1" dirty="0" smtClean="0"/>
              <a:t>(B, 3)</a:t>
            </a:r>
          </a:p>
          <a:p>
            <a:r>
              <a:rPr lang="en-US" altLang="ko-KR" sz="1200" b="1" dirty="0" smtClean="0"/>
              <a:t>(A, 2)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15730" y="5916076"/>
            <a:ext cx="956642" cy="8343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3059746" y="5916076"/>
            <a:ext cx="72008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(A, 1)</a:t>
            </a:r>
          </a:p>
          <a:p>
            <a:r>
              <a:rPr lang="en-US" altLang="ko-KR" sz="1200" b="1" dirty="0" smtClean="0"/>
              <a:t>(B, 7)</a:t>
            </a:r>
          </a:p>
          <a:p>
            <a:r>
              <a:rPr lang="en-US" altLang="ko-KR" sz="1200" b="1" dirty="0" smtClean="0"/>
              <a:t>(C, 2)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1678" y="5592757"/>
            <a:ext cx="1080120" cy="46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98579" y="5731187"/>
            <a:ext cx="8991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(A, “1,2,5”)</a:t>
            </a:r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4379590" y="5662078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Introduction</a:t>
            </a:r>
            <a:endParaRPr lang="en-US" altLang="ko-KR" dirty="0"/>
          </a:p>
          <a:p>
            <a:pPr lvl="0"/>
            <a:r>
              <a:rPr lang="en-US" altLang="ko-KR" b="1" dirty="0" err="1"/>
              <a:t>Hadoop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MapReduce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06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[1/2]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Job</a:t>
            </a:r>
          </a:p>
          <a:p>
            <a:pPr lvl="1"/>
            <a:r>
              <a:rPr lang="ko-KR" altLang="en-US" dirty="0"/>
              <a:t>데이터를 처리하는 </a:t>
            </a:r>
            <a:r>
              <a:rPr lang="en-US" altLang="ko-KR" dirty="0" smtClean="0"/>
              <a:t>Mapper</a:t>
            </a:r>
            <a:r>
              <a:rPr lang="ko-KR" altLang="en-US" dirty="0"/>
              <a:t>와 </a:t>
            </a:r>
            <a:r>
              <a:rPr lang="en-US" altLang="ko-KR" dirty="0" smtClean="0"/>
              <a:t>Reducer</a:t>
            </a:r>
            <a:r>
              <a:rPr lang="ko-KR" altLang="en-US" dirty="0"/>
              <a:t>로 이루어진 완전한 프로그램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 smtClean="0"/>
              <a:t>Task</a:t>
            </a:r>
            <a:endParaRPr lang="en-US" altLang="ko-KR" dirty="0"/>
          </a:p>
          <a:p>
            <a:pPr lvl="1"/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 smtClean="0"/>
              <a:t>Reducer</a:t>
            </a:r>
            <a:r>
              <a:rPr lang="ko-KR" altLang="en-US" dirty="0"/>
              <a:t>의 각각의 실행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 smtClean="0"/>
              <a:t>Task </a:t>
            </a:r>
            <a:r>
              <a:rPr lang="en-US" altLang="ko-KR" dirty="0"/>
              <a:t>Attempt</a:t>
            </a:r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머신에서</a:t>
            </a:r>
            <a:r>
              <a:rPr lang="ko-KR" altLang="en-US" dirty="0"/>
              <a:t> 실행되는 특정 </a:t>
            </a:r>
            <a:r>
              <a:rPr lang="en-US" altLang="ko-KR" dirty="0" smtClean="0"/>
              <a:t>Task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Job</a:t>
            </a:r>
          </a:p>
          <a:p>
            <a:pPr lvl="2"/>
            <a:r>
              <a:rPr lang="en-US" altLang="ko-KR" dirty="0" smtClean="0"/>
              <a:t>“20</a:t>
            </a:r>
            <a:r>
              <a:rPr lang="ko-KR" altLang="en-US" dirty="0"/>
              <a:t>개의 파일을 입력으로 </a:t>
            </a:r>
            <a:r>
              <a:rPr lang="en-US" altLang="ko-KR" dirty="0" smtClean="0"/>
              <a:t>Word Count </a:t>
            </a:r>
            <a:r>
              <a:rPr lang="ko-KR" altLang="en-US" dirty="0" smtClean="0"/>
              <a:t>수행할 것</a:t>
            </a:r>
            <a:r>
              <a:rPr lang="en-US" altLang="ko-KR" dirty="0" smtClean="0"/>
              <a:t>”</a:t>
            </a:r>
            <a:endParaRPr lang="ko-KR" altLang="en-US" dirty="0"/>
          </a:p>
          <a:p>
            <a:pPr lvl="1"/>
            <a:r>
              <a:rPr lang="en-US" altLang="ko-KR" dirty="0" smtClean="0"/>
              <a:t>Task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Map Task</a:t>
            </a:r>
            <a:r>
              <a:rPr lang="ko-KR" altLang="en-US" dirty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Reduce Task</a:t>
            </a:r>
            <a:endParaRPr lang="en-US" altLang="ko-KR" dirty="0"/>
          </a:p>
          <a:p>
            <a:pPr lvl="1"/>
            <a:r>
              <a:rPr lang="en-US" altLang="ko-KR" dirty="0"/>
              <a:t>Task </a:t>
            </a:r>
            <a:r>
              <a:rPr lang="en-US" altLang="ko-KR" dirty="0" smtClean="0"/>
              <a:t>Attempt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Map Task</a:t>
            </a:r>
            <a:r>
              <a:rPr lang="ko-KR" altLang="en-US" dirty="0"/>
              <a:t>를 처리하기 위해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Task Attempts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 </a:t>
            </a:r>
            <a:r>
              <a:rPr lang="ko-KR" altLang="en-US" dirty="0"/>
              <a:t>실패할 경우 그 이상의 </a:t>
            </a:r>
            <a:r>
              <a:rPr lang="en-US" altLang="ko-KR" dirty="0" smtClean="0"/>
              <a:t>Task Attempts </a:t>
            </a:r>
            <a:r>
              <a:rPr lang="ko-KR" altLang="en-US" dirty="0" smtClean="0"/>
              <a:t>발생함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75"/>
          <a:stretch/>
        </p:blipFill>
        <p:spPr bwMode="auto">
          <a:xfrm>
            <a:off x="755576" y="3645023"/>
            <a:ext cx="7632848" cy="30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Introduction</a:t>
            </a:r>
            <a:endParaRPr lang="en-US" altLang="ko-KR" b="1" dirty="0"/>
          </a:p>
          <a:p>
            <a:pPr lvl="0"/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 smtClean="0"/>
              <a:t>MapReduce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81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실행구조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166234" y="1451532"/>
            <a:ext cx="2324075" cy="1800200"/>
          </a:xfrm>
          <a:prstGeom prst="roundRect">
            <a:avLst>
              <a:gd name="adj" fmla="val 90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MasterNode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445118" y="2060848"/>
            <a:ext cx="1726294" cy="966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JobTracker</a:t>
            </a:r>
            <a:endParaRPr lang="ko-KR" altLang="en-US" sz="14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62734" y="4149080"/>
            <a:ext cx="2036043" cy="2088232"/>
            <a:chOff x="4264149" y="4149080"/>
            <a:chExt cx="2036043" cy="20882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264149" y="4149080"/>
              <a:ext cx="2036043" cy="2088232"/>
            </a:xfrm>
            <a:prstGeom prst="roundRect">
              <a:avLst>
                <a:gd name="adj" fmla="val 47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SlaveNode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45118" y="4782863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TaskTracker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45118" y="5555336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Task Instance</a:t>
              </a:r>
              <a:endParaRPr lang="ko-KR" altLang="en-US" sz="1400" b="1" dirty="0"/>
            </a:p>
          </p:txBody>
        </p:sp>
        <p:sp>
          <p:nvSpPr>
            <p:cNvPr id="11" name="오른쪽 화살표 10"/>
            <p:cNvSpPr/>
            <p:nvPr/>
          </p:nvSpPr>
          <p:spPr>
            <a:xfrm rot="16200000">
              <a:off x="5128094" y="5337059"/>
              <a:ext cx="288032" cy="72311"/>
            </a:xfrm>
            <a:prstGeom prst="rightArrow">
              <a:avLst>
                <a:gd name="adj1" fmla="val 50000"/>
                <a:gd name="adj2" fmla="val 15860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6289" y="4149080"/>
            <a:ext cx="2036043" cy="2088232"/>
            <a:chOff x="4264149" y="4149080"/>
            <a:chExt cx="2036043" cy="20882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64149" y="4149080"/>
              <a:ext cx="2036043" cy="2088232"/>
            </a:xfrm>
            <a:prstGeom prst="roundRect">
              <a:avLst>
                <a:gd name="adj" fmla="val 47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SlaveNode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45118" y="4782863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TaskTracker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45118" y="5555336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Task Instance</a:t>
              </a:r>
              <a:endParaRPr lang="ko-KR" altLang="en-US" sz="1400" b="1" dirty="0"/>
            </a:p>
          </p:txBody>
        </p:sp>
        <p:sp>
          <p:nvSpPr>
            <p:cNvPr id="19" name="오른쪽 화살표 18"/>
            <p:cNvSpPr/>
            <p:nvPr/>
          </p:nvSpPr>
          <p:spPr>
            <a:xfrm rot="16200000">
              <a:off x="5128094" y="5337059"/>
              <a:ext cx="288032" cy="72311"/>
            </a:xfrm>
            <a:prstGeom prst="rightArrow">
              <a:avLst>
                <a:gd name="adj1" fmla="val 50000"/>
                <a:gd name="adj2" fmla="val 15860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47303" y="4149080"/>
            <a:ext cx="2036043" cy="2088232"/>
            <a:chOff x="4264149" y="4149080"/>
            <a:chExt cx="2036043" cy="208823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264149" y="4149080"/>
              <a:ext cx="2036043" cy="2088232"/>
            </a:xfrm>
            <a:prstGeom prst="roundRect">
              <a:avLst>
                <a:gd name="adj" fmla="val 47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SlaveNode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45118" y="4782863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TaskTracker</a:t>
              </a:r>
              <a:endParaRPr lang="ko-KR" altLang="en-US" sz="14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45118" y="5555336"/>
              <a:ext cx="163905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Task Instance</a:t>
              </a:r>
              <a:endParaRPr lang="ko-KR" altLang="en-US" sz="1400" b="1" dirty="0"/>
            </a:p>
          </p:txBody>
        </p:sp>
        <p:sp>
          <p:nvSpPr>
            <p:cNvPr id="24" name="오른쪽 화살표 23"/>
            <p:cNvSpPr/>
            <p:nvPr/>
          </p:nvSpPr>
          <p:spPr>
            <a:xfrm rot="16200000">
              <a:off x="5128094" y="5337059"/>
              <a:ext cx="288032" cy="72311"/>
            </a:xfrm>
            <a:prstGeom prst="rightArrow">
              <a:avLst>
                <a:gd name="adj1" fmla="val 50000"/>
                <a:gd name="adj2" fmla="val 15860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4445118" y="3027038"/>
            <a:ext cx="702185" cy="1755825"/>
          </a:xfrm>
          <a:prstGeom prst="straightConnector1">
            <a:avLst/>
          </a:prstGeom>
          <a:ln w="15875">
            <a:headEnd type="arrow" w="med" len="lg"/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267744" y="3027038"/>
            <a:ext cx="2608474" cy="1755825"/>
          </a:xfrm>
          <a:prstGeom prst="straightConnector1">
            <a:avLst/>
          </a:prstGeom>
          <a:ln w="15875">
            <a:headEnd type="arrow" w="med" len="lg"/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415214" y="3027038"/>
            <a:ext cx="92890" cy="1755825"/>
          </a:xfrm>
          <a:prstGeom prst="straightConnector1">
            <a:avLst/>
          </a:prstGeom>
          <a:ln w="15875">
            <a:headEnd type="arrow" w="med" len="lg"/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76031" y="2060848"/>
            <a:ext cx="1726294" cy="966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MapReduce</a:t>
            </a:r>
            <a:r>
              <a:rPr lang="en-US" altLang="ko-KR" sz="1400" b="1" dirty="0" smtClean="0"/>
              <a:t> job submitted by client computer</a:t>
            </a:r>
            <a:endParaRPr lang="ko-KR" altLang="en-US" sz="1400" b="1" dirty="0"/>
          </a:p>
        </p:txBody>
      </p:sp>
      <p:sp>
        <p:nvSpPr>
          <p:cNvPr id="39" name="오른쪽 화살표 38"/>
          <p:cNvSpPr/>
          <p:nvPr/>
        </p:nvSpPr>
        <p:spPr>
          <a:xfrm>
            <a:off x="2539720" y="2507787"/>
            <a:ext cx="1888772" cy="72311"/>
          </a:xfrm>
          <a:prstGeom prst="rightArrow">
            <a:avLst>
              <a:gd name="adj1" fmla="val 50000"/>
              <a:gd name="adj2" fmla="val 1586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478392" y="4829430"/>
            <a:ext cx="15581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err="1" smtClean="0"/>
              <a:t>TaskTracker</a:t>
            </a:r>
            <a:r>
              <a:rPr lang="ko-KR" altLang="en-US" sz="1200" dirty="0" smtClean="0"/>
              <a:t>는</a:t>
            </a:r>
            <a:endParaRPr lang="en-US" altLang="ko-KR" sz="1200" dirty="0" smtClean="0"/>
          </a:p>
          <a:p>
            <a:r>
              <a:rPr lang="ko-KR" altLang="en-US" sz="1200" dirty="0" smtClean="0"/>
              <a:t>항상 상주해 있음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7478392" y="5675980"/>
            <a:ext cx="155810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Fork</a:t>
            </a:r>
            <a:r>
              <a:rPr lang="ko-KR" altLang="en-US" sz="1200" dirty="0" smtClean="0"/>
              <a:t>받아서 실행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981582" y="5030106"/>
            <a:ext cx="40352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6981582" y="5780579"/>
            <a:ext cx="40352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실행흐름</a:t>
            </a:r>
          </a:p>
        </p:txBody>
      </p:sp>
      <p:pic>
        <p:nvPicPr>
          <p:cNvPr id="3074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1070"/>
            <a:ext cx="7488832" cy="418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44208" y="3641230"/>
            <a:ext cx="260509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Block 4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복제본까지</a:t>
            </a:r>
            <a:r>
              <a:rPr lang="ko-KR" altLang="en-US" sz="1200" dirty="0" smtClean="0"/>
              <a:t> 총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6389469"/>
            <a:ext cx="260509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새 </a:t>
            </a:r>
            <a:r>
              <a:rPr lang="en-US" altLang="ko-KR" sz="1200" dirty="0" smtClean="0"/>
              <a:t>JVM Process Fork</a:t>
            </a:r>
            <a:r>
              <a:rPr lang="ko-KR" altLang="en-US" sz="1200" dirty="0" smtClean="0"/>
              <a:t>시켜 실행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1552998"/>
            <a:ext cx="381642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err="1" smtClean="0"/>
              <a:t>JobTracker</a:t>
            </a:r>
            <a:r>
              <a:rPr lang="en-US" altLang="ko-KR" sz="1200" dirty="0" smtClean="0"/>
              <a:t> (http port 50030)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스케쥴링</a:t>
            </a:r>
            <a:endParaRPr lang="en-US" altLang="ko-KR" sz="1200" dirty="0" smtClean="0"/>
          </a:p>
          <a:p>
            <a:r>
              <a:rPr lang="ko-KR" altLang="en-US" sz="1200" dirty="0" smtClean="0"/>
              <a:t>최대한 </a:t>
            </a:r>
            <a:r>
              <a:rPr lang="en-US" altLang="ko-KR" sz="1200" dirty="0" smtClean="0"/>
              <a:t>Data Locality(</a:t>
            </a:r>
            <a:r>
              <a:rPr lang="ko-KR" altLang="en-US" sz="1200" dirty="0" smtClean="0"/>
              <a:t>부하 균등하게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보장</a:t>
            </a:r>
            <a:endParaRPr lang="en-US" altLang="ko-KR" sz="1200" dirty="0" smtClean="0"/>
          </a:p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복제본</a:t>
            </a:r>
            <a:r>
              <a:rPr lang="ko-KR" altLang="en-US" sz="1200" dirty="0" smtClean="0"/>
              <a:t> 활용해 대부분 균등하게 </a:t>
            </a:r>
            <a:r>
              <a:rPr lang="en-US" altLang="ko-KR" sz="1200" dirty="0" smtClean="0"/>
              <a:t>Task Assign</a:t>
            </a:r>
            <a:r>
              <a:rPr lang="ko-KR" altLang="en-US" sz="1200" dirty="0" smtClean="0"/>
              <a:t>된다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4401497"/>
            <a:ext cx="12241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mtClean="0"/>
              <a:t>Heartbeat </a:t>
            </a:r>
            <a:r>
              <a:rPr lang="ko-KR" altLang="en-US" sz="1200" dirty="0" smtClean="0"/>
              <a:t>전송</a:t>
            </a:r>
            <a:endParaRPr lang="ko-KR" altLang="en-US" sz="1200" dirty="0"/>
          </a:p>
        </p:txBody>
      </p:sp>
      <p:pic>
        <p:nvPicPr>
          <p:cNvPr id="1026" name="Picture 2" descr="C:\Users\Administrator\Desktop\Hadoop-jobtracker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" y="1124744"/>
            <a:ext cx="3450030" cy="23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en-US" altLang="ko-KR" dirty="0" smtClean="0"/>
              <a:t>Data </a:t>
            </a:r>
            <a:r>
              <a:rPr lang="ko-KR" altLang="en-US" dirty="0"/>
              <a:t>분배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ko-KR" altLang="en-US" dirty="0"/>
              <a:t>프로그램인 자바 묶음인 </a:t>
            </a:r>
            <a:r>
              <a:rPr lang="en-US" altLang="ko-KR" dirty="0"/>
              <a:t>(1)Jar </a:t>
            </a:r>
            <a:r>
              <a:rPr lang="ko-KR" altLang="en-US" dirty="0"/>
              <a:t>파일과 실행옵션 정보가 있는 </a:t>
            </a:r>
            <a:r>
              <a:rPr lang="en-US" altLang="ko-KR" dirty="0"/>
              <a:t>(2) Xml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(mapred-site.xml ..)</a:t>
            </a:r>
            <a:r>
              <a:rPr lang="ko-KR" altLang="en-US" dirty="0" smtClean="0"/>
              <a:t>로 </a:t>
            </a:r>
            <a:r>
              <a:rPr lang="ko-KR" altLang="en-US" dirty="0"/>
              <a:t>로컬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Job </a:t>
            </a:r>
            <a:r>
              <a:rPr lang="ko-KR" altLang="en-US" dirty="0" err="1"/>
              <a:t>실행시</a:t>
            </a:r>
            <a:r>
              <a:rPr lang="ko-KR" altLang="en-US" dirty="0"/>
              <a:t> 위 두 파일은 </a:t>
            </a:r>
            <a:r>
              <a:rPr lang="en-US" altLang="ko-KR" dirty="0" err="1"/>
              <a:t>hdfs</a:t>
            </a:r>
            <a:r>
              <a:rPr lang="ko-KR" altLang="en-US" dirty="0"/>
              <a:t>에 저장되고 이 다운로드 위치 정보를 </a:t>
            </a:r>
            <a:r>
              <a:rPr lang="en-US" altLang="ko-KR" dirty="0" smtClean="0"/>
              <a:t>Task Tracker</a:t>
            </a:r>
            <a:r>
              <a:rPr lang="ko-KR" altLang="en-US" dirty="0"/>
              <a:t>들에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Task </a:t>
            </a:r>
            <a:r>
              <a:rPr lang="en-US" altLang="ko-KR" dirty="0" smtClean="0"/>
              <a:t>Tracker </a:t>
            </a:r>
            <a:r>
              <a:rPr lang="ko-KR" altLang="en-US" dirty="0"/>
              <a:t>내부적으로 이 </a:t>
            </a:r>
            <a:r>
              <a:rPr lang="en-US" altLang="ko-KR" dirty="0" smtClean="0"/>
              <a:t>Binary</a:t>
            </a:r>
            <a:r>
              <a:rPr lang="ko-KR" altLang="en-US" dirty="0"/>
              <a:t>들을 다운로드 받아 로컬에 실행할 수 있는 환경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클래스 패스 등</a:t>
            </a:r>
            <a:r>
              <a:rPr lang="en-US" altLang="ko-KR" dirty="0"/>
              <a:t>)</a:t>
            </a:r>
            <a:r>
              <a:rPr lang="ko-KR" altLang="en-US" dirty="0"/>
              <a:t>을 구성</a:t>
            </a:r>
          </a:p>
        </p:txBody>
      </p:sp>
    </p:spTree>
    <p:extLst>
      <p:ext uri="{BB962C8B-B14F-4D97-AF65-F5344CB8AC3E}">
        <p14:creationId xmlns:p14="http://schemas.microsoft.com/office/powerpoint/2010/main" val="41249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데이터 분산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모든 </a:t>
            </a:r>
            <a:r>
              <a:rPr lang="en-US" altLang="ko-KR" dirty="0"/>
              <a:t>M</a:t>
            </a:r>
            <a:r>
              <a:rPr lang="en-US" altLang="ko-KR" dirty="0" smtClean="0"/>
              <a:t>apper</a:t>
            </a:r>
            <a:r>
              <a:rPr lang="ko-KR" altLang="en-US" dirty="0"/>
              <a:t>들은 기본적으로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/>
              <a:t>처리해야 할 데이터 블록이 있는 곳에서 </a:t>
            </a:r>
            <a:r>
              <a:rPr lang="en-US" altLang="ko-KR" dirty="0"/>
              <a:t>M</a:t>
            </a:r>
            <a:r>
              <a:rPr lang="en-US" altLang="ko-KR" dirty="0" smtClean="0"/>
              <a:t>apper</a:t>
            </a:r>
            <a:r>
              <a:rPr lang="ko-KR" altLang="en-US" dirty="0"/>
              <a:t>를 실행하면 네트워크 </a:t>
            </a:r>
            <a:r>
              <a:rPr lang="ko-KR" altLang="en-US" dirty="0" err="1"/>
              <a:t>트래픽을</a:t>
            </a:r>
            <a:r>
              <a:rPr lang="ko-KR" altLang="en-US" dirty="0"/>
              <a:t> 줄일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Reducer</a:t>
            </a:r>
            <a:r>
              <a:rPr lang="ko-KR" altLang="en-US" dirty="0"/>
              <a:t>는 필연적으로 네트워크 </a:t>
            </a:r>
            <a:r>
              <a:rPr lang="ko-KR" altLang="en-US" dirty="0" err="1"/>
              <a:t>트래픽이</a:t>
            </a:r>
            <a:r>
              <a:rPr lang="ko-KR" altLang="en-US" dirty="0"/>
              <a:t> 발생하며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가 </a:t>
            </a: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67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코드 실행 과정</a:t>
            </a:r>
          </a:p>
        </p:txBody>
      </p:sp>
      <p:pic>
        <p:nvPicPr>
          <p:cNvPr id="2050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Configuration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ko-KR" altLang="en-US" dirty="0"/>
              <a:t>프로그램은 많은 설정 </a:t>
            </a:r>
            <a:r>
              <a:rPr lang="ko-KR" altLang="en-US" dirty="0" smtClean="0"/>
              <a:t>옵션 있음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Configuration </a:t>
            </a:r>
            <a:r>
              <a:rPr lang="ko-KR" altLang="en-US" dirty="0"/>
              <a:t>객체는 </a:t>
            </a:r>
            <a:r>
              <a:rPr lang="en-US" altLang="ko-KR" dirty="0" smtClean="0"/>
              <a:t>(Key</a:t>
            </a:r>
            <a:r>
              <a:rPr lang="en-US" altLang="ko-KR" dirty="0"/>
              <a:t>, </a:t>
            </a:r>
            <a:r>
              <a:rPr lang="en-US" altLang="ko-KR" dirty="0" smtClean="0"/>
              <a:t>Value</a:t>
            </a:r>
            <a:r>
              <a:rPr lang="en-US" altLang="ko-KR" dirty="0"/>
              <a:t>)</a:t>
            </a:r>
            <a:r>
              <a:rPr lang="ko-KR" altLang="en-US" dirty="0"/>
              <a:t>쌍의 형태로 설정 옵션을 관리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mapred.map.tasks</a:t>
            </a:r>
            <a:r>
              <a:rPr lang="en-US" altLang="ko-KR" dirty="0" smtClean="0"/>
              <a:t>” </a:t>
            </a:r>
            <a:r>
              <a:rPr lang="en-US" altLang="ko-KR" dirty="0"/>
              <a:t>-&gt; 20</a:t>
            </a:r>
          </a:p>
          <a:p>
            <a:pPr lvl="1"/>
            <a:r>
              <a:rPr lang="en-US" altLang="ko-KR" dirty="0"/>
              <a:t>Configuration </a:t>
            </a:r>
            <a:r>
              <a:rPr lang="ko-KR" altLang="en-US" dirty="0"/>
              <a:t>객체는 클러스터 내의 모든 </a:t>
            </a:r>
            <a:r>
              <a:rPr lang="en-US" altLang="ko-KR" dirty="0" smtClean="0"/>
              <a:t>Task</a:t>
            </a:r>
            <a:r>
              <a:rPr lang="ko-KR" altLang="en-US" dirty="0"/>
              <a:t>들에게 직렬화되어 배포</a:t>
            </a:r>
          </a:p>
        </p:txBody>
      </p:sp>
    </p:spTree>
    <p:extLst>
      <p:ext uri="{BB962C8B-B14F-4D97-AF65-F5344CB8AC3E}">
        <p14:creationId xmlns:p14="http://schemas.microsoft.com/office/powerpoint/2010/main" val="15429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</a:t>
            </a:r>
            <a:r>
              <a:rPr lang="ko-KR" altLang="en-US"/>
              <a:t>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Mapper Class</a:t>
            </a:r>
            <a:r>
              <a:rPr lang="ko-KR" altLang="en-US" dirty="0"/>
              <a:t>는 사용자가 작성</a:t>
            </a:r>
          </a:p>
          <a:p>
            <a:pPr lvl="1"/>
            <a:r>
              <a:rPr lang="en-US" altLang="ko-KR" dirty="0" err="1"/>
              <a:t>MapReduceBase</a:t>
            </a:r>
            <a:r>
              <a:rPr lang="en-US" altLang="ko-KR" dirty="0"/>
              <a:t> </a:t>
            </a:r>
            <a:r>
              <a:rPr lang="ko-KR" altLang="en-US" dirty="0"/>
              <a:t>인터페이스 상속받아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/>
              <a:t>Task </a:t>
            </a:r>
            <a:r>
              <a:rPr lang="ko-KR" altLang="en-US" dirty="0"/>
              <a:t>단위로 사용자의 </a:t>
            </a:r>
            <a:r>
              <a:rPr lang="en-US" altLang="ko-KR" dirty="0"/>
              <a:t>Mapper </a:t>
            </a:r>
            <a:r>
              <a:rPr lang="en-US" altLang="ko-KR" dirty="0" smtClean="0"/>
              <a:t>Instance </a:t>
            </a:r>
            <a:r>
              <a:rPr lang="ko-KR" altLang="en-US" dirty="0"/>
              <a:t>초기화</a:t>
            </a:r>
          </a:p>
          <a:p>
            <a:pPr lvl="1"/>
            <a:r>
              <a:rPr lang="en-US" altLang="ko-KR" dirty="0"/>
              <a:t>Mapper</a:t>
            </a:r>
            <a:r>
              <a:rPr lang="ko-KR" altLang="en-US" dirty="0"/>
              <a:t>의 모든 </a:t>
            </a:r>
            <a:r>
              <a:rPr lang="en-US" altLang="ko-KR" dirty="0" smtClean="0"/>
              <a:t>Instance</a:t>
            </a:r>
            <a:r>
              <a:rPr lang="ko-KR" altLang="en-US" dirty="0"/>
              <a:t>들은 서로 다른 프로세스 내에 존재함</a:t>
            </a:r>
          </a:p>
          <a:p>
            <a:pPr lvl="1"/>
            <a:r>
              <a:rPr lang="ko-KR" altLang="en-US" dirty="0"/>
              <a:t>서로 데이터 공유 없음</a:t>
            </a:r>
          </a:p>
        </p:txBody>
      </p:sp>
    </p:spTree>
    <p:extLst>
      <p:ext uri="{BB962C8B-B14F-4D97-AF65-F5344CB8AC3E}">
        <p14:creationId xmlns:p14="http://schemas.microsoft.com/office/powerpoint/2010/main" val="2217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void map(</a:t>
            </a:r>
            <a:r>
              <a:rPr lang="en-US" altLang="ko-KR" dirty="0" err="1"/>
              <a:t>WritableComparable</a:t>
            </a:r>
            <a:r>
              <a:rPr lang="en-US" altLang="ko-KR" dirty="0"/>
              <a:t> key, Writable value, </a:t>
            </a:r>
            <a:r>
              <a:rPr lang="en-US" altLang="ko-KR" dirty="0" err="1"/>
              <a:t>OutputCollector</a:t>
            </a:r>
            <a:r>
              <a:rPr lang="en-US" altLang="ko-KR" dirty="0"/>
              <a:t> output, Reporter reporter)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2852936"/>
            <a:ext cx="72545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class </a:t>
            </a:r>
            <a:r>
              <a:rPr lang="en-US" altLang="ko-KR" sz="1200" dirty="0" err="1"/>
              <a:t>TokenizerMapper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extends Mapper&lt;</a:t>
            </a:r>
            <a:r>
              <a:rPr lang="en-US" altLang="ko-KR" sz="1200" dirty="0" err="1" smtClean="0"/>
              <a:t>IntWritable</a:t>
            </a:r>
            <a:r>
              <a:rPr lang="en-US" altLang="ko-KR" sz="1200" dirty="0"/>
              <a:t>, Text, 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{	</a:t>
            </a:r>
          </a:p>
          <a:p>
            <a:r>
              <a:rPr lang="en-US" altLang="ko-KR" sz="1200" dirty="0"/>
              <a:t>		private final static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 one = new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/>
              <a:t>		private Text word = new Text</a:t>
            </a:r>
            <a:r>
              <a:rPr lang="en-US" altLang="ko-KR" sz="1200" dirty="0" smtClean="0"/>
              <a:t>(); </a:t>
            </a:r>
            <a:endParaRPr lang="en-US" altLang="ko-KR" sz="1200" dirty="0"/>
          </a:p>
          <a:p>
            <a:r>
              <a:rPr lang="en-US" altLang="ko-KR" sz="1200" dirty="0"/>
              <a:t>		public void map(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 key, Text value, Context context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				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r>
              <a:rPr lang="en-US" altLang="ko-KR" sz="1200" dirty="0"/>
              <a:t>			</a:t>
            </a:r>
            <a:r>
              <a:rPr lang="en-US" altLang="ko-KR" sz="1200" dirty="0" err="1"/>
              <a:t>StringTokenizer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StringTokenizer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value.toString</a:t>
            </a:r>
            <a:r>
              <a:rPr lang="en-US" altLang="ko-KR" sz="1200" dirty="0"/>
              <a:t>());					</a:t>
            </a:r>
          </a:p>
          <a:p>
            <a:r>
              <a:rPr lang="en-US" altLang="ko-KR" sz="1200" dirty="0"/>
              <a:t>			while (</a:t>
            </a:r>
            <a:r>
              <a:rPr lang="en-US" altLang="ko-KR" sz="1200" dirty="0" err="1"/>
              <a:t>itr.hasMoreTokens</a:t>
            </a:r>
            <a:r>
              <a:rPr lang="en-US" altLang="ko-KR" sz="1200" dirty="0"/>
              <a:t>()) 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word.set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itr.nextToken</a:t>
            </a:r>
            <a:r>
              <a:rPr lang="en-US" altLang="ko-KR" sz="1200" dirty="0"/>
              <a:t>());	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context.write</a:t>
            </a:r>
            <a:r>
              <a:rPr lang="en-US" altLang="ko-KR" sz="1200" dirty="0"/>
              <a:t>(word, one);	</a:t>
            </a:r>
          </a:p>
          <a:p>
            <a:r>
              <a:rPr lang="en-US" altLang="ko-KR" sz="1200" dirty="0"/>
              <a:t>			}				</a:t>
            </a:r>
          </a:p>
          <a:p>
            <a:r>
              <a:rPr lang="en-US" altLang="ko-KR" sz="1200" dirty="0"/>
              <a:t>		}					</a:t>
            </a:r>
          </a:p>
          <a:p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1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Writable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Text, </a:t>
            </a:r>
            <a:r>
              <a:rPr lang="en-US" altLang="ko-KR" dirty="0" err="1"/>
              <a:t>IntWritable</a:t>
            </a:r>
            <a:r>
              <a:rPr lang="en-US" altLang="ko-KR" dirty="0"/>
              <a:t>, </a:t>
            </a:r>
            <a:r>
              <a:rPr lang="en-US" altLang="ko-KR" dirty="0" err="1"/>
              <a:t>LongWritable</a:t>
            </a:r>
            <a:r>
              <a:rPr lang="en-US" altLang="ko-KR" dirty="0"/>
              <a:t>, </a:t>
            </a:r>
            <a:r>
              <a:rPr lang="en-US" altLang="ko-KR" dirty="0" err="1"/>
              <a:t>FloatWritable</a:t>
            </a:r>
            <a:r>
              <a:rPr lang="en-US" altLang="ko-KR" dirty="0"/>
              <a:t> </a:t>
            </a:r>
            <a:r>
              <a:rPr lang="ko-KR" altLang="en-US" dirty="0"/>
              <a:t>등 데이터를 표현하는 컨테이너 클래스</a:t>
            </a:r>
          </a:p>
          <a:p>
            <a:pPr lvl="0"/>
            <a:r>
              <a:rPr lang="ko-KR" altLang="en-US" dirty="0"/>
              <a:t>모든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Writable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</a:p>
          <a:p>
            <a:pPr lvl="0"/>
            <a:r>
              <a:rPr lang="ko-KR" altLang="en-US" dirty="0"/>
              <a:t>모든 </a:t>
            </a:r>
            <a:r>
              <a:rPr lang="en-US" altLang="ko-KR" dirty="0"/>
              <a:t>key</a:t>
            </a:r>
            <a:r>
              <a:rPr lang="ko-KR" altLang="en-US" dirty="0"/>
              <a:t>는 </a:t>
            </a:r>
            <a:r>
              <a:rPr lang="en-US" altLang="ko-KR" dirty="0" err="1"/>
              <a:t>WritableComparable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</a:p>
          <a:p>
            <a:pPr lvl="0"/>
            <a:r>
              <a:rPr lang="ko-KR" altLang="en-US" dirty="0"/>
              <a:t>더 좋은 </a:t>
            </a:r>
            <a:r>
              <a:rPr lang="en-US" altLang="ko-KR" dirty="0"/>
              <a:t>cache </a:t>
            </a:r>
            <a:r>
              <a:rPr lang="ko-KR" altLang="en-US" dirty="0"/>
              <a:t>사용을 </a:t>
            </a:r>
            <a:r>
              <a:rPr lang="ko-KR" altLang="en-US" dirty="0" smtClean="0"/>
              <a:t>위해 </a:t>
            </a:r>
            <a:r>
              <a:rPr lang="ko-KR" altLang="en-US" dirty="0"/>
              <a:t>메모리 주소를 재사용하는 공유 컨테이너 모델</a:t>
            </a:r>
          </a:p>
        </p:txBody>
      </p:sp>
    </p:spTree>
    <p:extLst>
      <p:ext uri="{BB962C8B-B14F-4D97-AF65-F5344CB8AC3E}">
        <p14:creationId xmlns:p14="http://schemas.microsoft.com/office/powerpoint/2010/main" val="1100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Data Management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670" y="1556792"/>
            <a:ext cx="4032448" cy="7689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Input File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5106142" y="1577834"/>
            <a:ext cx="1224136" cy="7689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Input File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5106142" y="2852936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InputSplit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665982" y="2852936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InputSplit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2261826" y="2852936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InputSplit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857670" y="2852936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InputSplit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106142" y="3933056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RecordReader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65982" y="392620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RecordReader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2261826" y="392620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RecordReader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857670" y="392620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RecordReader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106142" y="4869160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Mapper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3665982" y="4869160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Mapper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2261826" y="4869160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Mapper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857670" y="4869160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Mapper</a:t>
            </a:r>
            <a:endParaRPr lang="ko-KR" altLang="en-US" sz="1200" b="1" dirty="0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479072" y="2551252"/>
            <a:ext cx="478273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4038913" y="2551252"/>
            <a:ext cx="478273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2634757" y="2551252"/>
            <a:ext cx="478273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1230601" y="2551252"/>
            <a:ext cx="478273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5515329" y="4630126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4075170" y="4630125"/>
            <a:ext cx="405758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2671014" y="4630126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1266858" y="4630126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515329" y="5566227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4075170" y="5566226"/>
            <a:ext cx="405758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2671014" y="5566227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1266858" y="5566227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/>
          <p:cNvSpPr/>
          <p:nvPr/>
        </p:nvSpPr>
        <p:spPr>
          <a:xfrm rot="20483750">
            <a:off x="1209160" y="3462605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5" name="왼쪽 대괄호 34"/>
          <p:cNvSpPr/>
          <p:nvPr/>
        </p:nvSpPr>
        <p:spPr>
          <a:xfrm rot="9692256">
            <a:off x="1425657" y="3396209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6" name="왼쪽 대괄호 35"/>
          <p:cNvSpPr/>
          <p:nvPr/>
        </p:nvSpPr>
        <p:spPr>
          <a:xfrm rot="20483750">
            <a:off x="2664574" y="3462605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7" name="왼쪽 대괄호 36"/>
          <p:cNvSpPr/>
          <p:nvPr/>
        </p:nvSpPr>
        <p:spPr>
          <a:xfrm rot="9692256">
            <a:off x="2881071" y="3396209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1" name="왼쪽 대괄호 40"/>
          <p:cNvSpPr/>
          <p:nvPr/>
        </p:nvSpPr>
        <p:spPr>
          <a:xfrm rot="20483750">
            <a:off x="4068731" y="3462605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2" name="왼쪽 대괄호 41"/>
          <p:cNvSpPr/>
          <p:nvPr/>
        </p:nvSpPr>
        <p:spPr>
          <a:xfrm rot="9692256">
            <a:off x="4285228" y="3396209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6" name="왼쪽 대괄호 45"/>
          <p:cNvSpPr/>
          <p:nvPr/>
        </p:nvSpPr>
        <p:spPr>
          <a:xfrm rot="20483750">
            <a:off x="5461975" y="3462605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7" name="왼쪽 대괄호 46"/>
          <p:cNvSpPr/>
          <p:nvPr/>
        </p:nvSpPr>
        <p:spPr>
          <a:xfrm rot="9692256">
            <a:off x="5678472" y="3396209"/>
            <a:ext cx="217347" cy="466514"/>
          </a:xfrm>
          <a:prstGeom prst="leftBracket">
            <a:avLst>
              <a:gd name="adj" fmla="val 10732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4265" y="5829385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(intermediates)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302643" y="5829385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(intermediates)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3675309" y="5829385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(intermediates)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5115469" y="5829385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(intermediates)</a:t>
            </a:r>
            <a:endParaRPr lang="ko-KR" altLang="en-US" sz="1200" b="1" dirty="0"/>
          </a:p>
        </p:txBody>
      </p:sp>
      <p:sp>
        <p:nvSpPr>
          <p:cNvPr id="52" name="직사각형 51"/>
          <p:cNvSpPr/>
          <p:nvPr/>
        </p:nvSpPr>
        <p:spPr>
          <a:xfrm rot="16200000">
            <a:off x="-266439" y="3574679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err="1" smtClean="0"/>
              <a:t>InputFormat</a:t>
            </a:r>
            <a:endParaRPr lang="ko-KR" altLang="en-US" sz="1200" b="1" dirty="0"/>
          </a:p>
        </p:txBody>
      </p:sp>
      <p:sp>
        <p:nvSpPr>
          <p:cNvPr id="32" name="왼쪽 대괄호 31"/>
          <p:cNvSpPr/>
          <p:nvPr/>
        </p:nvSpPr>
        <p:spPr>
          <a:xfrm>
            <a:off x="497630" y="2752898"/>
            <a:ext cx="252028" cy="1828230"/>
          </a:xfrm>
          <a:prstGeom prst="leftBracket">
            <a:avLst>
              <a:gd name="adj" fmla="val 0"/>
            </a:avLst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01684" y="3042981"/>
            <a:ext cx="165618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Block </a:t>
            </a:r>
            <a:r>
              <a:rPr lang="ko-KR" altLang="en-US" sz="1200" dirty="0" smtClean="0"/>
              <a:t>쪼개는 단위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330278" y="3131276"/>
            <a:ext cx="40352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513492" y="3871597"/>
            <a:ext cx="266429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(ex) Word Count</a:t>
            </a:r>
          </a:p>
          <a:p>
            <a:r>
              <a:rPr lang="ko-KR" altLang="en-US" sz="1200" dirty="0" smtClean="0"/>
              <a:t>라인 단위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Push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(ex) XML Data</a:t>
            </a:r>
          </a:p>
          <a:p>
            <a:r>
              <a:rPr lang="ko-KR" altLang="en-US" sz="1200" dirty="0" smtClean="0"/>
              <a:t>시작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끝 </a:t>
            </a:r>
            <a:r>
              <a:rPr lang="ko-KR" altLang="en-US" sz="1200" dirty="0" err="1" smtClean="0"/>
              <a:t>태크를</a:t>
            </a:r>
            <a:r>
              <a:rPr lang="ko-KR" altLang="en-US" sz="1200" dirty="0" smtClean="0"/>
              <a:t> 한 단위로 </a:t>
            </a:r>
            <a:r>
              <a:rPr lang="en-US" altLang="ko-KR" sz="1200" dirty="0" smtClean="0"/>
              <a:t>Customize</a:t>
            </a:r>
          </a:p>
        </p:txBody>
      </p:sp>
    </p:spTree>
    <p:extLst>
      <p:ext uri="{BB962C8B-B14F-4D97-AF65-F5344CB8AC3E}">
        <p14:creationId xmlns:p14="http://schemas.microsoft.com/office/powerpoint/2010/main" val="34852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데이터 소스로부터 레코드</a:t>
            </a:r>
            <a:r>
              <a:rPr lang="en-US" altLang="ko-KR" dirty="0"/>
              <a:t>(</a:t>
            </a:r>
            <a:r>
              <a:rPr lang="ko-KR" altLang="en-US" dirty="0"/>
              <a:t>파일의 각 </a:t>
            </a:r>
            <a:r>
              <a:rPr lang="en-US" altLang="ko-KR" dirty="0"/>
              <a:t>line, DB row,..)</a:t>
            </a:r>
            <a:r>
              <a:rPr lang="ko-KR" altLang="en-US" dirty="0"/>
              <a:t>를 </a:t>
            </a:r>
            <a:r>
              <a:rPr lang="ko-KR" altLang="en-US" dirty="0" smtClean="0"/>
              <a:t>읽어 </a:t>
            </a:r>
            <a:r>
              <a:rPr lang="en-US" altLang="ko-KR" dirty="0"/>
              <a:t>(key, value)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 </a:t>
            </a:r>
            <a:r>
              <a:rPr lang="ko-KR" altLang="en-US" dirty="0"/>
              <a:t>함수에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Key: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Offset</a:t>
            </a:r>
          </a:p>
          <a:p>
            <a:pPr lvl="1"/>
            <a:r>
              <a:rPr lang="en-US" altLang="ko-KR" dirty="0" smtClean="0"/>
              <a:t>Value: Line String or DB Row</a:t>
            </a:r>
            <a:endParaRPr lang="ko-KR" altLang="en-US" dirty="0"/>
          </a:p>
          <a:p>
            <a:pPr lvl="0"/>
            <a:r>
              <a:rPr lang="en-US" altLang="ko-KR" dirty="0"/>
              <a:t>Map </a:t>
            </a:r>
            <a:r>
              <a:rPr lang="ko-KR" altLang="en-US" dirty="0"/>
              <a:t>함수는 입력 레코드를 받아서 하나 이상의 </a:t>
            </a:r>
            <a:r>
              <a:rPr lang="en-US" altLang="ko-KR" dirty="0"/>
              <a:t>(Key, Value)</a:t>
            </a:r>
            <a:r>
              <a:rPr lang="ko-KR" altLang="en-US" dirty="0"/>
              <a:t>형식의 중간 데이터를 만들어 </a:t>
            </a:r>
            <a:r>
              <a:rPr lang="en-US" altLang="ko-KR" dirty="0" smtClean="0"/>
              <a:t>Local File System</a:t>
            </a:r>
            <a:r>
              <a:rPr lang="ko-KR" altLang="en-US" dirty="0" smtClean="0"/>
              <a:t>에 </a:t>
            </a:r>
            <a:r>
              <a:rPr lang="ko-KR" altLang="en-US" dirty="0"/>
              <a:t>저장</a:t>
            </a:r>
          </a:p>
        </p:txBody>
      </p:sp>
      <p:pic>
        <p:nvPicPr>
          <p:cNvPr id="4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5"/>
          <a:stretch/>
        </p:blipFill>
        <p:spPr bwMode="auto">
          <a:xfrm>
            <a:off x="1547664" y="3781432"/>
            <a:ext cx="7366734" cy="301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901" y="4581127"/>
            <a:ext cx="2736304" cy="1445600"/>
          </a:xfrm>
          <a:prstGeom prst="rect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6113621"/>
            <a:ext cx="244827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3217" y="3508057"/>
            <a:ext cx="358239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5225" y="3650268"/>
            <a:ext cx="3438382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(offset#, “This is a book. That book is on the desk.”)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6237312"/>
            <a:ext cx="201622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(offset#, “I like the book.”)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514" y="5064823"/>
            <a:ext cx="26462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b="1" dirty="0" smtClean="0"/>
              <a:t>This is a book. That book is on the desk.</a:t>
            </a:r>
          </a:p>
          <a:p>
            <a:r>
              <a:rPr lang="en-US" altLang="ko-KR" sz="1000" b="1" dirty="0" smtClean="0"/>
              <a:t>I like the book.</a:t>
            </a:r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4048" y="3212975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3321858"/>
            <a:ext cx="72008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(This, 1)</a:t>
            </a:r>
          </a:p>
          <a:p>
            <a:r>
              <a:rPr lang="en-US" altLang="ko-KR" sz="1050" b="1" dirty="0" smtClean="0"/>
              <a:t>(is, 1)</a:t>
            </a:r>
          </a:p>
          <a:p>
            <a:r>
              <a:rPr lang="en-US" altLang="ko-KR" sz="1050" b="1" dirty="0" smtClean="0"/>
              <a:t>(a, 1)</a:t>
            </a:r>
          </a:p>
          <a:p>
            <a:r>
              <a:rPr lang="en-US" altLang="ko-KR" sz="1050" b="1" dirty="0" smtClean="0"/>
              <a:t>…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5952038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6060921"/>
            <a:ext cx="72008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(I, 1)</a:t>
            </a:r>
          </a:p>
          <a:p>
            <a:r>
              <a:rPr lang="en-US" altLang="ko-KR" sz="1050" b="1" dirty="0" smtClean="0"/>
              <a:t>(like, 1)</a:t>
            </a:r>
          </a:p>
          <a:p>
            <a:r>
              <a:rPr lang="en-US" altLang="ko-KR" sz="1050" b="1" dirty="0" smtClean="0"/>
              <a:t>(the, 1)</a:t>
            </a:r>
          </a:p>
          <a:p>
            <a:r>
              <a:rPr lang="en-US" altLang="ko-KR" sz="1050" b="1" dirty="0" smtClean="0"/>
              <a:t>…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24984" y="3968190"/>
            <a:ext cx="168024" cy="591917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059832" y="5143819"/>
            <a:ext cx="432048" cy="96980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413676" y="3968190"/>
            <a:ext cx="22420" cy="275709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90828" y="5322026"/>
            <a:ext cx="0" cy="639577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5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읽기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데이터 집합은 </a:t>
            </a:r>
            <a:r>
              <a:rPr lang="en-US" altLang="ko-KR" dirty="0" err="1"/>
              <a:t>InputFormat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/>
              <a:t>에 의해 지정됨</a:t>
            </a:r>
          </a:p>
          <a:p>
            <a:pPr lvl="1"/>
            <a:r>
              <a:rPr lang="ko-KR" altLang="en-US" dirty="0" err="1"/>
              <a:t>디렉토리</a:t>
            </a:r>
            <a:r>
              <a:rPr lang="ko-KR" altLang="en-US" dirty="0"/>
              <a:t> 등 입력 데이터 지정</a:t>
            </a:r>
          </a:p>
          <a:p>
            <a:pPr lvl="1"/>
            <a:r>
              <a:rPr lang="ko-KR" altLang="en-US" dirty="0"/>
              <a:t>데이터를 분할하여 </a:t>
            </a:r>
            <a:r>
              <a:rPr lang="en-US" altLang="ko-KR" dirty="0" smtClean="0"/>
              <a:t>Map </a:t>
            </a:r>
            <a:r>
              <a:rPr lang="ko-KR" altLang="en-US" dirty="0"/>
              <a:t>개수만큼 </a:t>
            </a:r>
            <a:r>
              <a:rPr lang="en-US" altLang="ko-KR" dirty="0" err="1" smtClean="0"/>
              <a:t>InputSplit</a:t>
            </a:r>
            <a:r>
              <a:rPr lang="en-US" altLang="ko-KR" dirty="0" smtClean="0"/>
              <a:t>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pPr lvl="1"/>
            <a:r>
              <a:rPr lang="ko-KR" altLang="en-US" dirty="0"/>
              <a:t>입력 소스로부터 </a:t>
            </a:r>
            <a:r>
              <a:rPr lang="en-US" altLang="ko-KR" dirty="0"/>
              <a:t>(</a:t>
            </a:r>
            <a:r>
              <a:rPr lang="en-US" altLang="ko-KR" dirty="0" err="1"/>
              <a:t>k,v</a:t>
            </a:r>
            <a:r>
              <a:rPr lang="en-US" altLang="ko-KR" dirty="0"/>
              <a:t>) </a:t>
            </a:r>
            <a:r>
              <a:rPr lang="ko-KR" altLang="en-US" dirty="0"/>
              <a:t>쌍으로 데이터를 읽을 </a:t>
            </a:r>
            <a:r>
              <a:rPr lang="en-US" altLang="ko-KR" dirty="0" err="1" smtClean="0"/>
              <a:t>RecordReader</a:t>
            </a:r>
            <a:r>
              <a:rPr lang="en-US" altLang="ko-KR" dirty="0" smtClean="0"/>
              <a:t> </a:t>
            </a:r>
            <a:r>
              <a:rPr lang="ko-KR" altLang="en-US" dirty="0"/>
              <a:t>객체를 생성</a:t>
            </a:r>
          </a:p>
        </p:txBody>
      </p:sp>
    </p:spTree>
    <p:extLst>
      <p:ext uri="{BB962C8B-B14F-4D97-AF65-F5344CB8AC3E}">
        <p14:creationId xmlns:p14="http://schemas.microsoft.com/office/powerpoint/2010/main" val="316700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FileInputFormat </a:t>
            </a:r>
            <a:r>
              <a:rPr lang="ko-KR" altLang="en-US"/>
              <a:t>상속 클래스들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 smtClean="0"/>
              <a:t>TextInputFormat</a:t>
            </a:r>
            <a:endParaRPr lang="en-US" altLang="ko-KR" dirty="0"/>
          </a:p>
          <a:p>
            <a:pPr lvl="1"/>
            <a:r>
              <a:rPr lang="ko-KR" altLang="en-US" dirty="0"/>
              <a:t>파일내의 </a:t>
            </a:r>
            <a:r>
              <a:rPr lang="en-US" altLang="ko-KR" dirty="0"/>
              <a:t>'\n'</a:t>
            </a:r>
            <a:r>
              <a:rPr lang="ko-KR" altLang="en-US" dirty="0"/>
              <a:t>로 끝나는 라인들을 </a:t>
            </a:r>
            <a:r>
              <a:rPr lang="en-US" altLang="ko-KR" dirty="0" smtClean="0"/>
              <a:t>Value</a:t>
            </a:r>
            <a:r>
              <a:rPr lang="ko-KR" altLang="en-US" dirty="0"/>
              <a:t>로 처리</a:t>
            </a:r>
          </a:p>
          <a:p>
            <a:pPr lvl="0"/>
            <a:r>
              <a:rPr lang="en-US" altLang="ko-KR" dirty="0" err="1"/>
              <a:t>KeyValueTextInputFormat</a:t>
            </a:r>
            <a:endParaRPr lang="en-US" altLang="ko-KR" dirty="0"/>
          </a:p>
          <a:p>
            <a:pPr lvl="1"/>
            <a:r>
              <a:rPr lang="ko-KR" altLang="en-US" dirty="0"/>
              <a:t>파일내의 </a:t>
            </a:r>
            <a:r>
              <a:rPr lang="en-US" altLang="ko-KR" dirty="0"/>
              <a:t>'\n'</a:t>
            </a:r>
            <a:r>
              <a:rPr lang="ko-KR" altLang="en-US" dirty="0"/>
              <a:t>로 끝나는 라인들을 </a:t>
            </a:r>
            <a:r>
              <a:rPr lang="en-US" altLang="ko-KR" dirty="0" smtClean="0"/>
              <a:t>(Key Delimiter Value</a:t>
            </a:r>
            <a:r>
              <a:rPr lang="en-US" altLang="ko-KR" dirty="0"/>
              <a:t>) </a:t>
            </a:r>
            <a:r>
              <a:rPr lang="ko-KR" altLang="en-US" dirty="0"/>
              <a:t>형식으로 처리</a:t>
            </a:r>
          </a:p>
          <a:p>
            <a:pPr lvl="0"/>
            <a:r>
              <a:rPr lang="en-US" altLang="ko-KR" dirty="0" err="1"/>
              <a:t>SequenceFileInputFormat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k,v</a:t>
            </a:r>
            <a:r>
              <a:rPr lang="en-US" altLang="ko-KR" dirty="0"/>
              <a:t>)</a:t>
            </a:r>
            <a:r>
              <a:rPr lang="ko-KR" altLang="en-US" dirty="0"/>
              <a:t>쌍으로 구성된 </a:t>
            </a:r>
            <a:r>
              <a:rPr lang="en-US" altLang="ko-KR" dirty="0" smtClean="0"/>
              <a:t>Binary Format File</a:t>
            </a:r>
            <a:endParaRPr lang="en-US" altLang="ko-KR" dirty="0"/>
          </a:p>
          <a:p>
            <a:pPr lvl="0"/>
            <a:r>
              <a:rPr lang="en-US" altLang="ko-KR" dirty="0" err="1"/>
              <a:t>SequenceFileAsTextInputFormat</a:t>
            </a:r>
            <a:endParaRPr lang="en-US" altLang="ko-KR" dirty="0"/>
          </a:p>
          <a:p>
            <a:pPr lvl="1"/>
            <a:r>
              <a:rPr lang="en-US" altLang="ko-KR" dirty="0"/>
              <a:t>key, value</a:t>
            </a:r>
            <a:r>
              <a:rPr lang="ko-KR" altLang="en-US" dirty="0"/>
              <a:t>가 </a:t>
            </a:r>
            <a:r>
              <a:rPr lang="en-US" altLang="ko-KR" dirty="0" smtClean="0"/>
              <a:t>Text Data Type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5536" y="3933056"/>
            <a:ext cx="76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throws Exception 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		Configuration 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 = new Configuration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r>
              <a:rPr lang="en-US" altLang="ko-KR" sz="1200" dirty="0"/>
              <a:t>		Job </a:t>
            </a:r>
            <a:r>
              <a:rPr lang="en-US" altLang="ko-KR" sz="1200" dirty="0" err="1"/>
              <a:t>job</a:t>
            </a:r>
            <a:r>
              <a:rPr lang="en-US" altLang="ko-KR" sz="1200" dirty="0"/>
              <a:t> = new Job(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idb_wordcount</a:t>
            </a:r>
            <a:r>
              <a:rPr lang="en-US" altLang="ko-KR" sz="1200" dirty="0" smtClean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job.setJarByClass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WordCount.class</a:t>
            </a:r>
            <a:r>
              <a:rPr lang="en-US" altLang="ko-KR" sz="1200" dirty="0"/>
              <a:t>);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job.setMapperClass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TokenizerMapper.class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job.setReducerClass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IntSumReducer.class</a:t>
            </a:r>
            <a:r>
              <a:rPr lang="en-US" altLang="ko-KR" sz="1200" dirty="0" smtClean="0"/>
              <a:t>); </a:t>
            </a:r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job.setOutputKeyClass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Text.class</a:t>
            </a:r>
            <a:r>
              <a:rPr lang="en-US" altLang="ko-KR" sz="1200" dirty="0"/>
              <a:t>);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job.setOutputValueClass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IntWritable.class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/>
              <a:t>								</a:t>
            </a:r>
          </a:p>
          <a:p>
            <a:r>
              <a:rPr lang="en-US" altLang="ko-KR" sz="1200" dirty="0"/>
              <a:t>		// </a:t>
            </a:r>
            <a:r>
              <a:rPr lang="en-US" altLang="ko-KR" sz="1200" dirty="0" err="1"/>
              <a:t>FileInputFormat.addInputPath</a:t>
            </a:r>
            <a:r>
              <a:rPr lang="en-US" altLang="ko-KR" sz="1200" dirty="0"/>
              <a:t>(job, new Path(</a:t>
            </a:r>
            <a:r>
              <a:rPr lang="en-US" altLang="ko-KR" sz="1200" dirty="0" err="1"/>
              <a:t>otherArgs</a:t>
            </a:r>
            <a:r>
              <a:rPr lang="en-US" altLang="ko-KR" sz="1200" dirty="0"/>
              <a:t>[0]));	</a:t>
            </a:r>
          </a:p>
          <a:p>
            <a:r>
              <a:rPr lang="en-US" altLang="ko-KR" sz="1200" dirty="0"/>
              <a:t>		// </a:t>
            </a:r>
            <a:r>
              <a:rPr lang="en-US" altLang="ko-KR" sz="1200" dirty="0" err="1"/>
              <a:t>FileOutputFormat.setOutputPath</a:t>
            </a:r>
            <a:r>
              <a:rPr lang="en-US" altLang="ko-KR" sz="1200" dirty="0"/>
              <a:t>(job, new Path(</a:t>
            </a:r>
            <a:r>
              <a:rPr lang="en-US" altLang="ko-KR" sz="1200" dirty="0" err="1"/>
              <a:t>otherArgs</a:t>
            </a:r>
            <a:r>
              <a:rPr lang="en-US" altLang="ko-KR" sz="1200" dirty="0"/>
              <a:t>[1]));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FileInputFormat.addInputPath</a:t>
            </a:r>
            <a:r>
              <a:rPr lang="en-US" altLang="ko-KR" sz="1200" dirty="0"/>
              <a:t>(job, new Path("/user/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/input</a:t>
            </a:r>
            <a:r>
              <a:rPr lang="en-US" altLang="ko-KR" sz="1200" dirty="0" smtClean="0"/>
              <a:t>"));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FileOutputFormat.setOutputPath</a:t>
            </a:r>
            <a:r>
              <a:rPr lang="en-US" altLang="ko-KR" sz="1200" dirty="0"/>
              <a:t>(job, new Path("/user/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/output001</a:t>
            </a:r>
            <a:r>
              <a:rPr lang="en-US" altLang="ko-KR" sz="1200" dirty="0" smtClean="0"/>
              <a:t>"));</a:t>
            </a:r>
            <a:endParaRPr lang="en-US" altLang="ko-KR" sz="1200" dirty="0"/>
          </a:p>
          <a:p>
            <a:r>
              <a:rPr lang="en-US" altLang="ko-KR" sz="1200" dirty="0"/>
              <a:t>						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job.waitForCompletion</a:t>
            </a:r>
            <a:r>
              <a:rPr lang="en-US" altLang="ko-KR" sz="1200" dirty="0"/>
              <a:t>(true) ? 0 : 1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	}	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892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 File Filtering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FileInputFormat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ko-KR" altLang="en-US" dirty="0" err="1"/>
              <a:t>디렉토리</a:t>
            </a:r>
            <a:r>
              <a:rPr lang="ko-KR" altLang="en-US" dirty="0"/>
              <a:t> 내의 모든 파일들을 </a:t>
            </a:r>
            <a:r>
              <a:rPr lang="en-US" altLang="ko-KR" dirty="0" smtClean="0"/>
              <a:t>Mapper</a:t>
            </a:r>
            <a:r>
              <a:rPr lang="ko-KR" altLang="en-US" dirty="0"/>
              <a:t>로 보냄</a:t>
            </a:r>
          </a:p>
          <a:p>
            <a:pPr lvl="0"/>
            <a:r>
              <a:rPr lang="ko-KR" altLang="en-US" dirty="0"/>
              <a:t>클래스 내의 </a:t>
            </a:r>
            <a:r>
              <a:rPr lang="en-US" altLang="ko-KR" dirty="0" smtClean="0"/>
              <a:t>Method</a:t>
            </a:r>
            <a:r>
              <a:rPr lang="ko-KR" altLang="en-US" dirty="0"/>
              <a:t>를 </a:t>
            </a:r>
            <a:r>
              <a:rPr lang="en-US" altLang="ko-KR" dirty="0" smtClean="0"/>
              <a:t>Override</a:t>
            </a:r>
            <a:r>
              <a:rPr lang="ko-KR" altLang="en-US" dirty="0"/>
              <a:t>하는 식으로 </a:t>
            </a:r>
            <a:r>
              <a:rPr lang="en-US" altLang="ko-KR" dirty="0" smtClean="0"/>
              <a:t>File Filtering</a:t>
            </a:r>
            <a:r>
              <a:rPr lang="ko-KR" altLang="en-US" dirty="0"/>
              <a:t>가능</a:t>
            </a:r>
          </a:p>
          <a:p>
            <a:pPr lvl="1"/>
            <a:r>
              <a:rPr lang="en-US" altLang="ko-KR" dirty="0"/>
              <a:t>(ex) </a:t>
            </a:r>
            <a:r>
              <a:rPr lang="ko-KR" altLang="en-US" dirty="0"/>
              <a:t>확장자가 </a:t>
            </a:r>
            <a:r>
              <a:rPr lang="en-US" altLang="ko-KR" dirty="0"/>
              <a:t>.xyz</a:t>
            </a:r>
            <a:r>
              <a:rPr lang="ko-KR" altLang="en-US" dirty="0"/>
              <a:t>인 파일들만 읽기</a:t>
            </a:r>
          </a:p>
        </p:txBody>
      </p:sp>
    </p:spTree>
    <p:extLst>
      <p:ext uri="{BB962C8B-B14F-4D97-AF65-F5344CB8AC3E}">
        <p14:creationId xmlns:p14="http://schemas.microsoft.com/office/powerpoint/2010/main" val="42459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Record Reader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각 </a:t>
            </a:r>
            <a:r>
              <a:rPr lang="en-US" altLang="ko-KR"/>
              <a:t>InputFormat </a:t>
            </a:r>
            <a:r>
              <a:rPr lang="ko-KR" altLang="en-US"/>
              <a:t>별로 클래스 내부에 고유한 </a:t>
            </a:r>
            <a:r>
              <a:rPr lang="en-US" altLang="ko-KR"/>
              <a:t>RecordReader </a:t>
            </a:r>
            <a:r>
              <a:rPr lang="ko-KR" altLang="en-US"/>
              <a:t>구현체가 있음</a:t>
            </a:r>
          </a:p>
          <a:p>
            <a:pPr lvl="0"/>
            <a:r>
              <a:rPr lang="en-US" altLang="ko-KR"/>
              <a:t>LineRecordReader</a:t>
            </a:r>
          </a:p>
          <a:p>
            <a:pPr lvl="1"/>
            <a:r>
              <a:rPr lang="ko-KR" altLang="en-US"/>
              <a:t>텍스트 파일에서 라인을 읽으며 </a:t>
            </a:r>
            <a:r>
              <a:rPr lang="en-US" altLang="ko-KR"/>
              <a:t>TextInputFormat</a:t>
            </a:r>
            <a:r>
              <a:rPr lang="ko-KR" altLang="en-US"/>
              <a:t>에서 사용함</a:t>
            </a:r>
          </a:p>
          <a:p>
            <a:pPr lvl="0"/>
            <a:r>
              <a:rPr lang="en-US" altLang="ko-KR"/>
              <a:t>KeyValueRecordReader</a:t>
            </a:r>
          </a:p>
          <a:p>
            <a:pPr lvl="1"/>
            <a:r>
              <a:rPr lang="en-US" altLang="ko-KR"/>
              <a:t>KeyValueTextInpurFormat</a:t>
            </a:r>
            <a:r>
              <a:rPr lang="ko-KR" altLang="en-US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3576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 Split Size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FileInputFormat</a:t>
            </a:r>
            <a:endParaRPr lang="en-US" altLang="ko-KR" dirty="0"/>
          </a:p>
          <a:p>
            <a:pPr lvl="1"/>
            <a:r>
              <a:rPr lang="ko-KR" altLang="en-US" dirty="0"/>
              <a:t>큰 파일들을 여러 개의 </a:t>
            </a:r>
            <a:r>
              <a:rPr lang="en-US" altLang="ko-KR" dirty="0" smtClean="0"/>
              <a:t>Chunk</a:t>
            </a:r>
            <a:r>
              <a:rPr lang="ko-KR" altLang="en-US" dirty="0"/>
              <a:t>로 나눔</a:t>
            </a:r>
          </a:p>
          <a:p>
            <a:pPr lvl="1"/>
            <a:r>
              <a:rPr lang="en-US" altLang="ko-KR" dirty="0"/>
              <a:t>"</a:t>
            </a:r>
            <a:r>
              <a:rPr lang="en-US" altLang="ko-KR" dirty="0" err="1"/>
              <a:t>mapred.min.split.size</a:t>
            </a:r>
            <a:r>
              <a:rPr lang="en-US" altLang="ko-KR" dirty="0"/>
              <a:t>" </a:t>
            </a:r>
            <a:r>
              <a:rPr lang="ko-KR" altLang="en-US" dirty="0"/>
              <a:t>옵션으로 설정</a:t>
            </a:r>
          </a:p>
          <a:p>
            <a:pPr lvl="0"/>
            <a:r>
              <a:rPr lang="en-US" altLang="ko-KR" dirty="0" err="1"/>
              <a:t>RecordReader</a:t>
            </a:r>
            <a:endParaRPr lang="en-US" altLang="ko-KR" dirty="0"/>
          </a:p>
          <a:p>
            <a:pPr lvl="1"/>
            <a:r>
              <a:rPr lang="en-US" altLang="ko-KR" dirty="0"/>
              <a:t>(File </a:t>
            </a:r>
            <a:r>
              <a:rPr lang="en-US" altLang="ko-KR" dirty="0" smtClean="0"/>
              <a:t>Name</a:t>
            </a:r>
            <a:r>
              <a:rPr lang="en-US" altLang="ko-KR" dirty="0"/>
              <a:t>, </a:t>
            </a:r>
            <a:r>
              <a:rPr lang="en-US" altLang="ko-KR" dirty="0" smtClean="0"/>
              <a:t>Offset</a:t>
            </a:r>
            <a:r>
              <a:rPr lang="en-US" altLang="ko-KR" dirty="0"/>
              <a:t>, </a:t>
            </a:r>
            <a:r>
              <a:rPr lang="ko-KR" altLang="en-US" dirty="0"/>
              <a:t>읽을 </a:t>
            </a:r>
            <a:r>
              <a:rPr lang="en-US" altLang="ko-KR" dirty="0" smtClean="0"/>
              <a:t>Chunk Size</a:t>
            </a:r>
            <a:r>
              <a:rPr lang="en-US" altLang="ko-KR" dirty="0"/>
              <a:t>)</a:t>
            </a:r>
            <a:r>
              <a:rPr lang="ko-KR" altLang="en-US" dirty="0"/>
              <a:t>를 인자로 받음</a:t>
            </a:r>
          </a:p>
          <a:p>
            <a:pPr lvl="0"/>
            <a:r>
              <a:rPr lang="en-US" altLang="ko-KR" dirty="0"/>
              <a:t>Chunk </a:t>
            </a:r>
            <a:r>
              <a:rPr lang="ko-KR" altLang="en-US" dirty="0"/>
              <a:t>크기는 </a:t>
            </a:r>
            <a:r>
              <a:rPr lang="en-US" altLang="ko-KR" dirty="0" smtClean="0"/>
              <a:t>Function Overriding</a:t>
            </a:r>
            <a:r>
              <a:rPr lang="ko-KR" altLang="en-US" dirty="0"/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0249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Reducer</a:t>
            </a:r>
            <a:r>
              <a:rPr lang="ko-KR" altLang="en-US"/>
              <a:t>로 데이터 전송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Reduce </a:t>
            </a:r>
            <a:r>
              <a:rPr lang="ko-KR" altLang="en-US" dirty="0" smtClean="0"/>
              <a:t>함수에서는 </a:t>
            </a:r>
            <a:r>
              <a:rPr lang="en-US" altLang="ko-KR" dirty="0" err="1"/>
              <a:t>OutputCollector</a:t>
            </a:r>
            <a:r>
              <a:rPr lang="en-US" altLang="ko-KR" dirty="0"/>
              <a:t> </a:t>
            </a:r>
            <a:r>
              <a:rPr lang="ko-KR" altLang="en-US" dirty="0"/>
              <a:t>객체를 인자로 받음</a:t>
            </a:r>
          </a:p>
          <a:p>
            <a:pPr lvl="1"/>
            <a:r>
              <a:rPr lang="en-US" altLang="ko-KR" dirty="0" err="1"/>
              <a:t>OutputCollector.collect</a:t>
            </a:r>
            <a:r>
              <a:rPr lang="en-US" altLang="ko-KR" dirty="0"/>
              <a:t>(key, value)</a:t>
            </a:r>
          </a:p>
          <a:p>
            <a:pPr lvl="0"/>
            <a:r>
              <a:rPr lang="en-US" altLang="ko-KR" dirty="0"/>
              <a:t>(</a:t>
            </a:r>
            <a:r>
              <a:rPr lang="en-US" altLang="ko-KR" dirty="0" err="1"/>
              <a:t>WritableComparable</a:t>
            </a:r>
            <a:r>
              <a:rPr lang="en-US" altLang="ko-KR" dirty="0"/>
              <a:t>, Writable) </a:t>
            </a:r>
            <a:r>
              <a:rPr lang="ko-KR" altLang="en-US" dirty="0"/>
              <a:t>데이터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6672" y="5207045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static class Reduce extends </a:t>
            </a:r>
            <a:r>
              <a:rPr lang="en-US" altLang="ko-KR" sz="1200" dirty="0" err="1"/>
              <a:t>MapReduceBase</a:t>
            </a:r>
            <a:r>
              <a:rPr lang="en-US" altLang="ko-KR" sz="1200" dirty="0"/>
              <a:t> 	</a:t>
            </a:r>
            <a:r>
              <a:rPr lang="en-US" altLang="ko-KR" sz="1200" dirty="0" smtClean="0"/>
              <a:t>implements </a:t>
            </a:r>
            <a:r>
              <a:rPr lang="en-US" altLang="ko-KR" sz="1200" dirty="0"/>
              <a:t>Reducer&lt;Text,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, 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 smtClean="0"/>
              <a:t>	public </a:t>
            </a:r>
            <a:r>
              <a:rPr lang="en-US" altLang="ko-KR" sz="1200" dirty="0"/>
              <a:t>void reduce(Text key, Iterator&lt;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values, 			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 smtClean="0"/>
              <a:t>OutputCollector</a:t>
            </a:r>
            <a:r>
              <a:rPr lang="en-US" altLang="ko-KR" sz="1200" dirty="0" smtClean="0"/>
              <a:t>&lt;Text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output,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smtClean="0"/>
              <a:t>Reporter </a:t>
            </a:r>
            <a:r>
              <a:rPr lang="en-US" altLang="ko-KR" sz="1200" dirty="0"/>
              <a:t>reporter)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…</a:t>
            </a:r>
            <a:r>
              <a:rPr lang="en-US" altLang="ko-KR" sz="1200" dirty="0"/>
              <a:t>		</a:t>
            </a:r>
          </a:p>
          <a:p>
            <a:r>
              <a:rPr lang="en-US" altLang="ko-KR" sz="1200" dirty="0" smtClean="0"/>
              <a:t>}}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class Map extends </a:t>
            </a:r>
            <a:r>
              <a:rPr lang="en-US" altLang="ko-KR" sz="1200" dirty="0" err="1"/>
              <a:t>MapReduceBase</a:t>
            </a:r>
            <a:r>
              <a:rPr lang="en-US" altLang="ko-KR" sz="1200" dirty="0"/>
              <a:t> 				</a:t>
            </a:r>
          </a:p>
          <a:p>
            <a:r>
              <a:rPr lang="en-US" altLang="ko-KR" sz="1200" dirty="0"/>
              <a:t>		implements Mapper&lt;</a:t>
            </a:r>
            <a:r>
              <a:rPr lang="en-US" altLang="ko-KR" sz="1200" dirty="0" err="1"/>
              <a:t>LongWritable</a:t>
            </a:r>
            <a:r>
              <a:rPr lang="en-US" altLang="ko-KR" sz="1200" dirty="0"/>
              <a:t>, Text, 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private final static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 one = new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private Text word = new Text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public void map(</a:t>
            </a:r>
            <a:r>
              <a:rPr lang="en-US" altLang="ko-KR" sz="1200" dirty="0" err="1"/>
              <a:t>LongWritable</a:t>
            </a:r>
            <a:r>
              <a:rPr lang="en-US" altLang="ko-KR" sz="1200" dirty="0"/>
              <a:t> key, Text value, </a:t>
            </a:r>
            <a:r>
              <a:rPr lang="en-US" altLang="ko-KR" sz="1200" dirty="0" err="1"/>
              <a:t>OutputCollector</a:t>
            </a:r>
            <a:r>
              <a:rPr lang="en-US" altLang="ko-KR" sz="1200" dirty="0"/>
              <a:t>&lt;Text,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output, 		</a:t>
            </a:r>
            <a:r>
              <a:rPr lang="en-US" altLang="ko-KR" sz="1200" dirty="0" smtClean="0"/>
              <a:t>		Reporter </a:t>
            </a:r>
            <a:r>
              <a:rPr lang="en-US" altLang="ko-KR" sz="1200" dirty="0"/>
              <a:t>reporter)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	String line = </a:t>
            </a:r>
            <a:r>
              <a:rPr lang="en-US" altLang="ko-KR" sz="1200" dirty="0" err="1"/>
              <a:t>value.toString</a:t>
            </a:r>
            <a:r>
              <a:rPr lang="en-US" altLang="ko-KR" sz="1200" dirty="0"/>
              <a:t>();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StringTokenizer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tokenizer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StringTokenizer</a:t>
            </a:r>
            <a:r>
              <a:rPr lang="en-US" altLang="ko-KR" sz="1200" dirty="0"/>
              <a:t>(line);		</a:t>
            </a:r>
          </a:p>
          <a:p>
            <a:r>
              <a:rPr lang="en-US" altLang="ko-KR" sz="1200" dirty="0"/>
              <a:t>		while (</a:t>
            </a:r>
            <a:r>
              <a:rPr lang="en-US" altLang="ko-KR" sz="1200" dirty="0" err="1"/>
              <a:t>tokenizer.hasMoreTokens</a:t>
            </a:r>
            <a:r>
              <a:rPr lang="en-US" altLang="ko-KR" sz="1200" dirty="0"/>
              <a:t>()) {		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word.set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tokenizer.nextToken</a:t>
            </a:r>
            <a:r>
              <a:rPr lang="en-US" altLang="ko-KR" sz="1200" dirty="0"/>
              <a:t>());	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output.collect</a:t>
            </a:r>
            <a:r>
              <a:rPr lang="en-US" altLang="ko-KR" sz="1200" dirty="0"/>
              <a:t>(word, one);	</a:t>
            </a:r>
          </a:p>
          <a:p>
            <a:r>
              <a:rPr lang="en-US" altLang="ko-KR" sz="1200" dirty="0"/>
              <a:t>}}}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0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WritableComparator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비교연산 수행</a:t>
            </a:r>
          </a:p>
          <a:p>
            <a:pPr lvl="1"/>
            <a:r>
              <a:rPr lang="en-US" altLang="ko-KR"/>
              <a:t>WritableComparable.compare() </a:t>
            </a:r>
            <a:r>
              <a:rPr lang="ko-KR" altLang="en-US"/>
              <a:t>함수 호출</a:t>
            </a:r>
          </a:p>
          <a:p>
            <a:pPr lvl="1"/>
            <a:r>
              <a:rPr lang="en-US" altLang="ko-KR"/>
              <a:t>Text type data</a:t>
            </a:r>
            <a:r>
              <a:rPr lang="ko-KR" altLang="en-US"/>
              <a:t>는 </a:t>
            </a:r>
            <a:r>
              <a:rPr lang="en-US" altLang="ko-KR"/>
              <a:t>alphabetical order</a:t>
            </a:r>
          </a:p>
          <a:p>
            <a:pPr lvl="1"/>
            <a:r>
              <a:rPr lang="en-US" altLang="ko-KR"/>
              <a:t>Integer type data</a:t>
            </a:r>
            <a:r>
              <a:rPr lang="ko-KR" altLang="en-US"/>
              <a:t>는 </a:t>
            </a:r>
            <a:r>
              <a:rPr lang="en-US" altLang="ko-KR"/>
              <a:t>numeric order</a:t>
            </a:r>
          </a:p>
          <a:p>
            <a:pPr lvl="1"/>
            <a:r>
              <a:rPr lang="en-US" altLang="ko-KR"/>
              <a:t>Serialized data</a:t>
            </a:r>
            <a:r>
              <a:rPr lang="ko-KR" altLang="en-US"/>
              <a:t>를 위한 빠른 경로 제공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35696" y="3356992"/>
            <a:ext cx="6192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GroupKeyComparator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WritableComparator</a:t>
            </a:r>
            <a:r>
              <a:rPr lang="en-US" altLang="ko-KR" sz="1200" dirty="0"/>
              <a:t> {     </a:t>
            </a:r>
          </a:p>
          <a:p>
            <a:r>
              <a:rPr lang="en-US" altLang="ko-KR" sz="1200" dirty="0"/>
              <a:t>    protected </a:t>
            </a:r>
            <a:r>
              <a:rPr lang="en-US" altLang="ko-KR" sz="1200" dirty="0" err="1"/>
              <a:t>GroupKeyComparator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    super(SampleCode02Key.class, true);</a:t>
            </a:r>
          </a:p>
          <a:p>
            <a:r>
              <a:rPr lang="en-US" altLang="ko-KR" sz="1200" dirty="0"/>
              <a:t>    }     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SuppressWarnings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rawtypes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@Override</a:t>
            </a:r>
          </a:p>
          <a:p>
            <a:r>
              <a:rPr lang="en-US" altLang="ko-KR" sz="1200" dirty="0"/>
              <a:t>    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compare(</a:t>
            </a:r>
            <a:r>
              <a:rPr lang="en-US" altLang="ko-KR" sz="1200" dirty="0" err="1"/>
              <a:t>WritableComparable</a:t>
            </a:r>
            <a:r>
              <a:rPr lang="en-US" altLang="ko-KR" sz="1200" dirty="0"/>
              <a:t> w1, </a:t>
            </a:r>
            <a:r>
              <a:rPr lang="en-US" altLang="ko-KR" sz="1200" dirty="0" err="1"/>
              <a:t>WritableComparable</a:t>
            </a:r>
            <a:r>
              <a:rPr lang="en-US" altLang="ko-KR" sz="1200" dirty="0"/>
              <a:t> w2) {</a:t>
            </a:r>
          </a:p>
          <a:p>
            <a:r>
              <a:rPr lang="en-US" altLang="ko-KR" sz="1200" dirty="0"/>
              <a:t>        SampleCode02Key k1 = (SampleCode02Key) w1;</a:t>
            </a:r>
          </a:p>
          <a:p>
            <a:r>
              <a:rPr lang="en-US" altLang="ko-KR" sz="1200" dirty="0"/>
              <a:t>        SampleCode02Key k2 = (SampleCode02Key) w2;         </a:t>
            </a:r>
          </a:p>
          <a:p>
            <a:r>
              <a:rPr lang="en-US" altLang="ko-KR" sz="1200" dirty="0"/>
              <a:t>        // TID </a:t>
            </a:r>
            <a:r>
              <a:rPr lang="ko-KR" altLang="en-US" sz="1200" dirty="0"/>
              <a:t>값 비교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return k1.getTid().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(k2.getTid());</a:t>
            </a:r>
          </a:p>
          <a:p>
            <a:r>
              <a:rPr lang="en-US" altLang="ko-KR" sz="1200" dirty="0"/>
              <a:t>    }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22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Partition and Shuffle</a:t>
            </a:r>
          </a:p>
        </p:txBody>
      </p:sp>
      <p:pic>
        <p:nvPicPr>
          <p:cNvPr id="1027" name="Picture 3" descr="C:\Users\Administrator\Desktop\map-reduc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81" y="1124744"/>
            <a:ext cx="4968552" cy="51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003432" y="4149080"/>
            <a:ext cx="21405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어떤 </a:t>
            </a:r>
            <a:r>
              <a:rPr lang="en-US" altLang="ko-KR" sz="1200" dirty="0" smtClean="0"/>
              <a:t>Reduce</a:t>
            </a:r>
            <a:r>
              <a:rPr lang="ko-KR" altLang="en-US" sz="1200" dirty="0" smtClean="0"/>
              <a:t>에 보낼지 결정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04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Partitioner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getPartition</a:t>
            </a:r>
            <a:r>
              <a:rPr lang="en-US" altLang="ko-KR" dirty="0"/>
              <a:t>(key, </a:t>
            </a:r>
            <a:r>
              <a:rPr lang="en-US" altLang="ko-KR" dirty="0" err="1"/>
              <a:t>val</a:t>
            </a:r>
            <a:r>
              <a:rPr lang="en-US" altLang="ko-KR" dirty="0"/>
              <a:t>, </a:t>
            </a:r>
            <a:r>
              <a:rPr lang="en-US" altLang="ko-KR" dirty="0" err="1"/>
              <a:t>numPartitions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key</a:t>
            </a:r>
            <a:r>
              <a:rPr lang="ko-KR" altLang="en-US" dirty="0"/>
              <a:t>에 대한 파티션 번호</a:t>
            </a:r>
          </a:p>
          <a:p>
            <a:pPr lvl="1"/>
            <a:r>
              <a:rPr lang="ko-KR" altLang="en-US" dirty="0"/>
              <a:t>하나의 파티션번호는 하나의 </a:t>
            </a:r>
            <a:r>
              <a:rPr lang="en-US" altLang="ko-KR" dirty="0"/>
              <a:t>R</a:t>
            </a:r>
            <a:r>
              <a:rPr lang="en-US" altLang="ko-KR" dirty="0" smtClean="0"/>
              <a:t>educe Task</a:t>
            </a:r>
            <a:r>
              <a:rPr lang="ko-KR" altLang="en-US" dirty="0"/>
              <a:t>와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됨</a:t>
            </a:r>
            <a:endParaRPr lang="ko-KR" altLang="en-US" dirty="0"/>
          </a:p>
          <a:p>
            <a:pPr lvl="0"/>
            <a:r>
              <a:rPr lang="en-US" altLang="ko-KR" dirty="0" err="1"/>
              <a:t>HashPartitioner</a:t>
            </a:r>
            <a:r>
              <a:rPr lang="en-US" altLang="ko-KR" dirty="0"/>
              <a:t> </a:t>
            </a:r>
            <a:r>
              <a:rPr lang="ko-KR" altLang="en-US" dirty="0"/>
              <a:t>객체가 기본</a:t>
            </a:r>
          </a:p>
          <a:p>
            <a:pPr lvl="1"/>
            <a:r>
              <a:rPr lang="en-US" altLang="ko-KR" dirty="0"/>
              <a:t>K</a:t>
            </a:r>
            <a:r>
              <a:rPr lang="en-US" altLang="ko-KR" dirty="0" smtClean="0"/>
              <a:t>ey</a:t>
            </a:r>
            <a:r>
              <a:rPr lang="ko-KR" altLang="en-US" dirty="0"/>
              <a:t>의 </a:t>
            </a:r>
            <a:r>
              <a:rPr lang="en-US" altLang="ko-KR" dirty="0" smtClean="0"/>
              <a:t>Hash </a:t>
            </a:r>
            <a:r>
              <a:rPr lang="ko-KR" altLang="en-US" dirty="0"/>
              <a:t>값을 </a:t>
            </a:r>
            <a:r>
              <a:rPr lang="en-US" altLang="ko-KR" dirty="0"/>
              <a:t>R</a:t>
            </a:r>
            <a:r>
              <a:rPr lang="en-US" altLang="ko-KR" dirty="0" smtClean="0"/>
              <a:t>educer </a:t>
            </a:r>
            <a:r>
              <a:rPr lang="ko-KR" altLang="en-US" dirty="0"/>
              <a:t>개수로 </a:t>
            </a:r>
            <a:r>
              <a:rPr lang="en-US" altLang="ko-KR" dirty="0" smtClean="0"/>
              <a:t>Modular</a:t>
            </a:r>
            <a:r>
              <a:rPr lang="ko-KR" altLang="en-US" dirty="0"/>
              <a:t>연산해서 얻은 값을 반환</a:t>
            </a:r>
          </a:p>
          <a:p>
            <a:pPr lvl="1"/>
            <a:r>
              <a:rPr lang="ko-KR" altLang="en-US" dirty="0"/>
              <a:t>부분정렬 문제 생길 수 있음 </a:t>
            </a:r>
            <a:r>
              <a:rPr lang="en-US" altLang="ko-KR" dirty="0" smtClean="0"/>
              <a:t>(Range </a:t>
            </a:r>
            <a:r>
              <a:rPr lang="en-US" altLang="ko-KR" dirty="0" err="1" smtClean="0"/>
              <a:t>Partitioner</a:t>
            </a:r>
            <a:r>
              <a:rPr lang="ko-KR" altLang="en-US" dirty="0"/>
              <a:t>로 변경해서 해결가능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0"/>
            <a:r>
              <a:rPr lang="en-US" altLang="ko-KR" dirty="0" err="1"/>
              <a:t>JobConf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 err="1"/>
              <a:t>Partitioner</a:t>
            </a:r>
            <a:r>
              <a:rPr lang="en-US" altLang="ko-KR" dirty="0"/>
              <a:t> </a:t>
            </a:r>
            <a:r>
              <a:rPr lang="ko-KR" altLang="en-US" dirty="0"/>
              <a:t>구현체 지정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3861048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YearPartitioner</a:t>
            </a:r>
            <a:r>
              <a:rPr lang="en-US" altLang="ko-KR" sz="1200" dirty="0"/>
              <a:t> implements </a:t>
            </a:r>
            <a:r>
              <a:rPr lang="en-US" altLang="ko-KR" sz="1200" dirty="0" err="1"/>
              <a:t>Partitioner</a:t>
            </a:r>
            <a:r>
              <a:rPr lang="en-US" altLang="ko-KR" sz="1200" dirty="0"/>
              <a:t>&lt;Text, </a:t>
            </a:r>
            <a:r>
              <a:rPr lang="en-US" altLang="ko-KR" sz="1200" dirty="0" err="1"/>
              <a:t>LongWritable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public void configure(</a:t>
            </a:r>
            <a:r>
              <a:rPr lang="en-US" altLang="ko-KR" sz="1200" dirty="0" err="1"/>
              <a:t>JobConf</a:t>
            </a:r>
            <a:r>
              <a:rPr lang="en-US" altLang="ko-KR" sz="1200" dirty="0"/>
              <a:t> job) {}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getPartition</a:t>
            </a:r>
            <a:r>
              <a:rPr lang="en-US" altLang="ko-KR" sz="1200" dirty="0"/>
              <a:t>(Text key, </a:t>
            </a:r>
            <a:r>
              <a:rPr lang="en-US" altLang="ko-KR" sz="1200" dirty="0" err="1"/>
              <a:t>LongWritable</a:t>
            </a:r>
            <a:r>
              <a:rPr lang="en-US" altLang="ko-KR" sz="1200" dirty="0"/>
              <a:t> value,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numReduceTasks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sKey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key.toString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String[] splits=</a:t>
            </a:r>
            <a:r>
              <a:rPr lang="en-US" altLang="ko-KR" sz="1200" dirty="0" err="1"/>
              <a:t>sKey.split</a:t>
            </a:r>
            <a:r>
              <a:rPr lang="en-US" altLang="ko-KR" sz="1200" dirty="0"/>
              <a:t>("\t");  //Split the key on tab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year =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(splits[1]);  //The year is the second field</a:t>
            </a:r>
          </a:p>
          <a:p>
            <a:r>
              <a:rPr lang="en-US" altLang="ko-KR" sz="1200" dirty="0"/>
              <a:t>		return year % </a:t>
            </a:r>
            <a:r>
              <a:rPr lang="en-US" altLang="ko-KR" sz="1200" dirty="0" err="1"/>
              <a:t>numReduceTasks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//Return the year mod number of reduce tasks as the </a:t>
            </a:r>
            <a:r>
              <a:rPr lang="en-US" altLang="ko-KR" sz="1200" dirty="0" err="1"/>
              <a:t>partitioner</a:t>
            </a:r>
            <a:r>
              <a:rPr lang="en-US" altLang="ko-KR" sz="1200" dirty="0"/>
              <a:t> number to send the record to.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4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Reducer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reduce(</a:t>
            </a:r>
            <a:r>
              <a:rPr lang="en-US" altLang="ko-KR" dirty="0" err="1"/>
              <a:t>WritableComparable</a:t>
            </a:r>
            <a:r>
              <a:rPr lang="en-US" altLang="ko-KR" dirty="0"/>
              <a:t> key, Iterator values, </a:t>
            </a:r>
            <a:r>
              <a:rPr lang="en-US" altLang="ko-KR" dirty="0" err="1"/>
              <a:t>OutputCollector</a:t>
            </a:r>
            <a:r>
              <a:rPr lang="en-US" altLang="ko-KR" dirty="0"/>
              <a:t> output, Reporter reporter)</a:t>
            </a:r>
          </a:p>
          <a:p>
            <a:pPr lvl="0"/>
            <a:r>
              <a:rPr lang="ko-KR" altLang="en-US" dirty="0"/>
              <a:t>같은 파티션 번호로 보내진 </a:t>
            </a:r>
            <a:r>
              <a:rPr lang="en-US" altLang="ko-KR" dirty="0" smtClean="0"/>
              <a:t>Key</a:t>
            </a:r>
            <a:r>
              <a:rPr lang="ko-KR" altLang="en-US" dirty="0"/>
              <a:t>와 </a:t>
            </a:r>
            <a:r>
              <a:rPr lang="en-US" altLang="ko-KR" dirty="0" smtClean="0"/>
              <a:t>Value</a:t>
            </a:r>
            <a:r>
              <a:rPr lang="ko-KR" altLang="en-US" dirty="0"/>
              <a:t>는 모두 하나의 같은 </a:t>
            </a:r>
            <a:r>
              <a:rPr lang="en-US" altLang="ko-KR" dirty="0" smtClean="0"/>
              <a:t>Reduce Task</a:t>
            </a:r>
            <a:r>
              <a:rPr lang="ko-KR" altLang="en-US" dirty="0"/>
              <a:t>로 전송됨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680" y="335699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static class Reduce extends </a:t>
            </a:r>
            <a:r>
              <a:rPr lang="en-US" altLang="ko-KR" sz="1200" dirty="0" err="1"/>
              <a:t>MapReduceBase</a:t>
            </a:r>
            <a:r>
              <a:rPr lang="en-US" altLang="ko-KR" sz="1200" dirty="0"/>
              <a:t> 	</a:t>
            </a:r>
            <a:r>
              <a:rPr lang="en-US" altLang="ko-KR" sz="1200" dirty="0" smtClean="0"/>
              <a:t>implements </a:t>
            </a:r>
            <a:r>
              <a:rPr lang="en-US" altLang="ko-KR" sz="1200" dirty="0"/>
              <a:t>Reducer&lt;Text,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, 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 smtClean="0"/>
              <a:t>	public </a:t>
            </a:r>
            <a:r>
              <a:rPr lang="en-US" altLang="ko-KR" sz="1200" dirty="0"/>
              <a:t>void reduce(Text key, Iterator&lt;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values, 			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 smtClean="0"/>
              <a:t>OutputCollector</a:t>
            </a:r>
            <a:r>
              <a:rPr lang="en-US" altLang="ko-KR" sz="1200" dirty="0" smtClean="0"/>
              <a:t>&lt;Text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output,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smtClean="0"/>
              <a:t>Reporter </a:t>
            </a:r>
            <a:r>
              <a:rPr lang="en-US" altLang="ko-KR" sz="1200" dirty="0"/>
              <a:t>reporter)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values.hasNext</a:t>
            </a:r>
            <a:r>
              <a:rPr lang="en-US" altLang="ko-KR" sz="1200" dirty="0"/>
              <a:t>()) {		</a:t>
            </a:r>
          </a:p>
          <a:p>
            <a:r>
              <a:rPr lang="en-US" altLang="ko-KR" sz="1200" dirty="0"/>
              <a:t>			sum += </a:t>
            </a:r>
            <a:r>
              <a:rPr lang="en-US" altLang="ko-KR" sz="1200" dirty="0" err="1"/>
              <a:t>values.next</a:t>
            </a:r>
            <a:r>
              <a:rPr lang="en-US" altLang="ko-KR" sz="1200" dirty="0"/>
              <a:t>().get();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output.collect</a:t>
            </a:r>
            <a:r>
              <a:rPr lang="en-US" altLang="ko-KR" sz="1200" dirty="0" smtClean="0"/>
              <a:t>(key</a:t>
            </a:r>
            <a:r>
              <a:rPr lang="en-US" altLang="ko-KR" sz="1200" dirty="0"/>
              <a:t>, new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(sum));		</a:t>
            </a:r>
          </a:p>
          <a:p>
            <a:r>
              <a:rPr lang="en-US" altLang="ko-KR" sz="1200" dirty="0" smtClean="0"/>
              <a:t>}}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5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map(</a:t>
            </a:r>
            <a:r>
              <a:rPr lang="en-US" altLang="ko-KR" dirty="0" err="1"/>
              <a:t>in_key</a:t>
            </a:r>
            <a:r>
              <a:rPr lang="en-US" altLang="ko-KR" dirty="0"/>
              <a:t>, </a:t>
            </a:r>
            <a:r>
              <a:rPr lang="en-US" altLang="ko-KR" dirty="0" err="1"/>
              <a:t>in_value</a:t>
            </a:r>
            <a:r>
              <a:rPr lang="en-US" altLang="ko-KR" dirty="0"/>
              <a:t>) </a:t>
            </a:r>
            <a:r>
              <a:rPr lang="en-US" altLang="ko-KR" dirty="0" smtClean="0"/>
              <a:t>-&gt; (</a:t>
            </a:r>
            <a:r>
              <a:rPr lang="en-US" altLang="ko-KR" dirty="0" err="1"/>
              <a:t>out_key</a:t>
            </a:r>
            <a:r>
              <a:rPr lang="en-US" altLang="ko-KR" dirty="0"/>
              <a:t>, </a:t>
            </a:r>
            <a:r>
              <a:rPr lang="en-US" altLang="ko-KR" dirty="0" err="1"/>
              <a:t>intermediate_value</a:t>
            </a:r>
            <a:r>
              <a:rPr lang="en-US" altLang="ko-KR" dirty="0"/>
              <a:t>) list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3216324"/>
            <a:ext cx="40324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3358535"/>
            <a:ext cx="3960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(offset#, “This is a book. That book is on the desk.”)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987573" y="2926486"/>
            <a:ext cx="1080120" cy="11521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31589" y="3035369"/>
            <a:ext cx="72008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(This, 1)</a:t>
            </a:r>
          </a:p>
          <a:p>
            <a:r>
              <a:rPr lang="en-US" altLang="ko-KR" sz="1200" b="1" dirty="0" smtClean="0"/>
              <a:t>(is, 1)</a:t>
            </a:r>
          </a:p>
          <a:p>
            <a:r>
              <a:rPr lang="en-US" altLang="ko-KR" sz="1200" b="1" dirty="0" smtClean="0"/>
              <a:t>(a, 1)</a:t>
            </a:r>
          </a:p>
          <a:p>
            <a:r>
              <a:rPr lang="en-US" altLang="ko-KR" sz="1200" b="1" dirty="0" smtClean="0"/>
              <a:t>(book, 1)</a:t>
            </a:r>
          </a:p>
          <a:p>
            <a:r>
              <a:rPr lang="en-US" altLang="ko-KR" sz="1200" b="1" dirty="0" smtClean="0"/>
              <a:t>…</a:t>
            </a:r>
          </a:p>
        </p:txBody>
      </p:sp>
      <p:sp>
        <p:nvSpPr>
          <p:cNvPr id="8" name="아래쪽 화살표 7"/>
          <p:cNvSpPr/>
          <p:nvPr/>
        </p:nvSpPr>
        <p:spPr>
          <a:xfrm rot="16200000">
            <a:off x="5195485" y="3274725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Reduce </a:t>
            </a:r>
            <a:r>
              <a:rPr lang="ko-KR" altLang="en-US"/>
              <a:t>단계의 데이터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56076" y="234888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Reducer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234888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Reducer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2447764" y="2348880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Reducer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5256076" y="3362162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RecordWriter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3362162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RecordWriter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2447764" y="3362162"/>
            <a:ext cx="1224136" cy="530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RecordWriter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56076" y="4365104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Output File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365104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Output File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47764" y="4365104"/>
            <a:ext cx="1224136" cy="530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Output File</a:t>
            </a:r>
            <a:endParaRPr lang="ko-KR" altLang="en-US" sz="1200" b="1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665264" y="3079875"/>
            <a:ext cx="405758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4261108" y="3079876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2856952" y="3079876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5665264" y="4097987"/>
            <a:ext cx="405758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261108" y="4097988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2856952" y="4097988"/>
            <a:ext cx="405757" cy="72311"/>
          </a:xfrm>
          <a:prstGeom prst="rightArrow">
            <a:avLst>
              <a:gd name="adj1" fmla="val 50000"/>
              <a:gd name="adj2" fmla="val 1879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323655" y="3527679"/>
            <a:ext cx="12148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err="1" smtClean="0"/>
              <a:t>OutputFormat</a:t>
            </a:r>
            <a:endParaRPr lang="ko-KR" altLang="en-US" sz="1200" b="1" dirty="0"/>
          </a:p>
        </p:txBody>
      </p:sp>
      <p:sp>
        <p:nvSpPr>
          <p:cNvPr id="21" name="왼쪽 대괄호 20"/>
          <p:cNvSpPr/>
          <p:nvPr/>
        </p:nvSpPr>
        <p:spPr>
          <a:xfrm>
            <a:off x="2159732" y="3162956"/>
            <a:ext cx="180020" cy="914115"/>
          </a:xfrm>
          <a:prstGeom prst="leftBracket">
            <a:avLst>
              <a:gd name="adj" fmla="val 0"/>
            </a:avLst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22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OutputFormat Class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InputFormat</a:t>
            </a:r>
            <a:r>
              <a:rPr lang="ko-KR" altLang="en-US"/>
              <a:t>과 유사</a:t>
            </a:r>
          </a:p>
          <a:p>
            <a:pPr lvl="0"/>
            <a:r>
              <a:rPr lang="en-US" altLang="ko-KR"/>
              <a:t>TextOutputFormat</a:t>
            </a:r>
          </a:p>
          <a:p>
            <a:pPr lvl="1"/>
            <a:r>
              <a:rPr lang="en-US" altLang="ko-KR"/>
              <a:t>(key + value + line separator(\n)) </a:t>
            </a:r>
            <a:r>
              <a:rPr lang="ko-KR" altLang="en-US"/>
              <a:t>포멧으로 </a:t>
            </a:r>
            <a:r>
              <a:rPr lang="en-US" altLang="ko-KR"/>
              <a:t>output file</a:t>
            </a:r>
            <a:r>
              <a:rPr lang="ko-KR" altLang="en-US"/>
              <a:t>에 저장</a:t>
            </a:r>
          </a:p>
          <a:p>
            <a:pPr lvl="0"/>
            <a:r>
              <a:rPr lang="en-US" altLang="ko-KR"/>
              <a:t>SequenceFileOutputFormat</a:t>
            </a:r>
          </a:p>
          <a:p>
            <a:pPr lvl="1"/>
            <a:r>
              <a:rPr lang="en-US" altLang="ko-KR"/>
              <a:t>Binary type</a:t>
            </a:r>
            <a:r>
              <a:rPr lang="ko-KR" altLang="en-US"/>
              <a:t>으로 </a:t>
            </a:r>
            <a:r>
              <a:rPr lang="en-US" altLang="ko-KR"/>
              <a:t>(k, v) pair </a:t>
            </a:r>
            <a:r>
              <a:rPr lang="ko-KR" altLang="en-US"/>
              <a:t>저장</a:t>
            </a:r>
          </a:p>
          <a:p>
            <a:pPr lvl="0"/>
            <a:r>
              <a:rPr lang="en-US" altLang="ko-KR"/>
              <a:t>NullOutputFormat</a:t>
            </a:r>
          </a:p>
          <a:p>
            <a:pPr lvl="1"/>
            <a:r>
              <a:rPr lang="en-US" altLang="ko-KR"/>
              <a:t>output</a:t>
            </a:r>
            <a:r>
              <a:rPr lang="ko-KR" altLang="en-US"/>
              <a:t>을 버림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680" y="4005064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static class Reduce extends </a:t>
            </a:r>
            <a:r>
              <a:rPr lang="en-US" altLang="ko-KR" sz="1200" dirty="0" err="1"/>
              <a:t>MapReduceBase</a:t>
            </a:r>
            <a:r>
              <a:rPr lang="en-US" altLang="ko-KR" sz="1200" dirty="0"/>
              <a:t> 	</a:t>
            </a:r>
            <a:r>
              <a:rPr lang="en-US" altLang="ko-KR" sz="1200" dirty="0" smtClean="0"/>
              <a:t>implements </a:t>
            </a:r>
            <a:r>
              <a:rPr lang="en-US" altLang="ko-KR" sz="1200" dirty="0"/>
              <a:t>Reducer&lt;Text,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, Text,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 smtClean="0"/>
              <a:t>	public </a:t>
            </a:r>
            <a:r>
              <a:rPr lang="en-US" altLang="ko-KR" sz="1200" dirty="0"/>
              <a:t>void reduce(Text key, Iterator&lt;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values, 			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 smtClean="0"/>
              <a:t>OutputCollector</a:t>
            </a:r>
            <a:r>
              <a:rPr lang="en-US" altLang="ko-KR" sz="1200" dirty="0" smtClean="0"/>
              <a:t>&lt;Text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&gt; output, 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smtClean="0"/>
              <a:t>Reporter </a:t>
            </a:r>
            <a:r>
              <a:rPr lang="en-US" altLang="ko-KR" sz="1200" dirty="0"/>
              <a:t>reporter)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values.hasNext</a:t>
            </a:r>
            <a:r>
              <a:rPr lang="en-US" altLang="ko-KR" sz="1200" dirty="0"/>
              <a:t>()) {		</a:t>
            </a:r>
          </a:p>
          <a:p>
            <a:r>
              <a:rPr lang="en-US" altLang="ko-KR" sz="1200" dirty="0"/>
              <a:t>			sum += </a:t>
            </a:r>
            <a:r>
              <a:rPr lang="en-US" altLang="ko-KR" sz="1200" dirty="0" err="1"/>
              <a:t>values.next</a:t>
            </a:r>
            <a:r>
              <a:rPr lang="en-US" altLang="ko-KR" sz="1200" dirty="0"/>
              <a:t>().get();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output.collect</a:t>
            </a:r>
            <a:r>
              <a:rPr lang="en-US" altLang="ko-KR" sz="1200" dirty="0" smtClean="0"/>
              <a:t>(key</a:t>
            </a:r>
            <a:r>
              <a:rPr lang="en-US" altLang="ko-KR" sz="1200" dirty="0"/>
              <a:t>, new </a:t>
            </a:r>
            <a:r>
              <a:rPr lang="en-US" altLang="ko-KR" sz="1200" dirty="0" err="1"/>
              <a:t>IntWritable</a:t>
            </a:r>
            <a:r>
              <a:rPr lang="en-US" altLang="ko-KR" sz="1200" dirty="0"/>
              <a:t>(sum));		</a:t>
            </a:r>
          </a:p>
          <a:p>
            <a:r>
              <a:rPr lang="en-US" altLang="ko-KR" sz="1200" dirty="0" smtClean="0"/>
              <a:t>}}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1036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클래스 실행 순서</a:t>
            </a:r>
          </a:p>
        </p:txBody>
      </p:sp>
      <p:pic>
        <p:nvPicPr>
          <p:cNvPr id="2050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05678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03848" y="2708920"/>
            <a:ext cx="165618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쪼개서 읽어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3897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작업 실행 과정</a:t>
            </a:r>
          </a:p>
        </p:txBody>
      </p:sp>
      <p:pic>
        <p:nvPicPr>
          <p:cNvPr id="3074" name="Picture 2" descr="C:\Users\Administrator\Desktop\post-2018-128710774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63501"/>
            <a:ext cx="554647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5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Provisioning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DistributedCache</a:t>
            </a:r>
            <a:endParaRPr lang="en-US" altLang="ko-KR" dirty="0"/>
          </a:p>
          <a:p>
            <a:pPr lvl="1"/>
            <a:r>
              <a:rPr lang="en-US" altLang="ko-KR" dirty="0"/>
              <a:t>Application</a:t>
            </a:r>
            <a:r>
              <a:rPr lang="ko-KR" altLang="en-US" dirty="0"/>
              <a:t>에 필요한 파일들</a:t>
            </a:r>
            <a:r>
              <a:rPr lang="en-US" altLang="ko-KR" dirty="0"/>
              <a:t>(text, archive, jar..)</a:t>
            </a:r>
            <a:r>
              <a:rPr lang="ko-KR" altLang="en-US" dirty="0"/>
              <a:t>을 </a:t>
            </a:r>
            <a:r>
              <a:rPr lang="en-US" altLang="ko-KR" dirty="0" smtClean="0"/>
              <a:t>Job</a:t>
            </a:r>
            <a:r>
              <a:rPr lang="ko-KR" altLang="en-US" dirty="0"/>
              <a:t>이나 </a:t>
            </a:r>
            <a:r>
              <a:rPr lang="en-US" altLang="ko-KR" dirty="0" smtClean="0"/>
              <a:t>Task</a:t>
            </a:r>
            <a:r>
              <a:rPr lang="ko-KR" altLang="en-US" dirty="0"/>
              <a:t>가 실행되기 전 해당 </a:t>
            </a:r>
            <a:r>
              <a:rPr lang="ko-KR" altLang="en-US" dirty="0" err="1"/>
              <a:t>노드에</a:t>
            </a:r>
            <a:r>
              <a:rPr lang="ko-KR" altLang="en-US" dirty="0"/>
              <a:t> 복사 및 구성</a:t>
            </a:r>
          </a:p>
          <a:p>
            <a:pPr lvl="1"/>
            <a:r>
              <a:rPr lang="en-US" altLang="ko-KR" dirty="0"/>
              <a:t>MR M</a:t>
            </a:r>
            <a:r>
              <a:rPr lang="en-US" altLang="ko-KR" dirty="0" smtClean="0"/>
              <a:t>ain Function</a:t>
            </a:r>
            <a:r>
              <a:rPr lang="ko-KR" altLang="en-US" dirty="0"/>
              <a:t>에 선언</a:t>
            </a:r>
          </a:p>
          <a:p>
            <a:pPr lvl="2"/>
            <a:r>
              <a:rPr lang="en-US" altLang="ko-KR" dirty="0" err="1"/>
              <a:t>DistributedCache.addCacheFile</a:t>
            </a:r>
            <a:r>
              <a:rPr lang="en-US" altLang="ko-KR" dirty="0"/>
              <a:t>(" ", </a:t>
            </a:r>
            <a:r>
              <a:rPr lang="en-US" altLang="ko-KR" dirty="0" err="1"/>
              <a:t>conf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3rd party library </a:t>
            </a:r>
            <a:r>
              <a:rPr lang="ko-KR" altLang="en-US" dirty="0"/>
              <a:t>참조 </a:t>
            </a:r>
            <a:r>
              <a:rPr lang="en-US" altLang="ko-KR" dirty="0"/>
              <a:t>(</a:t>
            </a:r>
            <a:r>
              <a:rPr lang="en-US" altLang="ko-KR" dirty="0" err="1"/>
              <a:t>MySQLDB</a:t>
            </a:r>
            <a:r>
              <a:rPr lang="en-US" altLang="ko-KR" dirty="0"/>
              <a:t> library..)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6278" y="3356992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throws </a:t>
            </a:r>
            <a:r>
              <a:rPr lang="en-US" altLang="ko-KR" sz="1200" dirty="0" err="1"/>
              <a:t>URISyntaxException</a:t>
            </a:r>
            <a:r>
              <a:rPr lang="en-US" altLang="ko-KR" sz="1200" dirty="0" smtClean="0"/>
              <a:t>, …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Configuration 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 = new Configuration();</a:t>
            </a:r>
          </a:p>
          <a:p>
            <a:r>
              <a:rPr lang="en-US" altLang="ko-KR" sz="1200" dirty="0"/>
              <a:t>  final String NAME_NODE = "</a:t>
            </a:r>
            <a:r>
              <a:rPr lang="en-US" altLang="ko-KR" sz="1200" dirty="0" err="1"/>
              <a:t>hdfs</a:t>
            </a:r>
            <a:r>
              <a:rPr lang="en-US" altLang="ko-KR" sz="1200" dirty="0"/>
              <a:t>://localhost:9000";</a:t>
            </a:r>
          </a:p>
          <a:p>
            <a:r>
              <a:rPr lang="en-US" altLang="ko-KR" sz="1200" dirty="0"/>
              <a:t>  Job </a:t>
            </a:r>
            <a:r>
              <a:rPr lang="en-US" altLang="ko-KR" sz="1200" dirty="0" err="1"/>
              <a:t>job</a:t>
            </a:r>
            <a:r>
              <a:rPr lang="en-US" altLang="ko-KR" sz="1200" dirty="0"/>
              <a:t> = new Job(</a:t>
            </a:r>
            <a:r>
              <a:rPr lang="en-US" altLang="ko-KR" sz="1200" dirty="0" err="1"/>
              <a:t>conf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DistributedCache.addCacheFile</a:t>
            </a:r>
            <a:r>
              <a:rPr lang="en-US" altLang="ko-KR" sz="1200" dirty="0"/>
              <a:t>(new URI(NAME_NODE</a:t>
            </a:r>
          </a:p>
          <a:p>
            <a:r>
              <a:rPr lang="en-US" altLang="ko-KR" sz="1200" dirty="0"/>
              <a:t>    + "/user/root/input/Configuration/layout.xml"),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job.getConfiguration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job.setMapperClass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ImportMapReduce.class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job.setJarByClass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ImportMapReduce.class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job.setNumReduceTasks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 smtClean="0"/>
              <a:t>FileInputFormat.addInputPath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job,new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Path(NAME_NODE + "/user/root/input/" + </a:t>
            </a:r>
            <a:r>
              <a:rPr lang="en-US" altLang="ko-KR" sz="1200" dirty="0" smtClean="0"/>
              <a:t>"/"+ </a:t>
            </a:r>
            <a:r>
              <a:rPr lang="en-US" altLang="ko-KR" sz="1200" dirty="0"/>
              <a:t>"/test.txt"));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 smtClean="0"/>
              <a:t>FileOutputFormat.setOutputPath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job,new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Path(NAME_NODE + "/user/root/output/" + </a:t>
            </a:r>
            <a:r>
              <a:rPr lang="en-US" altLang="ko-KR" sz="1200" dirty="0" smtClean="0"/>
              <a:t>"/"+"/</a:t>
            </a:r>
            <a:r>
              <a:rPr lang="en-US" altLang="ko-KR" sz="1200" dirty="0" err="1"/>
              <a:t>importOutput</a:t>
            </a:r>
            <a:r>
              <a:rPr lang="en-US" altLang="ko-KR" sz="1200" dirty="0"/>
              <a:t>"));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job.waitForCompletion</a:t>
            </a:r>
            <a:r>
              <a:rPr lang="en-US" altLang="ko-KR" sz="1200" dirty="0"/>
              <a:t>(true) ? 0 : 1);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}}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3591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Inheritance</a:t>
            </a:r>
            <a:r>
              <a:rPr lang="en-US" altLang="ko-KR" dirty="0"/>
              <a:t>, </a:t>
            </a:r>
            <a:r>
              <a:rPr lang="en-US" altLang="ko-KR" dirty="0" smtClean="0"/>
              <a:t>Function Overriding</a:t>
            </a:r>
            <a:r>
              <a:rPr lang="ko-KR" altLang="en-US" dirty="0"/>
              <a:t>을 통해 다양한 컴포넌트 및 입출력의 </a:t>
            </a:r>
            <a:r>
              <a:rPr lang="ko-KR" altLang="en-US" dirty="0" smtClean="0"/>
              <a:t>내용 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 smtClean="0"/>
              <a:t>제어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2686" y="4163682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 like your music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Good music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3006" y="416368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39370" y="416368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0878" y="2780928"/>
            <a:ext cx="5040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k,v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23246" y="2780928"/>
            <a:ext cx="5040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k,v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961116" y="2780928"/>
            <a:ext cx="5040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k,v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91499" y="4451714"/>
            <a:ext cx="9737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860032" y="4451714"/>
            <a:ext cx="9737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990772" y="4451714"/>
            <a:ext cx="97371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5325" y="3824459"/>
            <a:ext cx="85194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Input File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27435" y="3263626"/>
            <a:ext cx="197843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(offset#, “I like your music”)</a:t>
            </a:r>
            <a:endParaRPr lang="en-US" altLang="ko-KR" sz="1200" dirty="0"/>
          </a:p>
          <a:p>
            <a:r>
              <a:rPr lang="en-US" altLang="ko-KR" sz="1200" dirty="0" smtClean="0"/>
              <a:t>(offset#, “</a:t>
            </a:r>
            <a:r>
              <a:rPr lang="en-US" altLang="ko-KR" sz="1200" dirty="0"/>
              <a:t>Good </a:t>
            </a:r>
            <a:r>
              <a:rPr lang="en-US" altLang="ko-KR" sz="1200" dirty="0" smtClean="0"/>
              <a:t>music”)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007222" y="3120151"/>
            <a:ext cx="93610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/>
              <a:t>(I, 1)</a:t>
            </a:r>
          </a:p>
          <a:p>
            <a:r>
              <a:rPr lang="en-US" altLang="ko-KR" sz="1200" dirty="0"/>
              <a:t>(like, 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(your, </a:t>
            </a:r>
            <a:r>
              <a:rPr lang="en-US" altLang="ko-KR" sz="1200" dirty="0"/>
              <a:t>1)</a:t>
            </a:r>
          </a:p>
          <a:p>
            <a:r>
              <a:rPr lang="en-US" altLang="ko-KR" sz="1200" dirty="0" smtClean="0"/>
              <a:t>(music, </a:t>
            </a:r>
            <a:r>
              <a:rPr lang="en-US" altLang="ko-KR" sz="1200" dirty="0"/>
              <a:t>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(Good, 1)</a:t>
            </a:r>
          </a:p>
          <a:p>
            <a:r>
              <a:rPr lang="en-US" altLang="ko-KR" sz="1200" dirty="0" smtClean="0"/>
              <a:t>(music, 1)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957942" y="3120151"/>
            <a:ext cx="93610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/>
              <a:t>(I, 1)</a:t>
            </a:r>
          </a:p>
          <a:p>
            <a:r>
              <a:rPr lang="en-US" altLang="ko-KR" sz="1200" dirty="0"/>
              <a:t>(like, 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(your, </a:t>
            </a:r>
            <a:r>
              <a:rPr lang="en-US" altLang="ko-KR" sz="1200" dirty="0"/>
              <a:t>1)</a:t>
            </a:r>
          </a:p>
          <a:p>
            <a:r>
              <a:rPr lang="en-US" altLang="ko-KR" sz="1200" dirty="0" smtClean="0"/>
              <a:t>(music, 2)</a:t>
            </a:r>
          </a:p>
          <a:p>
            <a:r>
              <a:rPr lang="en-US" altLang="ko-KR" sz="1200" dirty="0" smtClean="0"/>
              <a:t>(Good, 1)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803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</a:t>
            </a:r>
            <a:r>
              <a:rPr lang="en-US" altLang="ko-KR" dirty="0" err="1" smtClean="0"/>
              <a:t>UpperCase</a:t>
            </a:r>
            <a:r>
              <a:rPr lang="ko-KR" altLang="en-US" dirty="0" smtClean="0"/>
              <a:t> </a:t>
            </a:r>
            <a:r>
              <a:rPr lang="en-US" altLang="ko-KR" dirty="0"/>
              <a:t>Mapper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let map(</a:t>
            </a:r>
            <a:r>
              <a:rPr lang="en-US" altLang="ko-KR" dirty="0" err="1"/>
              <a:t>k,v</a:t>
            </a:r>
            <a:r>
              <a:rPr lang="en-US" altLang="ko-KR" dirty="0"/>
              <a:t>) = emit(</a:t>
            </a:r>
            <a:r>
              <a:rPr lang="en-US" altLang="ko-KR" dirty="0" err="1"/>
              <a:t>k.toUpper</a:t>
            </a:r>
            <a:r>
              <a:rPr lang="en-US" altLang="ko-KR" dirty="0"/>
              <a:t>(), </a:t>
            </a:r>
            <a:r>
              <a:rPr lang="en-US" altLang="ko-KR" dirty="0" err="1"/>
              <a:t>v.toUpper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("</a:t>
            </a:r>
            <a:r>
              <a:rPr lang="en-US" altLang="ko-KR" dirty="0"/>
              <a:t>foo", "</a:t>
            </a:r>
            <a:r>
              <a:rPr lang="en-US" altLang="ko-KR" dirty="0" err="1"/>
              <a:t>var</a:t>
            </a:r>
            <a:r>
              <a:rPr lang="en-US" altLang="ko-KR" dirty="0"/>
              <a:t>") -&gt; ("FOO", "BAR")</a:t>
            </a:r>
          </a:p>
          <a:p>
            <a:pPr marL="0" indent="0">
              <a:buNone/>
            </a:pPr>
            <a:r>
              <a:rPr lang="en-US" altLang="ko-KR" dirty="0"/>
              <a:t>("Foo", "other") -&gt; ("FOO", "OTHER")</a:t>
            </a:r>
          </a:p>
          <a:p>
            <a:pPr marL="0" indent="0">
              <a:buNone/>
            </a:pPr>
            <a:r>
              <a:rPr lang="en-US" altLang="ko-KR" dirty="0"/>
              <a:t>("key2", "data") -&gt; ("KEY2", "DATA")</a:t>
            </a:r>
          </a:p>
        </p:txBody>
      </p:sp>
    </p:spTree>
    <p:extLst>
      <p:ext uri="{BB962C8B-B14F-4D97-AF65-F5344CB8AC3E}">
        <p14:creationId xmlns:p14="http://schemas.microsoft.com/office/powerpoint/2010/main" val="9895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Character List </a:t>
            </a:r>
            <a:r>
              <a:rPr lang="en-US" altLang="ko-KR" dirty="0"/>
              <a:t>Mapper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let map(k, v) =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en-US" altLang="ko-KR" dirty="0"/>
              <a:t>char c in v:</a:t>
            </a:r>
          </a:p>
          <a:p>
            <a:pPr marL="0" indent="0">
              <a:buNone/>
            </a:pPr>
            <a:r>
              <a:rPr lang="en-US" altLang="ko-KR" dirty="0" smtClean="0"/>
              <a:t>        emit(k</a:t>
            </a:r>
            <a:r>
              <a:rPr lang="en-US" altLang="ko-KR" dirty="0"/>
              <a:t>, c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lvl="0" indent="0">
              <a:buNone/>
            </a:pPr>
            <a:endParaRPr lang="pt-BR" altLang="ko-KR" dirty="0" smtClean="0"/>
          </a:p>
          <a:p>
            <a:pPr marL="0" lvl="0" indent="0">
              <a:buNone/>
            </a:pPr>
            <a:r>
              <a:rPr lang="pt-BR" altLang="ko-KR" dirty="0" smtClean="0"/>
              <a:t>("</a:t>
            </a:r>
            <a:r>
              <a:rPr lang="pt-BR" altLang="ko-KR" dirty="0"/>
              <a:t>A", "cats") -&gt; ("A", "c"), ("A", "a"), ("A", "t"), ("A", "s")</a:t>
            </a:r>
          </a:p>
          <a:p>
            <a:pPr marL="0" lvl="0" indent="0">
              <a:buNone/>
            </a:pPr>
            <a:r>
              <a:rPr lang="pt-BR" altLang="ko-KR" dirty="0"/>
              <a:t>("B", "hi") -&gt; ("B", "h"),  ("B", "i")</a:t>
            </a:r>
          </a:p>
        </p:txBody>
      </p:sp>
    </p:spTree>
    <p:extLst>
      <p:ext uri="{BB962C8B-B14F-4D97-AF65-F5344CB8AC3E}">
        <p14:creationId xmlns:p14="http://schemas.microsoft.com/office/powerpoint/2010/main" val="36336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Prime Number</a:t>
            </a:r>
            <a:r>
              <a:rPr lang="ko-KR" altLang="en-US" dirty="0" smtClean="0"/>
              <a:t> </a:t>
            </a:r>
            <a:r>
              <a:rPr lang="en-US" altLang="ko-KR" dirty="0"/>
              <a:t>Mapper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let map(k, v) = if (</a:t>
            </a:r>
            <a:r>
              <a:rPr lang="en-US" altLang="ko-KR" dirty="0" err="1"/>
              <a:t>isPrime</a:t>
            </a:r>
            <a:r>
              <a:rPr lang="en-US" altLang="ko-KR" dirty="0"/>
              <a:t>(v) then emit(k, v)</a:t>
            </a:r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("</a:t>
            </a:r>
            <a:r>
              <a:rPr lang="en-US" altLang="ko-KR" dirty="0"/>
              <a:t>foo", 7) -&gt; ("foo", 7)</a:t>
            </a:r>
          </a:p>
          <a:p>
            <a:pPr marL="0" lvl="0" indent="0">
              <a:buNone/>
            </a:pPr>
            <a:r>
              <a:rPr lang="en-US" altLang="ko-KR" dirty="0"/>
              <a:t>("test", 10) -&gt; do nothing</a:t>
            </a:r>
          </a:p>
        </p:txBody>
      </p:sp>
    </p:spTree>
    <p:extLst>
      <p:ext uri="{BB962C8B-B14F-4D97-AF65-F5344CB8AC3E}">
        <p14:creationId xmlns:p14="http://schemas.microsoft.com/office/powerpoint/2010/main" val="31194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Changing Key</a:t>
            </a:r>
            <a:r>
              <a:rPr lang="ko-KR" altLang="en-US" dirty="0" smtClean="0"/>
              <a:t> </a:t>
            </a:r>
            <a:r>
              <a:rPr lang="en-US" altLang="ko-KR" dirty="0"/>
              <a:t>Mapper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n-NO" altLang="ko-KR" dirty="0"/>
              <a:t>let map(k, v) = emit(v.length(), v)</a:t>
            </a:r>
          </a:p>
          <a:p>
            <a:pPr lvl="0"/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("</a:t>
            </a:r>
            <a:r>
              <a:rPr lang="en-US" altLang="ko-KR" dirty="0"/>
              <a:t>hi", "test") -&gt; (4, "test")</a:t>
            </a:r>
          </a:p>
          <a:p>
            <a:pPr marL="0" lvl="0" indent="0">
              <a:buNone/>
            </a:pPr>
            <a:r>
              <a:rPr lang="en-US" altLang="ko-KR" dirty="0"/>
              <a:t>("x", "quick") -&gt; (5, "quick")</a:t>
            </a:r>
          </a:p>
        </p:txBody>
      </p:sp>
    </p:spTree>
    <p:extLst>
      <p:ext uri="{BB962C8B-B14F-4D97-AF65-F5344CB8AC3E}">
        <p14:creationId xmlns:p14="http://schemas.microsoft.com/office/powerpoint/2010/main" val="401772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Reduce [1/2]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Map </a:t>
            </a:r>
            <a:r>
              <a:rPr lang="ko-KR" altLang="en-US" dirty="0"/>
              <a:t>단계가 끝난 후 동일한 </a:t>
            </a:r>
            <a:r>
              <a:rPr lang="en-US" altLang="ko-KR" dirty="0"/>
              <a:t>output key</a:t>
            </a:r>
            <a:r>
              <a:rPr lang="ko-KR" altLang="en-US" dirty="0"/>
              <a:t>를 가진 모든 </a:t>
            </a:r>
            <a:r>
              <a:rPr lang="ko-KR" altLang="en-US" dirty="0" err="1"/>
              <a:t>중간값들을</a:t>
            </a:r>
            <a:r>
              <a:rPr lang="ko-KR" altLang="en-US" dirty="0"/>
              <a:t> 리스트로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Reduce </a:t>
            </a:r>
            <a:r>
              <a:rPr lang="ko-KR" altLang="en-US" dirty="0"/>
              <a:t>함수에는 전달된 </a:t>
            </a:r>
            <a:r>
              <a:rPr lang="en-US" altLang="ko-KR" dirty="0"/>
              <a:t>output key</a:t>
            </a:r>
            <a:r>
              <a:rPr lang="ko-KR" altLang="en-US" dirty="0"/>
              <a:t>와 </a:t>
            </a:r>
            <a:r>
              <a:rPr lang="ko-KR" altLang="en-US" dirty="0" err="1"/>
              <a:t>중간값들의</a:t>
            </a:r>
            <a:r>
              <a:rPr lang="ko-KR" altLang="en-US" dirty="0"/>
              <a:t> 리스트를 가지고 최종 결과값을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(key</a:t>
            </a:r>
            <a:r>
              <a:rPr lang="en-US" altLang="ko-KR" dirty="0"/>
              <a:t>, </a:t>
            </a:r>
            <a:r>
              <a:rPr lang="en-US" altLang="ko-KR" dirty="0" smtClean="0"/>
              <a:t>value) pair</a:t>
            </a:r>
            <a:endParaRPr lang="en-US" altLang="ko-KR" dirty="0"/>
          </a:p>
        </p:txBody>
      </p:sp>
      <p:pic>
        <p:nvPicPr>
          <p:cNvPr id="4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75"/>
          <a:stretch/>
        </p:blipFill>
        <p:spPr bwMode="auto">
          <a:xfrm>
            <a:off x="1259632" y="3501008"/>
            <a:ext cx="6624736" cy="26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707904" y="2889810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1920" y="2998693"/>
            <a:ext cx="72008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(This, 1)</a:t>
            </a:r>
          </a:p>
          <a:p>
            <a:r>
              <a:rPr lang="en-US" altLang="ko-KR" sz="1050" b="1" dirty="0" smtClean="0"/>
              <a:t>(is, 1)</a:t>
            </a:r>
          </a:p>
          <a:p>
            <a:r>
              <a:rPr lang="en-US" altLang="ko-KR" sz="1050" b="1" dirty="0" smtClean="0"/>
              <a:t>(a, 1)</a:t>
            </a:r>
          </a:p>
          <a:p>
            <a:r>
              <a:rPr lang="en-US" altLang="ko-KR" sz="1050" b="1" dirty="0" smtClean="0"/>
              <a:t>…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17532" y="3645025"/>
            <a:ext cx="22420" cy="275709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707904" y="5574431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1920" y="5683314"/>
            <a:ext cx="72008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(I, 1)</a:t>
            </a:r>
          </a:p>
          <a:p>
            <a:r>
              <a:rPr lang="en-US" altLang="ko-KR" sz="1050" b="1" dirty="0" smtClean="0"/>
              <a:t>(like, 1)</a:t>
            </a:r>
          </a:p>
          <a:p>
            <a:r>
              <a:rPr lang="en-US" altLang="ko-KR" sz="1050" b="1" dirty="0" smtClean="0"/>
              <a:t>(This, 1)</a:t>
            </a:r>
          </a:p>
          <a:p>
            <a:r>
              <a:rPr lang="en-US" altLang="ko-KR" sz="1050" b="1" dirty="0" smtClean="0"/>
              <a:t>…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094684" y="4944419"/>
            <a:ext cx="0" cy="639577"/>
          </a:xfrm>
          <a:prstGeom prst="straightConnector1">
            <a:avLst/>
          </a:prstGeom>
          <a:ln>
            <a:solidFill>
              <a:srgbClr val="C00000"/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849319" y="4021800"/>
            <a:ext cx="864096" cy="755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93335" y="4130683"/>
            <a:ext cx="72008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b="1" dirty="0" smtClean="0"/>
              <a:t>(This, 2)</a:t>
            </a:r>
          </a:p>
          <a:p>
            <a:r>
              <a:rPr lang="en-US" altLang="ko-KR" sz="105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447773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914</TotalTime>
  <Words>1955</Words>
  <Application>Microsoft Office PowerPoint</Application>
  <PresentationFormat>화면 슬라이드 쇼(4:3)</PresentationFormat>
  <Paragraphs>452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Arial</vt:lpstr>
      <vt:lpstr>Calibri</vt:lpstr>
      <vt:lpstr>Wingdings</vt:lpstr>
      <vt:lpstr>테마1</vt:lpstr>
      <vt:lpstr>MapReduce Programming</vt:lpstr>
      <vt:lpstr>Outline</vt:lpstr>
      <vt:lpstr>Map</vt:lpstr>
      <vt:lpstr>Map</vt:lpstr>
      <vt:lpstr>Example: UpperCase Mapper</vt:lpstr>
      <vt:lpstr>Example: Character List Mapper</vt:lpstr>
      <vt:lpstr>Example: Prime Number Mapper</vt:lpstr>
      <vt:lpstr>Example: Changing Key Mapper</vt:lpstr>
      <vt:lpstr>Reduce [1/2]</vt:lpstr>
      <vt:lpstr>Reduce [2/2]</vt:lpstr>
      <vt:lpstr>Example: Summation Reducer</vt:lpstr>
      <vt:lpstr>Example: Identity Reducer</vt:lpstr>
      <vt:lpstr>Parallel Processing</vt:lpstr>
      <vt:lpstr>Combining</vt:lpstr>
      <vt:lpstr>Combining Example</vt:lpstr>
      <vt:lpstr>Shuffle</vt:lpstr>
      <vt:lpstr>Outline</vt:lpstr>
      <vt:lpstr>Terminology [1/2]</vt:lpstr>
      <vt:lpstr>Terminology [2/2]</vt:lpstr>
      <vt:lpstr>MapReduce 실행구조</vt:lpstr>
      <vt:lpstr>MapReduce 실행흐름</vt:lpstr>
      <vt:lpstr>Job Data 분배</vt:lpstr>
      <vt:lpstr>입력 데이터 분산</vt:lpstr>
      <vt:lpstr>프로그램 코드 실행 과정</vt:lpstr>
      <vt:lpstr>Configuration Class</vt:lpstr>
      <vt:lpstr>Mapper 생성</vt:lpstr>
      <vt:lpstr>Mapper Class</vt:lpstr>
      <vt:lpstr>Writable Class</vt:lpstr>
      <vt:lpstr>Input Data Management</vt:lpstr>
      <vt:lpstr>데이터 읽기</vt:lpstr>
      <vt:lpstr>FileInputFormat 상속 클래스들</vt:lpstr>
      <vt:lpstr>Input File Filtering</vt:lpstr>
      <vt:lpstr>Record Reader</vt:lpstr>
      <vt:lpstr>Input Split Size</vt:lpstr>
      <vt:lpstr>Reducer로 데이터 전송</vt:lpstr>
      <vt:lpstr>WritableComparator</vt:lpstr>
      <vt:lpstr>Partition and Shuffle</vt:lpstr>
      <vt:lpstr>Partitioner Class</vt:lpstr>
      <vt:lpstr>Reducer Class</vt:lpstr>
      <vt:lpstr>Reduce 단계의 데이터 출력</vt:lpstr>
      <vt:lpstr>OutputFormat Class</vt:lpstr>
      <vt:lpstr>사용자 클래스 실행 순서</vt:lpstr>
      <vt:lpstr>사용자 작업 실행 과정</vt:lpstr>
      <vt:lpstr>Provisioning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Programming</dc:title>
  <dc:creator>Jun</dc:creator>
  <cp:lastModifiedBy>jun</cp:lastModifiedBy>
  <cp:revision>35</cp:revision>
  <dcterms:created xsi:type="dcterms:W3CDTF">2013-09-08T23:36:24Z</dcterms:created>
  <dcterms:modified xsi:type="dcterms:W3CDTF">2013-09-13T04:01:55Z</dcterms:modified>
</cp:coreProperties>
</file>