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1" r:id="rId4"/>
    <p:sldId id="262" r:id="rId5"/>
    <p:sldId id="263" r:id="rId6"/>
    <p:sldId id="279" r:id="rId7"/>
    <p:sldId id="280" r:id="rId8"/>
    <p:sldId id="281" r:id="rId9"/>
    <p:sldId id="265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FF"/>
    <a:srgbClr val="FF9900"/>
    <a:srgbClr val="FF99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81164" autoAdjust="0"/>
  </p:normalViewPr>
  <p:slideViewPr>
    <p:cSldViewPr>
      <p:cViewPr varScale="1">
        <p:scale>
          <a:sx n="90" d="100"/>
          <a:sy n="90" d="100"/>
        </p:scale>
        <p:origin x="-15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GFS</a:t>
            </a:r>
            <a:r>
              <a:rPr lang="ko-KR" altLang="en-US" dirty="0" smtClean="0"/>
              <a:t>는 대용량 데이터를 한 번에 다루기에 적합하지만 작은 데이터를 읽고 쓰는 데에는 적합하지 않다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대용량 데이터 또한 효율적인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작업을 위해서는 데이터를 구조적으로</a:t>
            </a:r>
            <a:r>
              <a:rPr lang="ko-KR" altLang="en-US" baseline="0" dirty="0" smtClean="0"/>
              <a:t> 조직하여 관리할 필요가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패밀리에는 대용량 데이터가 기록되는데 그것이 </a:t>
            </a:r>
            <a:r>
              <a:rPr lang="en-US" altLang="ko-KR" baseline="0" dirty="0" smtClean="0"/>
              <a:t>anchor</a:t>
            </a:r>
            <a:r>
              <a:rPr lang="ko-KR" altLang="en-US" baseline="0" dirty="0" smtClean="0"/>
              <a:t>와 동일한 </a:t>
            </a:r>
            <a:r>
              <a:rPr lang="en-US" altLang="ko-KR" baseline="0" dirty="0" err="1" smtClean="0"/>
              <a:t>SSTable</a:t>
            </a:r>
            <a:r>
              <a:rPr lang="ko-KR" altLang="en-US" baseline="0" dirty="0" smtClean="0"/>
              <a:t>에 저장된다면 개개의 </a:t>
            </a:r>
            <a:r>
              <a:rPr lang="en-US" altLang="ko-KR" baseline="0" dirty="0" smtClean="0"/>
              <a:t>anchor </a:t>
            </a:r>
            <a:r>
              <a:rPr lang="ko-KR" altLang="en-US" baseline="0" dirty="0" smtClean="0"/>
              <a:t>데이터는 </a:t>
            </a:r>
            <a:r>
              <a:rPr lang="en-US" altLang="ko-KR" baseline="0" dirty="0" err="1" smtClean="0"/>
              <a:t>SSTable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내에 산재해 있게 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거기에서 </a:t>
            </a:r>
            <a:r>
              <a:rPr lang="en-US" altLang="ko-KR" baseline="0" dirty="0" smtClean="0"/>
              <a:t>anchor</a:t>
            </a:r>
            <a:r>
              <a:rPr lang="ko-KR" altLang="en-US" baseline="0" dirty="0" smtClean="0"/>
              <a:t>만을 뽑아내는 일은 효율성이 떨어지는 작업이 될것이다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Contents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anchor</a:t>
            </a:r>
            <a:r>
              <a:rPr lang="ko-KR" altLang="en-US" baseline="0" dirty="0" smtClean="0"/>
              <a:t>를 다른 </a:t>
            </a:r>
            <a:r>
              <a:rPr lang="en-US" altLang="ko-KR" baseline="0" dirty="0" smtClean="0"/>
              <a:t>Locality group</a:t>
            </a:r>
            <a:r>
              <a:rPr lang="ko-KR" altLang="en-US" baseline="0" dirty="0" smtClean="0"/>
              <a:t>으로 만들어 각각의 데이터를 다른 </a:t>
            </a:r>
            <a:r>
              <a:rPr lang="en-US" altLang="ko-KR" baseline="0" dirty="0" err="1" smtClean="0"/>
              <a:t>SSTable</a:t>
            </a:r>
            <a:r>
              <a:rPr lang="ko-KR" altLang="en-US" baseline="0" dirty="0" smtClean="0"/>
              <a:t>에 저장한다면 한쪽 </a:t>
            </a:r>
            <a:r>
              <a:rPr lang="en-US" altLang="ko-KR" baseline="0" dirty="0" err="1" smtClean="0"/>
              <a:t>SSTable</a:t>
            </a:r>
            <a:r>
              <a:rPr lang="ko-KR" altLang="en-US" baseline="0" dirty="0" smtClean="0"/>
              <a:t>만 참조할 수 있으므로 처리 효율이 개선되는 것이다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Scan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가장 위에 보이는 실선으로 전용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이용해 데이터를 읽었을 때의 성능이다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전용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통해 한번의 </a:t>
            </a:r>
            <a:r>
              <a:rPr lang="en-US" altLang="ko-KR" dirty="0" smtClean="0"/>
              <a:t>RPC</a:t>
            </a:r>
            <a:r>
              <a:rPr lang="ko-KR" altLang="en-US" dirty="0" smtClean="0"/>
              <a:t>동안 조건에 일치하는 데이터를 연속적으로 읽어서 되도록 모아서 클라이언트로 보내기 때문에 매우 빠른 속도로 읽기가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Random</a:t>
            </a:r>
            <a:r>
              <a:rPr lang="en-US" altLang="ko-KR" baseline="0" dirty="0" smtClean="0"/>
              <a:t> reads(</a:t>
            </a:r>
            <a:r>
              <a:rPr lang="en-US" altLang="ko-KR" baseline="0" dirty="0" err="1" smtClean="0"/>
              <a:t>mem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err="1" smtClean="0"/>
              <a:t>SSTable</a:t>
            </a:r>
            <a:r>
              <a:rPr lang="ko-KR" altLang="en-US" baseline="0" dirty="0" smtClean="0"/>
              <a:t>을 완전히 메모리상으로 읽어서 </a:t>
            </a:r>
            <a:r>
              <a:rPr lang="en-US" altLang="ko-KR" baseline="0" dirty="0" smtClean="0"/>
              <a:t>GFS</a:t>
            </a:r>
            <a:r>
              <a:rPr lang="ko-KR" altLang="en-US" baseline="0" dirty="0" smtClean="0"/>
              <a:t>에 액세스하지 않도록 했을 때의 읽기 성능이다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이것은 매번 다른 키를 지정해서 랜덤 방식으로 데이터에 액세스하지만 메모리에 모두 올라가 </a:t>
            </a:r>
            <a:r>
              <a:rPr lang="en-US" altLang="ko-KR" baseline="0" dirty="0" smtClean="0"/>
              <a:t>GFS</a:t>
            </a:r>
            <a:r>
              <a:rPr lang="ko-KR" altLang="en-US" baseline="0" dirty="0" smtClean="0"/>
              <a:t>에 접근하지 않기 때문에 속도가 빠르다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Sequential reads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연속하는 키를 읽어 오는 것으로 이는 </a:t>
            </a:r>
            <a:r>
              <a:rPr lang="en-US" altLang="ko-KR" dirty="0" smtClean="0"/>
              <a:t>scans</a:t>
            </a:r>
            <a:r>
              <a:rPr lang="ko-KR" altLang="en-US" dirty="0" smtClean="0"/>
              <a:t>와 방식은 비슷하지만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찾아낸 데이터를 매번 클라이언트로 보내기 때문에 효율이 저하된다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그래도 연속된 키이기 때문에 </a:t>
            </a:r>
            <a:r>
              <a:rPr lang="en-US" altLang="ko-KR" dirty="0" err="1" smtClean="0"/>
              <a:t>SSTable</a:t>
            </a:r>
            <a:r>
              <a:rPr lang="ko-KR" altLang="en-US" dirty="0" smtClean="0"/>
              <a:t>의 블록 캐시가 작용해 성능이 어느 정도 향상된다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Random reads</a:t>
            </a:r>
          </a:p>
          <a:p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랜덤 방식으로 키를 지정하여 읽는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이런 경우 매번 </a:t>
            </a:r>
            <a:r>
              <a:rPr lang="en-US" altLang="ko-KR" baseline="0" dirty="0" smtClean="0"/>
              <a:t>GFS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읽어야하기</a:t>
            </a:r>
            <a:r>
              <a:rPr lang="ko-KR" altLang="en-US" baseline="0" dirty="0" smtClean="0"/>
              <a:t> 때문에 많은 네트워크 부하가 발생한다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때문에 어느 정도 </a:t>
            </a:r>
            <a:r>
              <a:rPr lang="ko-KR" altLang="en-US" baseline="0" dirty="0" err="1" smtClean="0"/>
              <a:t>머신의</a:t>
            </a:r>
            <a:r>
              <a:rPr lang="ko-KR" altLang="en-US" baseline="0" dirty="0" smtClean="0"/>
              <a:t> 수가 늘어나면 네트워크 병목현상으로 성능이 올라가지 않게 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Random writes &amp; sequential writes</a:t>
            </a:r>
          </a:p>
          <a:p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어떤 경우든 일단 </a:t>
            </a:r>
            <a:r>
              <a:rPr lang="en-US" altLang="ko-KR" baseline="0" dirty="0" smtClean="0"/>
              <a:t>commit log</a:t>
            </a:r>
            <a:r>
              <a:rPr lang="ko-KR" altLang="en-US" baseline="0" dirty="0" smtClean="0"/>
              <a:t>에 먼저 쓰고 난 후 </a:t>
            </a:r>
            <a:r>
              <a:rPr lang="en-US" altLang="ko-KR" baseline="0" dirty="0" err="1" smtClean="0"/>
              <a:t>memtable</a:t>
            </a:r>
            <a:r>
              <a:rPr lang="ko-KR" altLang="en-US" baseline="0" dirty="0" smtClean="0"/>
              <a:t>을 변경하는 과정은 동일하기 때문에 성능이 크게 다르지 않다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Random reads</a:t>
            </a:r>
            <a:r>
              <a:rPr lang="ko-KR" altLang="en-US" dirty="0" smtClean="0"/>
              <a:t>를 제외한 나머지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쓰기에서는 </a:t>
            </a:r>
            <a:r>
              <a:rPr lang="ko-KR" altLang="en-US" dirty="0" err="1" smtClean="0"/>
              <a:t>머신이</a:t>
            </a:r>
            <a:r>
              <a:rPr lang="ko-KR" altLang="en-US" dirty="0" smtClean="0"/>
              <a:t> 증가함에 따라 성능이 향상되지만 </a:t>
            </a:r>
            <a:r>
              <a:rPr lang="en-US" altLang="ko-KR" dirty="0" smtClean="0"/>
              <a:t>linear</a:t>
            </a:r>
            <a:r>
              <a:rPr lang="ko-KR" altLang="en-US" dirty="0" smtClean="0"/>
              <a:t>하게 향상되지는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네크워크의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imbalance</a:t>
            </a:r>
            <a:r>
              <a:rPr lang="ko-KR" altLang="en-US" dirty="0" smtClean="0"/>
              <a:t>에 기인한 것으로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Bigtable</a:t>
            </a:r>
            <a:r>
              <a:rPr lang="ko-KR" altLang="en-US" baseline="0" dirty="0" smtClean="0"/>
              <a:t>이 이러한 </a:t>
            </a:r>
            <a:r>
              <a:rPr lang="en-US" altLang="ko-KR" baseline="0" dirty="0" smtClean="0"/>
              <a:t>balance</a:t>
            </a:r>
            <a:r>
              <a:rPr lang="ko-KR" altLang="en-US" baseline="0" dirty="0" smtClean="0"/>
              <a:t>를 조정하는 것은 분명하나 아예 </a:t>
            </a:r>
            <a:r>
              <a:rPr lang="en-US" altLang="ko-KR" baseline="0" dirty="0" smtClean="0"/>
              <a:t>imbalance </a:t>
            </a:r>
            <a:r>
              <a:rPr lang="ko-KR" altLang="en-US" baseline="0" dirty="0" smtClean="0"/>
              <a:t>상태가 생기는 것을 막을 수는 없기 때문에 </a:t>
            </a:r>
            <a:r>
              <a:rPr lang="en-US" altLang="ko-KR" baseline="0" dirty="0" smtClean="0"/>
              <a:t>rebalancing </a:t>
            </a:r>
            <a:r>
              <a:rPr lang="ko-KR" altLang="en-US" baseline="0" dirty="0" smtClean="0"/>
              <a:t>과정에서 성능 저하가 생길 수 밖에 없다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0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S.D</a:t>
            </a:r>
            <a:r>
              <a:rPr lang="en-US" altLang="ko-KR" baseline="0" dirty="0" smtClean="0"/>
              <a:t> : Structured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Row</a:t>
            </a:r>
            <a:r>
              <a:rPr lang="en-US" altLang="ko-KR" baseline="0" dirty="0" smtClean="0"/>
              <a:t> Key</a:t>
            </a:r>
            <a:r>
              <a:rPr lang="ko-KR" altLang="en-US" baseline="0" dirty="0" smtClean="0"/>
              <a:t>를 기준으로 정렬이 되어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Column Family</a:t>
            </a:r>
            <a:r>
              <a:rPr lang="ko-KR" altLang="en-US" baseline="0" dirty="0" smtClean="0"/>
              <a:t>는 정해져있지만</a:t>
            </a:r>
            <a:r>
              <a:rPr lang="en-US" altLang="ko-KR" baseline="0" dirty="0" smtClean="0"/>
              <a:t>, Column</a:t>
            </a:r>
            <a:r>
              <a:rPr lang="ko-KR" altLang="en-US" baseline="0" dirty="0" smtClean="0"/>
              <a:t>은 정해져있지 않기 때문에 스키마가 존재한다고 보기 어렵다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의 타입이 존재하지 않고 </a:t>
            </a:r>
            <a:r>
              <a:rPr lang="en-US" altLang="ko-KR" baseline="0" dirty="0" err="1" smtClean="0"/>
              <a:t>uninterpreted</a:t>
            </a:r>
            <a:r>
              <a:rPr lang="en-US" altLang="ko-KR" baseline="0" dirty="0" smtClean="0"/>
              <a:t> array of bytes</a:t>
            </a:r>
            <a:r>
              <a:rPr lang="ko-KR" altLang="en-US" baseline="0" dirty="0" smtClean="0"/>
              <a:t>로 저장되기 때문에 어떠한 형태의 데이터도 저장이 가능하다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(RDB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BLOB-Binary Large Object</a:t>
            </a:r>
            <a:r>
              <a:rPr lang="ko-KR" altLang="en-US" baseline="0" dirty="0" smtClean="0"/>
              <a:t>와 비슷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실제로는 </a:t>
            </a:r>
            <a:r>
              <a:rPr lang="ko-KR" altLang="en-US" baseline="0" dirty="0" err="1" smtClean="0"/>
              <a:t>구글</a:t>
            </a:r>
            <a:r>
              <a:rPr lang="ko-KR" altLang="en-US" baseline="0" dirty="0" smtClean="0"/>
              <a:t> 표준 데이터 포맷인 </a:t>
            </a:r>
            <a:r>
              <a:rPr lang="en-US" altLang="ko-KR" baseline="0" dirty="0" smtClean="0"/>
              <a:t>Protocol Buffers</a:t>
            </a:r>
            <a:r>
              <a:rPr lang="ko-KR" altLang="en-US" baseline="0" dirty="0" smtClean="0"/>
              <a:t>를 사용한다고 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Row Key</a:t>
            </a:r>
            <a:r>
              <a:rPr lang="ko-KR" altLang="en-US" dirty="0" smtClean="0"/>
              <a:t>의 이름은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역순 </a:t>
            </a:r>
            <a:r>
              <a:rPr lang="en-US" altLang="ko-KR" dirty="0" smtClean="0"/>
              <a:t>( www.cnn.com(X)</a:t>
            </a:r>
            <a:r>
              <a:rPr lang="en-US" altLang="ko-KR" baseline="0" dirty="0" smtClean="0"/>
              <a:t> -&gt; </a:t>
            </a:r>
            <a:r>
              <a:rPr lang="en-US" altLang="ko-KR" baseline="0" dirty="0" err="1" smtClean="0"/>
              <a:t>com.cnn.www</a:t>
            </a:r>
            <a:r>
              <a:rPr lang="en-US" altLang="ko-KR" baseline="0" dirty="0" smtClean="0"/>
              <a:t>(o) )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같은 도메인에 있는 페이지들을 모아서 저장함으로써 효율성을 높인다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Ex)</a:t>
            </a:r>
          </a:p>
          <a:p>
            <a:r>
              <a:rPr lang="en-US" altLang="ko-KR" dirty="0" smtClean="0"/>
              <a:t>Images.google.com</a:t>
            </a:r>
          </a:p>
          <a:p>
            <a:r>
              <a:rPr lang="en-US" altLang="ko-KR" dirty="0" smtClean="0"/>
              <a:t>maps.google.com</a:t>
            </a:r>
          </a:p>
          <a:p>
            <a:r>
              <a:rPr lang="en-US" altLang="ko-KR" dirty="0" smtClean="0"/>
              <a:t>www.google.com</a:t>
            </a:r>
          </a:p>
          <a:p>
            <a:r>
              <a:rPr lang="ko-KR" altLang="en-US" dirty="0" smtClean="0"/>
              <a:t>보다는</a:t>
            </a:r>
            <a:endParaRPr lang="en-US" altLang="ko-KR" dirty="0" smtClean="0"/>
          </a:p>
          <a:p>
            <a:r>
              <a:rPr lang="en-US" altLang="ko-KR" dirty="0" err="1" smtClean="0"/>
              <a:t>com.google.images</a:t>
            </a:r>
            <a:endParaRPr lang="en-US" altLang="ko-KR" dirty="0" smtClean="0"/>
          </a:p>
          <a:p>
            <a:r>
              <a:rPr lang="en-US" altLang="ko-KR" dirty="0" err="1" smtClean="0"/>
              <a:t>com.google.maps</a:t>
            </a:r>
            <a:endParaRPr lang="en-US" altLang="ko-KR" dirty="0" smtClean="0"/>
          </a:p>
          <a:p>
            <a:r>
              <a:rPr lang="en-US" altLang="ko-KR" dirty="0" err="1" smtClean="0"/>
              <a:t>com.google.www</a:t>
            </a:r>
            <a:endParaRPr lang="en-US" altLang="ko-KR" dirty="0" smtClean="0"/>
          </a:p>
          <a:p>
            <a:r>
              <a:rPr lang="ko-KR" altLang="en-US" dirty="0" smtClean="0"/>
              <a:t>가 공통 </a:t>
            </a:r>
            <a:r>
              <a:rPr lang="en-US" altLang="ko-KR" dirty="0" smtClean="0"/>
              <a:t>prefix</a:t>
            </a:r>
            <a:r>
              <a:rPr lang="ko-KR" altLang="en-US" dirty="0" smtClean="0"/>
              <a:t>가 많아져서 관리가 쉽고 같은 도메인에 대한 처리에 있어서 효율적이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2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Font typeface="Arial" charset="0"/>
              <a:buChar char="•"/>
            </a:pPr>
            <a:r>
              <a:rPr lang="en-US" altLang="ko-KR" dirty="0" smtClean="0"/>
              <a:t>Master</a:t>
            </a:r>
          </a:p>
          <a:p>
            <a:pPr marL="228600" lvl="0" indent="-228600">
              <a:buFont typeface="Arial" charset="0"/>
              <a:buAutoNum type="arabicPeriod"/>
            </a:pPr>
            <a:r>
              <a:rPr lang="ko-KR" altLang="en-US" dirty="0" smtClean="0"/>
              <a:t>모든 테이블과 </a:t>
            </a:r>
            <a:r>
              <a:rPr lang="en-US" altLang="ko-KR" dirty="0" smtClean="0"/>
              <a:t>Table,</a:t>
            </a:r>
            <a:r>
              <a:rPr lang="en-US" altLang="ko-KR" baseline="0" dirty="0" smtClean="0"/>
              <a:t> Tablet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의 상태를 파악</a:t>
            </a:r>
            <a:endParaRPr lang="en-US" altLang="ko-KR" baseline="0" dirty="0" smtClean="0"/>
          </a:p>
          <a:p>
            <a:pPr marL="228600" lvl="0" indent="-228600">
              <a:buFont typeface="Arial" charset="0"/>
              <a:buAutoNum type="arabicPeriod"/>
            </a:pPr>
            <a:r>
              <a:rPr lang="en-US" altLang="ko-KR" baseline="0" dirty="0" smtClean="0"/>
              <a:t>Tablet</a:t>
            </a:r>
            <a:r>
              <a:rPr lang="ko-KR" altLang="en-US" baseline="0" dirty="0" smtClean="0"/>
              <a:t>의 관리를 어느 </a:t>
            </a:r>
            <a:r>
              <a:rPr lang="en-US" altLang="ko-KR" baseline="0" dirty="0" smtClean="0"/>
              <a:t>Tablet Server</a:t>
            </a:r>
            <a:r>
              <a:rPr lang="ko-KR" altLang="en-US" baseline="0" dirty="0" smtClean="0"/>
              <a:t>에게 맡길지 결정</a:t>
            </a:r>
            <a:endParaRPr lang="en-US" altLang="ko-KR" baseline="0" dirty="0" smtClean="0"/>
          </a:p>
          <a:p>
            <a:pPr marL="228600" lvl="0" indent="-228600">
              <a:buFont typeface="Arial" charset="0"/>
              <a:buAutoNum type="arabicPeriod"/>
            </a:pPr>
            <a:r>
              <a:rPr lang="en-US" altLang="ko-KR" baseline="0" dirty="0" smtClean="0"/>
              <a:t>Tablet</a:t>
            </a:r>
            <a:r>
              <a:rPr lang="ko-KR" altLang="en-US" baseline="0" dirty="0" smtClean="0"/>
              <a:t>이 증감하거나 부하가 집중했을 때 할당을 바꾸어 전체의 </a:t>
            </a:r>
            <a:r>
              <a:rPr lang="en-US" altLang="ko-KR" baseline="0" dirty="0" smtClean="0"/>
              <a:t>balance</a:t>
            </a:r>
            <a:r>
              <a:rPr lang="ko-KR" altLang="en-US" baseline="0" dirty="0" smtClean="0"/>
              <a:t>를 유지</a:t>
            </a:r>
            <a:endParaRPr lang="en-US" altLang="ko-KR" baseline="0" dirty="0" smtClean="0"/>
          </a:p>
          <a:p>
            <a:pPr marL="228600" lvl="0" indent="-228600">
              <a:buFont typeface="Arial" charset="0"/>
              <a:buNone/>
            </a:pPr>
            <a:endParaRPr lang="en-US" altLang="ko-KR" baseline="0" dirty="0" smtClean="0"/>
          </a:p>
          <a:p>
            <a:pPr marL="228600" lvl="0" indent="-228600">
              <a:buFont typeface="Arial" charset="0"/>
              <a:buChar char="•"/>
            </a:pPr>
            <a:r>
              <a:rPr lang="en-US" altLang="ko-KR" baseline="0" dirty="0" smtClean="0"/>
              <a:t>Tablet Server</a:t>
            </a:r>
          </a:p>
          <a:p>
            <a:pPr marL="228600" lvl="0" indent="-228600">
              <a:buFont typeface="Arial" charset="0"/>
              <a:buAutoNum type="arabicPeriod"/>
            </a:pPr>
            <a:r>
              <a:rPr lang="ko-KR" altLang="en-US" baseline="0" dirty="0" smtClean="0"/>
              <a:t>할당된</a:t>
            </a:r>
            <a:r>
              <a:rPr lang="en-US" altLang="ko-KR" baseline="0" dirty="0" smtClean="0"/>
              <a:t> Tablet </a:t>
            </a:r>
            <a:r>
              <a:rPr lang="ko-KR" altLang="en-US" baseline="0" dirty="0" smtClean="0"/>
              <a:t>정보를 </a:t>
            </a:r>
            <a:r>
              <a:rPr lang="en-US" altLang="ko-KR" baseline="0" dirty="0" smtClean="0"/>
              <a:t>GFS</a:t>
            </a:r>
            <a:r>
              <a:rPr lang="ko-KR" altLang="en-US" baseline="0" dirty="0" smtClean="0"/>
              <a:t>에서 읽음</a:t>
            </a:r>
            <a:endParaRPr lang="en-US" altLang="ko-KR" baseline="0" dirty="0" smtClean="0"/>
          </a:p>
          <a:p>
            <a:pPr marL="228600" lvl="0" indent="-228600">
              <a:buFont typeface="Arial" charset="0"/>
              <a:buAutoNum type="arabicPeriod"/>
            </a:pPr>
            <a:r>
              <a:rPr lang="ko-KR" altLang="en-US" baseline="0" dirty="0" smtClean="0"/>
              <a:t>어느 </a:t>
            </a:r>
            <a:r>
              <a:rPr lang="en-US" altLang="ko-KR" baseline="0" dirty="0" smtClean="0"/>
              <a:t>Tablet Server</a:t>
            </a:r>
            <a:r>
              <a:rPr lang="ko-KR" altLang="en-US" baseline="0" dirty="0" smtClean="0"/>
              <a:t>에서도 임의의 </a:t>
            </a:r>
            <a:r>
              <a:rPr lang="en-US" altLang="ko-KR" baseline="0" dirty="0" smtClean="0"/>
              <a:t>Tablet</a:t>
            </a:r>
            <a:r>
              <a:rPr lang="ko-KR" altLang="en-US" baseline="0" dirty="0" smtClean="0"/>
              <a:t>을 다룰 수 있음</a:t>
            </a:r>
            <a:endParaRPr lang="en-US" altLang="ko-KR" baseline="0" dirty="0" smtClean="0"/>
          </a:p>
          <a:p>
            <a:pPr marL="228600" lvl="0" indent="-228600">
              <a:buFont typeface="Arial" charset="0"/>
              <a:buAutoNum type="arabicPeriod"/>
            </a:pPr>
            <a:r>
              <a:rPr lang="ko-KR" altLang="en-US" baseline="0" dirty="0" smtClean="0"/>
              <a:t>정기적으로 자신의 상태를 </a:t>
            </a:r>
            <a:r>
              <a:rPr lang="en-US" altLang="ko-KR" baseline="0" dirty="0" smtClean="0"/>
              <a:t>Chubby</a:t>
            </a:r>
            <a:r>
              <a:rPr lang="ko-KR" altLang="en-US" baseline="0" dirty="0" smtClean="0"/>
              <a:t>에 기록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마스터는 </a:t>
            </a:r>
            <a:r>
              <a:rPr lang="en-US" altLang="ko-KR" baseline="0" dirty="0" smtClean="0"/>
              <a:t>Chubby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Tablet </a:t>
            </a:r>
            <a:r>
              <a:rPr lang="ko-KR" altLang="en-US" baseline="0" dirty="0" smtClean="0"/>
              <a:t>서버의 상태 확인</a:t>
            </a:r>
            <a:endParaRPr lang="en-US" altLang="ko-KR" baseline="0" dirty="0" smtClean="0"/>
          </a:p>
          <a:p>
            <a:pPr marL="228600" lvl="0" indent="-228600">
              <a:buFont typeface="Arial" charset="0"/>
              <a:buAutoNum type="arabicPeriod"/>
            </a:pPr>
            <a:endParaRPr lang="en-US" altLang="ko-KR" baseline="0" dirty="0" smtClean="0"/>
          </a:p>
          <a:p>
            <a:r>
              <a:rPr lang="en-US" altLang="ko-KR" dirty="0" err="1" smtClean="0"/>
              <a:t>Bigtable</a:t>
            </a:r>
            <a:r>
              <a:rPr lang="ko-KR" altLang="en-US" dirty="0" smtClean="0"/>
              <a:t>은 구글의 </a:t>
            </a:r>
            <a:r>
              <a:rPr lang="ko-KR" altLang="en-US" dirty="0" err="1" smtClean="0"/>
              <a:t>몇가지</a:t>
            </a:r>
            <a:r>
              <a:rPr lang="ko-KR" altLang="en-US" dirty="0" smtClean="0"/>
              <a:t> 기반 기술에 의존한다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Chubby</a:t>
            </a:r>
            <a:r>
              <a:rPr lang="en-US" altLang="ko-KR" baseline="0" dirty="0" smtClean="0"/>
              <a:t> : </a:t>
            </a:r>
            <a:r>
              <a:rPr lang="en-US" altLang="ko-KR" baseline="0" dirty="0" err="1" smtClean="0"/>
              <a:t>Bigtable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전체에 걸친 기본적인 정보는 </a:t>
            </a:r>
            <a:r>
              <a:rPr lang="en-US" altLang="ko-KR" baseline="0" dirty="0" smtClean="0"/>
              <a:t>Chubby</a:t>
            </a:r>
            <a:r>
              <a:rPr lang="ko-KR" altLang="en-US" baseline="0" dirty="0" smtClean="0"/>
              <a:t>라고 불리는 분산 </a:t>
            </a:r>
            <a:r>
              <a:rPr lang="en-US" altLang="ko-KR" baseline="0" dirty="0" smtClean="0"/>
              <a:t>Lock </a:t>
            </a:r>
            <a:r>
              <a:rPr lang="ko-KR" altLang="en-US" baseline="0" dirty="0" smtClean="0"/>
              <a:t>서비스에 의해 관리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err="1" smtClean="0"/>
              <a:t>소용량이면서도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GFS</a:t>
            </a:r>
            <a:r>
              <a:rPr lang="ko-KR" altLang="en-US" baseline="0" dirty="0" smtClean="0"/>
              <a:t>보다 편리하고 확실한 파일 시스템을 갖추고 있어 시스템 전체가 공유해야만 하는 중요 정보는 이곳에 저장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GFS : </a:t>
            </a:r>
            <a:r>
              <a:rPr lang="ko-KR" altLang="en-US" baseline="0" dirty="0" smtClean="0"/>
              <a:t>테이블의 내용은 </a:t>
            </a:r>
            <a:r>
              <a:rPr lang="en-US" altLang="ko-KR" baseline="0" dirty="0" smtClean="0"/>
              <a:t>GFS</a:t>
            </a:r>
            <a:r>
              <a:rPr lang="ko-KR" altLang="en-US" baseline="0" dirty="0" smtClean="0"/>
              <a:t>에 보존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테이블을 업데이트할 때 </a:t>
            </a:r>
            <a:r>
              <a:rPr lang="en-US" altLang="ko-KR" baseline="0" dirty="0" smtClean="0"/>
              <a:t>GFS</a:t>
            </a:r>
            <a:r>
              <a:rPr lang="ko-KR" altLang="en-US" baseline="0" dirty="0" smtClean="0"/>
              <a:t>에도 반드시 그 정보가 기록되고 최신 데이터는 항상 </a:t>
            </a:r>
            <a:r>
              <a:rPr lang="en-US" altLang="ko-KR" baseline="0" dirty="0" smtClean="0"/>
              <a:t>GFS</a:t>
            </a:r>
            <a:r>
              <a:rPr lang="ko-KR" altLang="en-US" baseline="0" dirty="0" smtClean="0"/>
              <a:t>상에 보관되는데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이에 따라 데이터가 유실될 우려를 피할 수 있음</a:t>
            </a:r>
            <a:endParaRPr lang="en-US" altLang="ko-KR" baseline="0" dirty="0" smtClean="0"/>
          </a:p>
          <a:p>
            <a:pPr marL="228600" lvl="0" indent="-228600">
              <a:buFont typeface="Arial" charset="0"/>
              <a:buNone/>
            </a:pPr>
            <a:endParaRPr lang="en-US" altLang="ko-KR" baseline="0" dirty="0" smtClean="0"/>
          </a:p>
          <a:p>
            <a:pPr marL="228600" lvl="0" indent="-228600">
              <a:buFont typeface="Arial" charset="0"/>
              <a:buAutoNum type="arabicPeriod"/>
            </a:pPr>
            <a:endParaRPr lang="en-US" altLang="ko-KR" baseline="0" dirty="0" smtClean="0"/>
          </a:p>
          <a:p>
            <a:pPr marL="228600" lvl="0" indent="-228600">
              <a:buFont typeface="Arial" charset="0"/>
              <a:buNone/>
            </a:pPr>
            <a:r>
              <a:rPr lang="en-US" altLang="ko-KR" baseline="0" dirty="0" smtClean="0"/>
              <a:t>Master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가 직접 통신하는 일은 거의 없음</a:t>
            </a:r>
            <a:r>
              <a:rPr lang="en-US" altLang="ko-KR" baseline="0" dirty="0" smtClean="0"/>
              <a:t>. (Client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Tablet Server</a:t>
            </a:r>
            <a:r>
              <a:rPr lang="ko-KR" altLang="en-US" baseline="0" dirty="0" smtClean="0"/>
              <a:t>가 직접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를 주고 받음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dirty="0" smtClean="0"/>
              <a:t>쓰기 연산이 </a:t>
            </a:r>
            <a:r>
              <a:rPr lang="en-US" altLang="ko-KR" dirty="0" smtClean="0"/>
              <a:t>well-formed</a:t>
            </a:r>
            <a:r>
              <a:rPr lang="ko-KR" altLang="en-US" baseline="0" dirty="0" smtClean="0"/>
              <a:t> 되어 있는지 체크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요청을 보낸 </a:t>
            </a:r>
            <a:r>
              <a:rPr lang="en-US" altLang="ko-KR" baseline="0" dirty="0" smtClean="0"/>
              <a:t>sender</a:t>
            </a:r>
            <a:r>
              <a:rPr lang="ko-KR" altLang="en-US" baseline="0" dirty="0" smtClean="0"/>
              <a:t>가 요청할 권한이 있는지 체크 </a:t>
            </a:r>
            <a:r>
              <a:rPr lang="en-US" altLang="ko-KR" baseline="0" dirty="0" smtClean="0"/>
              <a:t>(Chubby file</a:t>
            </a:r>
            <a:r>
              <a:rPr lang="ko-KR" altLang="en-US" baseline="0" dirty="0" smtClean="0"/>
              <a:t>로부터 체크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유효한 변경은 </a:t>
            </a:r>
            <a:r>
              <a:rPr lang="en-US" altLang="ko-KR" baseline="0" dirty="0" smtClean="0"/>
              <a:t>GFS</a:t>
            </a:r>
            <a:r>
              <a:rPr lang="ko-KR" altLang="en-US" baseline="0" dirty="0" smtClean="0"/>
              <a:t>에 있는 </a:t>
            </a:r>
            <a:r>
              <a:rPr lang="en-US" altLang="ko-KR" baseline="0" dirty="0" smtClean="0"/>
              <a:t>commit log</a:t>
            </a:r>
            <a:r>
              <a:rPr lang="ko-KR" altLang="en-US" baseline="0" dirty="0" smtClean="0"/>
              <a:t>에 기록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Write</a:t>
            </a:r>
            <a:r>
              <a:rPr lang="ko-KR" altLang="en-US" baseline="0" dirty="0" smtClean="0"/>
              <a:t>가 반영된 </a:t>
            </a:r>
            <a:r>
              <a:rPr lang="en-US" altLang="ko-KR" baseline="0" dirty="0" smtClean="0"/>
              <a:t>contents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memtable</a:t>
            </a:r>
            <a:r>
              <a:rPr lang="ko-KR" altLang="en-US" baseline="0" dirty="0" smtClean="0"/>
              <a:t>에 입력됨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읽기 연산이 </a:t>
            </a:r>
            <a:r>
              <a:rPr lang="en-US" altLang="ko-KR" dirty="0" smtClean="0"/>
              <a:t>well-formed</a:t>
            </a:r>
            <a:r>
              <a:rPr lang="ko-KR" altLang="en-US" baseline="0" dirty="0" smtClean="0"/>
              <a:t> 되어 있는지 체크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요청을 보낸 </a:t>
            </a:r>
            <a:r>
              <a:rPr lang="en-US" altLang="ko-KR" baseline="0" dirty="0" smtClean="0"/>
              <a:t>sender</a:t>
            </a:r>
            <a:r>
              <a:rPr lang="ko-KR" altLang="en-US" baseline="0" dirty="0" smtClean="0"/>
              <a:t>가 요청할 권한이 있는지 체크 </a:t>
            </a:r>
            <a:r>
              <a:rPr lang="en-US" altLang="ko-KR" baseline="0" dirty="0" smtClean="0"/>
              <a:t>(Chubby file</a:t>
            </a:r>
            <a:r>
              <a:rPr lang="ko-KR" altLang="en-US" baseline="0" dirty="0" smtClean="0"/>
              <a:t>로부터 체크</a:t>
            </a:r>
            <a:r>
              <a:rPr lang="en-US" altLang="ko-KR" baseline="0" dirty="0" smtClean="0"/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aseline="0" dirty="0" smtClean="0"/>
              <a:t>유효한 </a:t>
            </a:r>
            <a:r>
              <a:rPr lang="en-US" altLang="ko-KR" baseline="0" dirty="0" smtClean="0"/>
              <a:t>read </a:t>
            </a:r>
            <a:r>
              <a:rPr lang="ko-KR" altLang="en-US" baseline="0" dirty="0" smtClean="0"/>
              <a:t>연산은 </a:t>
            </a:r>
            <a:r>
              <a:rPr lang="en-US" altLang="ko-KR" baseline="0" dirty="0" err="1" smtClean="0"/>
              <a:t>SSTable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memtable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merged view</a:t>
            </a:r>
            <a:r>
              <a:rPr lang="ko-KR" altLang="en-US" baseline="0" dirty="0" smtClean="0"/>
              <a:t>에서 실행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err="1" smtClean="0"/>
              <a:t>SSTable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memtable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lexicographical </a:t>
            </a:r>
            <a:r>
              <a:rPr lang="ko-KR" altLang="en-US" baseline="0" dirty="0" smtClean="0"/>
              <a:t>하게 </a:t>
            </a:r>
            <a:r>
              <a:rPr lang="en-US" altLang="ko-KR" baseline="0" dirty="0" smtClean="0"/>
              <a:t>sort</a:t>
            </a:r>
            <a:r>
              <a:rPr lang="ko-KR" altLang="en-US" baseline="0" dirty="0" smtClean="0"/>
              <a:t>되어 있으므로 병합하는데 문제가 없음</a:t>
            </a:r>
            <a:endParaRPr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Memtable</a:t>
            </a:r>
            <a:r>
              <a:rPr lang="ko-KR" altLang="en-US" baseline="0" dirty="0" smtClean="0"/>
              <a:t>에는 최근에 쓰여진 데이터가 있을 수 있기 때문에 </a:t>
            </a:r>
            <a:r>
              <a:rPr lang="en-US" altLang="ko-KR" baseline="0" dirty="0" err="1" smtClean="0"/>
              <a:t>memtable</a:t>
            </a:r>
            <a:r>
              <a:rPr lang="ko-KR" altLang="en-US" baseline="0" dirty="0" smtClean="0"/>
              <a:t>에 있는 데이터를 우선한다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분할된 메타데이터를 관리하는 상위 </a:t>
            </a:r>
            <a:r>
              <a:rPr lang="en-US" altLang="ko-KR" dirty="0" smtClean="0"/>
              <a:t>Tablet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Root Tablet</a:t>
            </a:r>
            <a:r>
              <a:rPr lang="ko-KR" altLang="en-US" dirty="0" smtClean="0"/>
              <a:t>이라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Root Tablet</a:t>
            </a:r>
            <a:r>
              <a:rPr lang="ko-KR" altLang="en-US" dirty="0" smtClean="0"/>
              <a:t>의 위치는 </a:t>
            </a:r>
            <a:r>
              <a:rPr lang="en-US" altLang="ko-KR" dirty="0" smtClean="0"/>
              <a:t>Chubby</a:t>
            </a:r>
            <a:r>
              <a:rPr lang="ko-KR" altLang="en-US" dirty="0" smtClean="0"/>
              <a:t>에 의해 관리된다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단계를 거쳐 해당 </a:t>
            </a:r>
            <a:r>
              <a:rPr lang="en-US" altLang="ko-KR" dirty="0" smtClean="0"/>
              <a:t>Tablet</a:t>
            </a:r>
            <a:r>
              <a:rPr lang="ko-KR" altLang="en-US" dirty="0" smtClean="0"/>
              <a:t>의 위치를 알아내고 나서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작업을 요청하면 찾고자 하는 데이터에 접근할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메타데이터의 크기가 편향되지 않도록 마스터에 의해 분할 통합되어 균등하게 부하가 분산된다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해서 항상 일정한 밸런스를 유지하여 성능이 저하되지 않도록 고안되어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되도록 액세스할 </a:t>
            </a:r>
            <a:r>
              <a:rPr lang="en-US" altLang="ko-KR" dirty="0" smtClean="0"/>
              <a:t>Tablet</a:t>
            </a:r>
            <a:r>
              <a:rPr lang="ko-KR" altLang="en-US" dirty="0" smtClean="0"/>
              <a:t>은 적게 해야한다는 </a:t>
            </a:r>
            <a:r>
              <a:rPr lang="en-US" altLang="ko-KR" dirty="0" smtClean="0"/>
              <a:t>Locality</a:t>
            </a:r>
            <a:r>
              <a:rPr lang="ko-KR" altLang="en-US" dirty="0" smtClean="0"/>
              <a:t>의 중요성으로 여러가지 개선이 제안되고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Bigtable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700" dirty="0" smtClean="0"/>
              <a:t>: A Distributed Storage System for Structured Data</a:t>
            </a:r>
            <a:endParaRPr lang="ko-KR" altLang="en-US" sz="2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252142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Fay Chang, Jeffrey Dean, Sanjay </a:t>
            </a:r>
            <a:r>
              <a:rPr lang="en-US" altLang="ko-KR" sz="1600" dirty="0" err="1" smtClean="0"/>
              <a:t>Ghemawat</a:t>
            </a:r>
            <a:r>
              <a:rPr lang="en-US" altLang="ko-KR" sz="1600" dirty="0" smtClean="0"/>
              <a:t>, Wilson C. Hsieh, Deborah A. Wallach</a:t>
            </a:r>
          </a:p>
          <a:p>
            <a:r>
              <a:rPr lang="en-US" altLang="ko-KR" sz="1600" dirty="0" smtClean="0"/>
              <a:t>Mike Burrows, </a:t>
            </a:r>
            <a:r>
              <a:rPr lang="en-US" altLang="ko-KR" sz="1600" dirty="0" err="1" smtClean="0"/>
              <a:t>Tushar</a:t>
            </a:r>
            <a:r>
              <a:rPr lang="en-US" altLang="ko-KR" sz="1600" dirty="0" smtClean="0"/>
              <a:t> Chandra, Andrew </a:t>
            </a:r>
            <a:r>
              <a:rPr lang="en-US" altLang="ko-KR" sz="1600" dirty="0" err="1" smtClean="0"/>
              <a:t>Fikes</a:t>
            </a:r>
            <a:r>
              <a:rPr lang="en-US" altLang="ko-KR" sz="1600" dirty="0" smtClean="0"/>
              <a:t>, Robert E. Gruber</a:t>
            </a:r>
          </a:p>
          <a:p>
            <a:r>
              <a:rPr lang="en-US" altLang="ko-KR" i="1" dirty="0" smtClean="0"/>
              <a:t>Google, Inc.</a:t>
            </a:r>
          </a:p>
          <a:p>
            <a:r>
              <a:rPr lang="en-US" altLang="ko-KR" b="1" dirty="0" smtClean="0"/>
              <a:t>OSDI '06</a:t>
            </a:r>
          </a:p>
          <a:p>
            <a:pPr algn="r"/>
            <a:r>
              <a:rPr lang="en-US" altLang="ko-KR" dirty="0" smtClean="0"/>
              <a:t>August 24, 2011</a:t>
            </a:r>
          </a:p>
          <a:p>
            <a:pPr algn="r"/>
            <a:r>
              <a:rPr lang="en-US" altLang="ko-KR" dirty="0" err="1" smtClean="0"/>
              <a:t>Hye</a:t>
            </a:r>
            <a:r>
              <a:rPr lang="en-US" altLang="ko-KR" dirty="0" smtClean="0"/>
              <a:t> Chan </a:t>
            </a:r>
            <a:r>
              <a:rPr lang="en-US" altLang="ko-KR" dirty="0" err="1" smtClean="0"/>
              <a:t>Bae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  Dimensional Sorted Map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361258" y="1916832"/>
          <a:ext cx="3024336" cy="14833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756084"/>
                <a:gridCol w="756084"/>
                <a:gridCol w="756084"/>
                <a:gridCol w="75608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2153346" y="1774404"/>
            <a:ext cx="2304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3386" y="141277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orbel" pitchFamily="34" charset="0"/>
              </a:rPr>
              <a:t>Column Family</a:t>
            </a:r>
            <a:endParaRPr lang="ko-KR" altLang="en-US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389150" y="2672916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0800000">
            <a:off x="7697963" y="1700808"/>
            <a:ext cx="461665" cy="12256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orbel" pitchFamily="34" charset="0"/>
              </a:rPr>
              <a:t>Timestamp</a:t>
            </a:r>
            <a:endParaRPr lang="ko-KR" altLang="en-US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361258" y="1773610"/>
            <a:ext cx="79208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7242" y="1412776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  <a:latin typeface="Corbel" pitchFamily="34" charset="0"/>
              </a:rPr>
              <a:t>Row Key</a:t>
            </a:r>
            <a:endParaRPr lang="ko-KR" altLang="en-US" b="1" dirty="0" smtClean="0">
              <a:solidFill>
                <a:schemeClr val="accent4"/>
              </a:solidFill>
              <a:latin typeface="Corbel" pitchFamily="34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249690" y="1628800"/>
          <a:ext cx="2376264" cy="370840"/>
        </p:xfrm>
        <a:graphic>
          <a:graphicData uri="http://schemas.openxmlformats.org/drawingml/2006/table">
            <a:tbl>
              <a:tblPr bandCol="1">
                <a:tableStyleId>{8799B23B-EC83-4686-B30A-512413B5E67A}</a:tableStyleId>
              </a:tblPr>
              <a:tblGrid>
                <a:gridCol w="792088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S.D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5249690" y="1469286"/>
            <a:ext cx="2376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73826" y="112474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orbel" pitchFamily="34" charset="0"/>
              </a:rPr>
              <a:t>Column</a:t>
            </a:r>
            <a:endParaRPr lang="ko-KR" altLang="en-US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65188" y="2158370"/>
            <a:ext cx="792088" cy="3600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65188" y="2636912"/>
            <a:ext cx="792088" cy="3600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3866" y="2158370"/>
            <a:ext cx="792088" cy="3600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7014680" y="2384090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0800000">
            <a:off x="755576" y="2708920"/>
            <a:ext cx="461665" cy="5334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orbel" pitchFamily="34" charset="0"/>
              </a:rPr>
              <a:t>Row</a:t>
            </a:r>
            <a:endParaRPr lang="ko-KR" altLang="en-US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4385594" y="1628800"/>
            <a:ext cx="864096" cy="28803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385594" y="2276872"/>
            <a:ext cx="864096" cy="72008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902" y="4509120"/>
            <a:ext cx="801655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rbel" pitchFamily="34" charset="0"/>
              </a:rPr>
              <a:t>(</a:t>
            </a:r>
            <a:r>
              <a:rPr lang="en-US" altLang="ko-KR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rbel" pitchFamily="34" charset="0"/>
              </a:rPr>
              <a:t>row:string</a:t>
            </a:r>
            <a:r>
              <a:rPr lang="en-US" altLang="ko-KR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rbel" pitchFamily="34" charset="0"/>
              </a:rPr>
              <a:t>, </a:t>
            </a:r>
            <a:r>
              <a:rPr lang="en-US" altLang="ko-KR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rbel" pitchFamily="34" charset="0"/>
              </a:rPr>
              <a:t>column:string</a:t>
            </a:r>
            <a:r>
              <a:rPr lang="en-US" altLang="ko-KR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rbel" pitchFamily="34" charset="0"/>
              </a:rPr>
              <a:t>, time:int64) </a:t>
            </a:r>
            <a:r>
              <a:rPr lang="en-US" altLang="ko-KR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맑은 고딕"/>
                <a:ea typeface="맑은 고딕"/>
              </a:rPr>
              <a:t>→ string</a:t>
            </a:r>
            <a:endParaRPr lang="ko-KR" altLang="en-U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</a:t>
            </a:r>
            <a:r>
              <a:rPr lang="en-US" altLang="ko-KR" dirty="0" err="1" smtClean="0"/>
              <a:t>Webtable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kind of </a:t>
            </a:r>
            <a:r>
              <a:rPr lang="en-US" altLang="ko-KR" dirty="0" err="1" smtClean="0"/>
              <a:t>Bigtable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Want to keep a copy of a large collection of web pages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Could be used by many different projects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26" name="Picture 2" descr="C:\Users\idb\Desktop\webtab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43" y="3573016"/>
            <a:ext cx="8355013" cy="19145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4278" y="414908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Corbel" pitchFamily="34" charset="0"/>
              </a:rPr>
              <a:t>Row Key</a:t>
            </a:r>
            <a:endParaRPr lang="ko-KR" altLang="en-US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320368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Corbel" pitchFamily="34" charset="0"/>
              </a:rPr>
              <a:t>Column  Family</a:t>
            </a:r>
            <a:endParaRPr lang="ko-KR" altLang="en-US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5704" y="2926685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Corbel" pitchFamily="34" charset="0"/>
              </a:rPr>
              <a:t>Column  Key</a:t>
            </a:r>
          </a:p>
          <a:p>
            <a:r>
              <a:rPr lang="en-US" altLang="ko-KR" i="1" dirty="0" err="1" smtClean="0">
                <a:solidFill>
                  <a:srgbClr val="FF0000"/>
                </a:solidFill>
                <a:latin typeface="Corbel" pitchFamily="34" charset="0"/>
              </a:rPr>
              <a:t>Family:qualifier</a:t>
            </a:r>
            <a:endParaRPr lang="ko-KR" altLang="en-US" i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2042" y="4941168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Corbel" pitchFamily="34" charset="0"/>
              </a:rPr>
              <a:t>Timestamp</a:t>
            </a:r>
            <a:endParaRPr lang="ko-KR" altLang="en-US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4509120"/>
            <a:ext cx="172819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085184"/>
            <a:ext cx="165301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images.google.com</a:t>
            </a:r>
          </a:p>
          <a:p>
            <a:r>
              <a:rPr lang="en-US" altLang="ko-KR" sz="1400" dirty="0">
                <a:latin typeface="Corbel" pitchFamily="34" charset="0"/>
              </a:rPr>
              <a:t>m</a:t>
            </a:r>
            <a:r>
              <a:rPr lang="en-US" altLang="ko-KR" sz="1400" dirty="0" smtClean="0">
                <a:latin typeface="Corbel" pitchFamily="34" charset="0"/>
              </a:rPr>
              <a:t>aps.google.com</a:t>
            </a:r>
          </a:p>
          <a:p>
            <a:r>
              <a:rPr lang="en-US" altLang="ko-KR" sz="1400" dirty="0" smtClean="0">
                <a:latin typeface="Corbel" pitchFamily="34" charset="0"/>
              </a:rPr>
              <a:t>www.google.com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5229200"/>
            <a:ext cx="165301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Corbel" pitchFamily="34" charset="0"/>
              </a:rPr>
              <a:t>com.google.images</a:t>
            </a:r>
            <a:endParaRPr lang="en-US" altLang="ko-KR" sz="1400" dirty="0" smtClean="0">
              <a:latin typeface="Corbel" pitchFamily="34" charset="0"/>
            </a:endParaRPr>
          </a:p>
          <a:p>
            <a:r>
              <a:rPr lang="en-US" altLang="ko-KR" sz="1400" dirty="0" err="1" smtClean="0">
                <a:latin typeface="Corbel" pitchFamily="34" charset="0"/>
              </a:rPr>
              <a:t>com.google.maps</a:t>
            </a:r>
            <a:endParaRPr lang="en-US" altLang="ko-KR" sz="1400" dirty="0" smtClean="0">
              <a:latin typeface="Corbel" pitchFamily="34" charset="0"/>
            </a:endParaRPr>
          </a:p>
          <a:p>
            <a:r>
              <a:rPr lang="en-US" altLang="ko-KR" sz="1400" dirty="0" err="1" smtClean="0">
                <a:latin typeface="Corbel" pitchFamily="34" charset="0"/>
              </a:rPr>
              <a:t>com.google.www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Data Model</a:t>
            </a:r>
          </a:p>
          <a:p>
            <a:r>
              <a:rPr lang="en-US" altLang="ko-KR" u="sng" dirty="0" smtClean="0"/>
              <a:t>Implementation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Refinements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is distributed to a number of commodity servers</a:t>
            </a:r>
          </a:p>
          <a:p>
            <a:r>
              <a:rPr lang="en-US" altLang="ko-KR" dirty="0" smtClean="0"/>
              <a:t>Could </a:t>
            </a:r>
            <a:r>
              <a:rPr lang="en-US" altLang="ko-KR" dirty="0" smtClean="0">
                <a:solidFill>
                  <a:srgbClr val="C00000"/>
                </a:solidFill>
              </a:rPr>
              <a:t>split a table into row ranges</a:t>
            </a:r>
          </a:p>
          <a:p>
            <a:pPr lvl="1"/>
            <a:r>
              <a:rPr lang="en-US" altLang="ko-KR" dirty="0" smtClean="0"/>
              <a:t>Called "tablet"</a:t>
            </a:r>
          </a:p>
          <a:p>
            <a:r>
              <a:rPr lang="en-US" altLang="ko-KR" dirty="0" smtClean="0"/>
              <a:t>Tablets are distributed and managed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87624" y="3212976"/>
          <a:ext cx="2304256" cy="14833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11521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87624" y="4941168"/>
          <a:ext cx="2304256" cy="14833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11521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2852936"/>
            <a:ext cx="72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Corbel" pitchFamily="34" charset="0"/>
              </a:rPr>
              <a:t>Table</a:t>
            </a:r>
            <a:endParaRPr lang="ko-KR" altLang="en-US" b="1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-575777" y="4833156"/>
            <a:ext cx="32403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0800000">
            <a:off x="611560" y="3212976"/>
            <a:ext cx="461665" cy="5334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orbel" pitchFamily="34" charset="0"/>
              </a:rPr>
              <a:t>Row</a:t>
            </a:r>
            <a:endParaRPr lang="ko-KR" altLang="en-US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5400000">
            <a:off x="2843808" y="3963258"/>
            <a:ext cx="1584176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35896" y="3789040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Corbel" pitchFamily="34" charset="0"/>
              </a:rPr>
              <a:t>Tablet</a:t>
            </a:r>
            <a:endParaRPr lang="ko-KR" altLang="en-US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2843808" y="5691450"/>
            <a:ext cx="1584176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35896" y="5517232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Corbel" pitchFamily="34" charset="0"/>
              </a:rPr>
              <a:t>Tablet</a:t>
            </a:r>
            <a:endParaRPr lang="ko-KR" altLang="en-US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28184" y="3356992"/>
            <a:ext cx="1512168" cy="7920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Corbel" pitchFamily="34" charset="0"/>
              </a:rPr>
              <a:t>Server</a:t>
            </a:r>
            <a:endParaRPr lang="ko-KR" altLang="en-US" sz="2400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8184" y="5301208"/>
            <a:ext cx="1512168" cy="7920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Corbel" pitchFamily="34" charset="0"/>
              </a:rPr>
              <a:t>Server</a:t>
            </a:r>
            <a:endParaRPr lang="ko-KR" altLang="en-US" sz="2400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 rot="21392607">
            <a:off x="4797961" y="3675087"/>
            <a:ext cx="1008112" cy="36004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6" name="오른쪽 화살표 25"/>
          <p:cNvSpPr/>
          <p:nvPr/>
        </p:nvSpPr>
        <p:spPr>
          <a:xfrm rot="240505">
            <a:off x="4765063" y="5552027"/>
            <a:ext cx="1008112" cy="36004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왼쪽/오른쪽 화살표 36"/>
          <p:cNvSpPr/>
          <p:nvPr/>
        </p:nvSpPr>
        <p:spPr>
          <a:xfrm>
            <a:off x="5546659" y="3501008"/>
            <a:ext cx="969557" cy="447488"/>
          </a:xfrm>
          <a:prstGeom prst="left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6" name="왼쪽/오른쪽 화살표 35"/>
          <p:cNvSpPr/>
          <p:nvPr/>
        </p:nvSpPr>
        <p:spPr>
          <a:xfrm>
            <a:off x="5546659" y="4437112"/>
            <a:ext cx="969557" cy="447488"/>
          </a:xfrm>
          <a:prstGeom prst="left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components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</a:p>
          <a:p>
            <a:r>
              <a:rPr lang="en-US" altLang="ko-KR" dirty="0" smtClean="0"/>
              <a:t>Tablet Server</a:t>
            </a:r>
          </a:p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4293096"/>
            <a:ext cx="1800200" cy="72008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Corbel" pitchFamily="34" charset="0"/>
              </a:rPr>
              <a:t>Client</a:t>
            </a:r>
            <a:endParaRPr lang="ko-KR" altLang="en-US" sz="2400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660232" y="3284984"/>
            <a:ext cx="1440160" cy="2736304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Corbel" pitchFamily="34" charset="0"/>
              </a:rPr>
              <a:t>GFS</a:t>
            </a:r>
            <a:endParaRPr lang="ko-KR" altLang="en-US" sz="2800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347864" y="2276872"/>
            <a:ext cx="2088232" cy="72008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Corbel" pitchFamily="34" charset="0"/>
              </a:rPr>
              <a:t>Chubby</a:t>
            </a:r>
            <a:endParaRPr lang="ko-KR" altLang="en-US" sz="2400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16216" y="2276872"/>
            <a:ext cx="1800200" cy="72008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Corbel" pitchFamily="34" charset="0"/>
              </a:rPr>
              <a:t>Master</a:t>
            </a:r>
            <a:endParaRPr lang="ko-KR" altLang="en-US" sz="2400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cxnSp>
        <p:nvCxnSpPr>
          <p:cNvPr id="14" name="Shape 13"/>
          <p:cNvCxnSpPr>
            <a:stCxn id="5" idx="0"/>
            <a:endCxn id="11" idx="2"/>
          </p:cNvCxnSpPr>
          <p:nvPr/>
        </p:nvCxnSpPr>
        <p:spPr>
          <a:xfrm rot="5400000" flipH="1" flipV="1">
            <a:off x="1601670" y="2546902"/>
            <a:ext cx="1656184" cy="18362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1"/>
            <a:endCxn id="11" idx="6"/>
          </p:cNvCxnSpPr>
          <p:nvPr/>
        </p:nvCxnSpPr>
        <p:spPr>
          <a:xfrm rot="10800000">
            <a:off x="5436096" y="2636912"/>
            <a:ext cx="10801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 flipH="1" flipV="1">
            <a:off x="3959932" y="3176972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0"/>
          </p:cNvCxnSpPr>
          <p:nvPr/>
        </p:nvCxnSpPr>
        <p:spPr>
          <a:xfrm rot="16200000" flipV="1">
            <a:off x="3779515" y="3644627"/>
            <a:ext cx="129614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 flipH="1" flipV="1">
            <a:off x="3598701" y="4113473"/>
            <a:ext cx="22330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482590" y="2909446"/>
            <a:ext cx="1008112" cy="6480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5400000" flipH="1" flipV="1">
            <a:off x="5256076" y="3248980"/>
            <a:ext cx="1512168" cy="11521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 flipH="1" flipV="1">
            <a:off x="4896036" y="3609020"/>
            <a:ext cx="2448272" cy="136815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872" y="4293096"/>
            <a:ext cx="2016224" cy="72008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Corbel" pitchFamily="34" charset="0"/>
              </a:rPr>
              <a:t>Tablet Server</a:t>
            </a:r>
            <a:endParaRPr lang="ko-KR" altLang="en-US" sz="2400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5229200"/>
            <a:ext cx="2016224" cy="72008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Corbel" pitchFamily="34" charset="0"/>
              </a:rPr>
              <a:t>Tablet Server</a:t>
            </a:r>
            <a:endParaRPr lang="ko-KR" altLang="en-US" sz="2400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872" y="3356992"/>
            <a:ext cx="2016224" cy="72008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Corbel" pitchFamily="34" charset="0"/>
              </a:rPr>
              <a:t>Tablet Server</a:t>
            </a:r>
            <a:endParaRPr lang="ko-KR" altLang="en-US" sz="2400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3" name="왼쪽/오른쪽 화살표 32"/>
          <p:cNvSpPr/>
          <p:nvPr/>
        </p:nvSpPr>
        <p:spPr>
          <a:xfrm rot="20008989">
            <a:off x="2493296" y="3755758"/>
            <a:ext cx="813540" cy="375480"/>
          </a:xfrm>
          <a:prstGeom prst="left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4" name="왼쪽/오른쪽 화살표 33"/>
          <p:cNvSpPr/>
          <p:nvPr/>
        </p:nvSpPr>
        <p:spPr>
          <a:xfrm rot="1380499">
            <a:off x="2452782" y="5157233"/>
            <a:ext cx="813540" cy="375480"/>
          </a:xfrm>
          <a:prstGeom prst="left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5" name="왼쪽/오른쪽 화살표 34"/>
          <p:cNvSpPr/>
          <p:nvPr/>
        </p:nvSpPr>
        <p:spPr>
          <a:xfrm>
            <a:off x="2483768" y="4437112"/>
            <a:ext cx="813540" cy="375480"/>
          </a:xfrm>
          <a:prstGeom prst="left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8" name="왼쪽/오른쪽 화살표 37"/>
          <p:cNvSpPr/>
          <p:nvPr/>
        </p:nvSpPr>
        <p:spPr>
          <a:xfrm>
            <a:off x="5546659" y="5373216"/>
            <a:ext cx="969557" cy="447488"/>
          </a:xfrm>
          <a:prstGeom prst="left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Tablet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SSTable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smtClean="0">
                <a:solidFill>
                  <a:srgbClr val="C00000"/>
                </a:solidFill>
              </a:rPr>
              <a:t>read-only</a:t>
            </a:r>
            <a:r>
              <a:rPr lang="en-US" altLang="ko-KR" dirty="0" smtClean="0"/>
              <a:t> table for search in GFS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A tablet is composed by </a:t>
            </a:r>
            <a:r>
              <a:rPr lang="en-US" altLang="ko-KR" dirty="0" err="1" smtClean="0">
                <a:solidFill>
                  <a:srgbClr val="FF0000"/>
                </a:solidFill>
              </a:rPr>
              <a:t>SSTables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Data &amp; Index</a:t>
            </a:r>
          </a:p>
          <a:p>
            <a:pPr lvl="2"/>
            <a:r>
              <a:rPr lang="en-US" altLang="ko-KR" dirty="0" smtClean="0"/>
              <a:t>The index is loaded into memory when the </a:t>
            </a:r>
            <a:r>
              <a:rPr lang="en-US" altLang="ko-KR" dirty="0" err="1" smtClean="0"/>
              <a:t>SSTable</a:t>
            </a:r>
            <a:r>
              <a:rPr lang="en-US" altLang="ko-KR" dirty="0" smtClean="0"/>
              <a:t> is opened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40024" y="3600316"/>
          <a:ext cx="1391816" cy="18542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695908"/>
                <a:gridCol w="6959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Key1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Key2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Key3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KeyN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68016" y="328498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Corbel" pitchFamily="34" charset="0"/>
              </a:rPr>
              <a:t>Index</a:t>
            </a:r>
            <a:endParaRPr lang="ko-KR" altLang="en-US" b="1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560168" y="3577318"/>
          <a:ext cx="3324200" cy="2155938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662100"/>
                <a:gridCol w="1662100"/>
              </a:tblGrid>
              <a:tr h="216537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6537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6537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646533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6537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653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922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0" y="3212976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SSTable</a:t>
            </a:r>
            <a:endParaRPr lang="ko-KR" altLang="en-US" b="1" dirty="0" smtClean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7272300" y="4329100"/>
            <a:ext cx="151216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19570" y="4149080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Corbel" pitchFamily="34" charset="0"/>
              </a:rPr>
              <a:t>Data</a:t>
            </a:r>
            <a:endParaRPr lang="ko-KR" altLang="en-US" sz="16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7703554" y="5439422"/>
            <a:ext cx="648072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19570" y="5301208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Index</a:t>
            </a:r>
            <a:endParaRPr lang="ko-KR" altLang="en-US" sz="1600" b="1" dirty="0" smtClean="0">
              <a:solidFill>
                <a:schemeClr val="accent4">
                  <a:lumMod val="75000"/>
                </a:schemeClr>
              </a:solidFill>
              <a:latin typeface="Corbe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6200000" flipV="1">
            <a:off x="3095836" y="3681028"/>
            <a:ext cx="1440160" cy="136815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3131840" y="5517232"/>
            <a:ext cx="1368152" cy="216024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843808" y="3717032"/>
            <a:ext cx="1728192" cy="7200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771800" y="3905573"/>
            <a:ext cx="1784702" cy="24350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843808" y="4122549"/>
            <a:ext cx="1697195" cy="45857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843808" y="5013176"/>
            <a:ext cx="1728192" cy="28803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Tablet Structure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Memtable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SSTable</a:t>
            </a:r>
            <a:r>
              <a:rPr lang="en-US" altLang="ko-KR" dirty="0" smtClean="0"/>
              <a:t> can't be updated (read-only table)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smtClean="0">
                <a:solidFill>
                  <a:srgbClr val="C00000"/>
                </a:solidFill>
              </a:rPr>
              <a:t>small writable table in memory </a:t>
            </a:r>
            <a:r>
              <a:rPr lang="en-US" altLang="ko-KR" dirty="0" smtClean="0"/>
              <a:t>per tablet</a:t>
            </a:r>
          </a:p>
          <a:p>
            <a:pPr lvl="1"/>
            <a:r>
              <a:rPr lang="en-US" altLang="ko-KR" dirty="0" smtClean="0"/>
              <a:t>Commit log file is created &amp; updated before write task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3140968"/>
            <a:ext cx="2088232" cy="2880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843644"/>
            <a:ext cx="14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Corbel" pitchFamily="34" charset="0"/>
              </a:rPr>
              <a:t>Tablet Server</a:t>
            </a:r>
            <a:endParaRPr lang="ko-KR" altLang="en-US" b="1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4077072"/>
            <a:ext cx="1584176" cy="6480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</a:rPr>
              <a:t>memtable</a:t>
            </a:r>
            <a:endParaRPr lang="ko-KR" altLang="en-US" sz="2000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076056" y="3068960"/>
            <a:ext cx="2376264" cy="309634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0152" y="277163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GFS</a:t>
            </a:r>
            <a:endParaRPr lang="ko-KR" alt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52120" y="3573016"/>
            <a:ext cx="1224136" cy="64807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Commit Log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52120" y="4653136"/>
            <a:ext cx="1224136" cy="43204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Corbel" pitchFamily="34" charset="0"/>
              </a:rPr>
              <a:t>SSTable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52120" y="5157192"/>
            <a:ext cx="1224136" cy="43204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Corbel" pitchFamily="34" charset="0"/>
              </a:rPr>
              <a:t>SSTable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3707904" y="4509120"/>
            <a:ext cx="1872208" cy="36004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>
            <a:off x="3707904" y="4725144"/>
            <a:ext cx="1872208" cy="64807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 flipV="1">
            <a:off x="3707904" y="3933056"/>
            <a:ext cx="1872208" cy="360040"/>
          </a:xfrm>
          <a:prstGeom prst="straightConnector1">
            <a:avLst/>
          </a:prstGeom>
          <a:ln w="254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Tablet Serving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 operation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050" name="Picture 2" descr="C:\Users\idb\Desktop\tablet serv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481" y="1628800"/>
            <a:ext cx="7472935" cy="4392488"/>
          </a:xfrm>
          <a:prstGeom prst="rect">
            <a:avLst/>
          </a:prstGeom>
          <a:noFill/>
        </p:spPr>
      </p:pic>
      <p:grpSp>
        <p:nvGrpSpPr>
          <p:cNvPr id="8" name="그룹 7"/>
          <p:cNvGrpSpPr/>
          <p:nvPr/>
        </p:nvGrpSpPr>
        <p:grpSpPr>
          <a:xfrm>
            <a:off x="1403648" y="5013176"/>
            <a:ext cx="1463538" cy="1008112"/>
            <a:chOff x="1403648" y="5013176"/>
            <a:chExt cx="1463538" cy="100811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403648" y="5013176"/>
              <a:ext cx="1463538" cy="674702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38566" y="562117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  <a:latin typeface="Corbel" pitchFamily="34" charset="0"/>
                </a:rPr>
                <a:t>①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71600" y="3820036"/>
            <a:ext cx="2761952" cy="1049124"/>
            <a:chOff x="971600" y="3820036"/>
            <a:chExt cx="2761952" cy="1049124"/>
          </a:xfrm>
        </p:grpSpPr>
        <p:sp>
          <p:nvSpPr>
            <p:cNvPr id="9" name="직사각형 8"/>
            <p:cNvSpPr/>
            <p:nvPr/>
          </p:nvSpPr>
          <p:spPr>
            <a:xfrm>
              <a:off x="971600" y="4149080"/>
              <a:ext cx="2664296" cy="720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92406" y="382003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  <a:latin typeface="Corbel" pitchFamily="34" charset="0"/>
                </a:rPr>
                <a:t>②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979712" y="1700808"/>
            <a:ext cx="2448272" cy="1224136"/>
            <a:chOff x="1979712" y="1700808"/>
            <a:chExt cx="2448272" cy="1224136"/>
          </a:xfrm>
        </p:grpSpPr>
        <p:sp>
          <p:nvSpPr>
            <p:cNvPr id="11" name="TextBox 10"/>
            <p:cNvSpPr txBox="1"/>
            <p:nvPr/>
          </p:nvSpPr>
          <p:spPr>
            <a:xfrm>
              <a:off x="1979712" y="170080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  <a:latin typeface="Corbel" pitchFamily="34" charset="0"/>
                </a:rPr>
                <a:t>③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11760" y="1700808"/>
              <a:ext cx="2016224" cy="12241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Tablet Serving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 operation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050" name="Picture 2" descr="C:\Users\idb\Desktop\tablet serv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481" y="1628800"/>
            <a:ext cx="7472935" cy="4392488"/>
          </a:xfrm>
          <a:prstGeom prst="rect">
            <a:avLst/>
          </a:prstGeom>
          <a:noFill/>
        </p:spPr>
      </p:pic>
      <p:grpSp>
        <p:nvGrpSpPr>
          <p:cNvPr id="5" name="그룹 7"/>
          <p:cNvGrpSpPr/>
          <p:nvPr/>
        </p:nvGrpSpPr>
        <p:grpSpPr>
          <a:xfrm>
            <a:off x="5405100" y="1973342"/>
            <a:ext cx="1728192" cy="1152128"/>
            <a:chOff x="1403648" y="5013176"/>
            <a:chExt cx="1463538" cy="100811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403648" y="5013176"/>
              <a:ext cx="1463538" cy="674702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38566" y="562117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  <a:latin typeface="Corbel" pitchFamily="34" charset="0"/>
                </a:rPr>
                <a:t>①</a:t>
              </a:r>
            </a:p>
          </p:txBody>
        </p:sp>
      </p:grpSp>
      <p:grpSp>
        <p:nvGrpSpPr>
          <p:cNvPr id="8" name="그룹 12"/>
          <p:cNvGrpSpPr/>
          <p:nvPr/>
        </p:nvGrpSpPr>
        <p:grpSpPr>
          <a:xfrm>
            <a:off x="4355976" y="3861048"/>
            <a:ext cx="4448995" cy="1728194"/>
            <a:chOff x="971600" y="4106160"/>
            <a:chExt cx="3102663" cy="763000"/>
          </a:xfrm>
        </p:grpSpPr>
        <p:sp>
          <p:nvSpPr>
            <p:cNvPr id="9" name="직사각형 8"/>
            <p:cNvSpPr/>
            <p:nvPr/>
          </p:nvSpPr>
          <p:spPr>
            <a:xfrm>
              <a:off x="971600" y="4149080"/>
              <a:ext cx="2664296" cy="720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3117" y="410616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  <a:latin typeface="Corbel" pitchFamily="34" charset="0"/>
                </a:rPr>
                <a:t>②</a:t>
              </a:r>
            </a:p>
          </p:txBody>
        </p:sp>
      </p:grpSp>
      <p:grpSp>
        <p:nvGrpSpPr>
          <p:cNvPr id="13" name="그룹 13"/>
          <p:cNvGrpSpPr/>
          <p:nvPr/>
        </p:nvGrpSpPr>
        <p:grpSpPr>
          <a:xfrm>
            <a:off x="1979712" y="1700808"/>
            <a:ext cx="2448272" cy="1224136"/>
            <a:chOff x="1979712" y="1700808"/>
            <a:chExt cx="2448272" cy="1224136"/>
          </a:xfrm>
        </p:grpSpPr>
        <p:sp>
          <p:nvSpPr>
            <p:cNvPr id="11" name="TextBox 10"/>
            <p:cNvSpPr txBox="1"/>
            <p:nvPr/>
          </p:nvSpPr>
          <p:spPr>
            <a:xfrm>
              <a:off x="1979712" y="170080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  <a:latin typeface="Corbel" pitchFamily="34" charset="0"/>
                </a:rPr>
                <a:t>②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11760" y="1700808"/>
              <a:ext cx="2016224" cy="12241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db\Desktop\tablet loc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930" y="3140968"/>
            <a:ext cx="8240526" cy="331236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Accessing Tablet from 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METADATA</a:t>
            </a:r>
          </a:p>
          <a:p>
            <a:pPr lvl="1"/>
            <a:r>
              <a:rPr lang="en-US" altLang="ko-KR" dirty="0" smtClean="0"/>
              <a:t>Information about tablet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is also a table</a:t>
            </a:r>
          </a:p>
          <a:p>
            <a:pPr lvl="2"/>
            <a:r>
              <a:rPr lang="en-US" altLang="ko-KR" dirty="0" smtClean="0"/>
              <a:t>And is split into tablets</a:t>
            </a:r>
          </a:p>
          <a:p>
            <a:r>
              <a:rPr lang="en-US" altLang="ko-KR" dirty="0" smtClean="0"/>
              <a:t>Searching tablet location</a:t>
            </a:r>
          </a:p>
          <a:p>
            <a:pPr lvl="1"/>
            <a:r>
              <a:rPr lang="en-US" altLang="ko-KR" dirty="0" smtClean="0"/>
              <a:t>Basically, </a:t>
            </a:r>
            <a:r>
              <a:rPr lang="en-US" altLang="ko-KR" dirty="0" smtClean="0">
                <a:solidFill>
                  <a:srgbClr val="C00000"/>
                </a:solidFill>
              </a:rPr>
              <a:t>B+ tree algorithm </a:t>
            </a:r>
            <a:r>
              <a:rPr lang="en-US" altLang="ko-KR" dirty="0" smtClean="0"/>
              <a:t>is used in 3-level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/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Data Model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Refinements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Data Model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r>
              <a:rPr lang="en-US" altLang="ko-KR" u="sng" dirty="0" smtClean="0"/>
              <a:t>Refinements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Locality Groups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Some applications use only specific column families</a:t>
            </a:r>
          </a:p>
          <a:p>
            <a:r>
              <a:rPr lang="en-US" altLang="ko-KR" dirty="0" smtClean="0"/>
              <a:t>Clients can group multiple column families together</a:t>
            </a:r>
          </a:p>
          <a:p>
            <a:pPr lvl="1"/>
            <a:r>
              <a:rPr lang="en-US" altLang="ko-KR" dirty="0" smtClean="0"/>
              <a:t>Each </a:t>
            </a:r>
            <a:r>
              <a:rPr lang="en-US" altLang="ko-KR" dirty="0" err="1" smtClean="0"/>
              <a:t>SSTable</a:t>
            </a:r>
            <a:r>
              <a:rPr lang="en-US" altLang="ko-KR" dirty="0" smtClean="0"/>
              <a:t> can store a locality group</a:t>
            </a:r>
          </a:p>
          <a:p>
            <a:pPr lvl="1"/>
            <a:r>
              <a:rPr lang="en-US" altLang="ko-KR" dirty="0" smtClean="0"/>
              <a:t>More efficient reading</a:t>
            </a:r>
          </a:p>
          <a:p>
            <a:r>
              <a:rPr lang="en-US" altLang="ko-KR" dirty="0" err="1" smtClean="0"/>
              <a:t>Webtable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Picture 2" descr="C:\Users\idb\Desktop\webtab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43" y="3573016"/>
            <a:ext cx="8355013" cy="1914525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2339752" y="3356992"/>
            <a:ext cx="5904656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3356992"/>
            <a:ext cx="4032448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39752" y="3356992"/>
            <a:ext cx="1512168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Caching for read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Scan Cache</a:t>
            </a:r>
          </a:p>
          <a:p>
            <a:pPr lvl="1"/>
            <a:r>
              <a:rPr lang="en-US" altLang="ko-KR" dirty="0" smtClean="0"/>
              <a:t>Higher-level cache</a:t>
            </a:r>
          </a:p>
          <a:p>
            <a:pPr lvl="1"/>
            <a:r>
              <a:rPr lang="en-US" altLang="ko-KR" dirty="0" smtClean="0"/>
              <a:t>Caches the </a:t>
            </a:r>
            <a:r>
              <a:rPr lang="en-US" altLang="ko-KR" dirty="0" smtClean="0">
                <a:solidFill>
                  <a:srgbClr val="FF0000"/>
                </a:solidFill>
              </a:rPr>
              <a:t>key-value pairs</a:t>
            </a:r>
          </a:p>
          <a:p>
            <a:pPr lvl="1"/>
            <a:r>
              <a:rPr lang="en-US" altLang="ko-KR" dirty="0" smtClean="0"/>
              <a:t>Most useful for applications that tend to read the </a:t>
            </a:r>
            <a:r>
              <a:rPr lang="en-US" altLang="ko-KR" dirty="0" smtClean="0">
                <a:solidFill>
                  <a:srgbClr val="C00000"/>
                </a:solidFill>
              </a:rPr>
              <a:t>same</a:t>
            </a:r>
            <a:r>
              <a:rPr lang="en-US" altLang="ko-KR" dirty="0" smtClean="0"/>
              <a:t> data repeatedly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Block Cache</a:t>
            </a:r>
          </a:p>
          <a:p>
            <a:pPr lvl="1"/>
            <a:r>
              <a:rPr lang="en-US" altLang="ko-KR" dirty="0" smtClean="0"/>
              <a:t>Lower-level cache</a:t>
            </a:r>
          </a:p>
          <a:p>
            <a:pPr lvl="1"/>
            <a:r>
              <a:rPr lang="en-US" altLang="ko-KR" dirty="0" smtClean="0"/>
              <a:t>Caches </a:t>
            </a:r>
            <a:r>
              <a:rPr lang="en-US" altLang="ko-KR" dirty="0" err="1" smtClean="0">
                <a:solidFill>
                  <a:srgbClr val="FF0000"/>
                </a:solidFill>
              </a:rPr>
              <a:t>SSTables</a:t>
            </a:r>
            <a:r>
              <a:rPr lang="en-US" altLang="ko-KR" dirty="0" smtClean="0">
                <a:solidFill>
                  <a:srgbClr val="FF0000"/>
                </a:solidFill>
              </a:rPr>
              <a:t> blocks</a:t>
            </a:r>
            <a:r>
              <a:rPr lang="en-US" altLang="ko-KR" dirty="0" smtClean="0"/>
              <a:t> that were read from GFS</a:t>
            </a:r>
          </a:p>
          <a:p>
            <a:pPr lvl="1"/>
            <a:r>
              <a:rPr lang="en-US" altLang="ko-KR" dirty="0" smtClean="0"/>
              <a:t>Useful for applications that tent to read </a:t>
            </a:r>
            <a:r>
              <a:rPr lang="en-US" altLang="ko-KR" dirty="0" smtClean="0">
                <a:solidFill>
                  <a:srgbClr val="C00000"/>
                </a:solidFill>
              </a:rPr>
              <a:t>sequential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Commit-log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large number of log files</a:t>
            </a:r>
          </a:p>
          <a:p>
            <a:pPr lvl="1"/>
            <a:r>
              <a:rPr lang="en-US" altLang="ko-KR" dirty="0" smtClean="0"/>
              <a:t>A separate log file per tablet</a:t>
            </a:r>
          </a:p>
          <a:p>
            <a:pPr lvl="1"/>
            <a:r>
              <a:rPr lang="en-US" altLang="ko-KR" dirty="0" smtClean="0"/>
              <a:t>Could cause a large number of disk seeks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For recovery,</a:t>
            </a:r>
          </a:p>
          <a:p>
            <a:pPr lvl="1"/>
            <a:r>
              <a:rPr lang="en-US" altLang="ko-KR" dirty="0" smtClean="0"/>
              <a:t>Sorting the commit log entries in order of the keys</a:t>
            </a:r>
            <a:br>
              <a:rPr lang="en-US" altLang="ko-KR" dirty="0" smtClean="0"/>
            </a:br>
            <a:r>
              <a:rPr lang="en-US" altLang="ko-KR" i="1" dirty="0" smtClean="0">
                <a:solidFill>
                  <a:srgbClr val="C00000"/>
                </a:solidFill>
              </a:rPr>
              <a:t>&lt;table, row name, log sequence number&gt;</a:t>
            </a:r>
            <a:endParaRPr lang="ko-KR" altLang="en-US" i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971600" y="2574196"/>
            <a:ext cx="2664296" cy="259228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2434" y="2276872"/>
            <a:ext cx="14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Tablet Server</a:t>
            </a:r>
            <a:endParaRPr lang="ko-KR" alt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31640" y="2926026"/>
            <a:ext cx="1764196" cy="584274"/>
            <a:chOff x="1691680" y="2636912"/>
            <a:chExt cx="1764196" cy="584274"/>
          </a:xfrm>
        </p:grpSpPr>
        <p:sp>
          <p:nvSpPr>
            <p:cNvPr id="8" name="직사각형 7"/>
            <p:cNvSpPr/>
            <p:nvPr/>
          </p:nvSpPr>
          <p:spPr>
            <a:xfrm>
              <a:off x="1691680" y="2795666"/>
              <a:ext cx="1584176" cy="42552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Corbel" pitchFamily="34" charset="0"/>
                </a:rPr>
                <a:t>Tablet</a:t>
              </a:r>
              <a:endParaRPr lang="ko-KR" altLang="en-US" sz="1400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71700" y="2636912"/>
              <a:ext cx="1584176" cy="36004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Corbel" pitchFamily="34" charset="0"/>
                </a:rPr>
                <a:t>Commit Log</a:t>
              </a:r>
              <a:endParaRPr lang="ko-KR" altLang="en-US" b="1" dirty="0" smtClean="0">
                <a:solidFill>
                  <a:schemeClr val="bg1"/>
                </a:solidFill>
                <a:latin typeface="Corbel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331640" y="3578203"/>
            <a:ext cx="1764196" cy="584274"/>
            <a:chOff x="1691680" y="2636912"/>
            <a:chExt cx="1764196" cy="584274"/>
          </a:xfrm>
        </p:grpSpPr>
        <p:sp>
          <p:nvSpPr>
            <p:cNvPr id="16" name="직사각형 15"/>
            <p:cNvSpPr/>
            <p:nvPr/>
          </p:nvSpPr>
          <p:spPr>
            <a:xfrm>
              <a:off x="1691680" y="2795666"/>
              <a:ext cx="1584176" cy="42552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Corbel" pitchFamily="34" charset="0"/>
                </a:rPr>
                <a:t>Tablet</a:t>
              </a:r>
              <a:endParaRPr lang="ko-KR" altLang="en-US" sz="1400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71700" y="2636912"/>
              <a:ext cx="1584176" cy="36004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Corbel" pitchFamily="34" charset="0"/>
                </a:rPr>
                <a:t>Commit Log</a:t>
              </a:r>
              <a:endParaRPr lang="ko-KR" altLang="en-US" b="1" dirty="0" smtClean="0">
                <a:solidFill>
                  <a:schemeClr val="bg1"/>
                </a:solidFill>
                <a:latin typeface="Corbel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331640" y="4230380"/>
            <a:ext cx="1764196" cy="584274"/>
            <a:chOff x="1691680" y="2636912"/>
            <a:chExt cx="1764196" cy="584274"/>
          </a:xfrm>
        </p:grpSpPr>
        <p:sp>
          <p:nvSpPr>
            <p:cNvPr id="19" name="직사각형 18"/>
            <p:cNvSpPr/>
            <p:nvPr/>
          </p:nvSpPr>
          <p:spPr>
            <a:xfrm>
              <a:off x="1691680" y="2795666"/>
              <a:ext cx="1584176" cy="42552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Corbel" pitchFamily="34" charset="0"/>
                </a:rPr>
                <a:t>Tablet</a:t>
              </a:r>
              <a:endParaRPr lang="ko-KR" altLang="en-US" sz="1400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871700" y="2636912"/>
              <a:ext cx="1584176" cy="36004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Corbel" pitchFamily="34" charset="0"/>
                </a:rPr>
                <a:t>Commit Log</a:t>
              </a:r>
              <a:endParaRPr lang="ko-KR" altLang="en-US" b="1" dirty="0" smtClean="0">
                <a:solidFill>
                  <a:schemeClr val="bg1"/>
                </a:solidFill>
                <a:latin typeface="Corbel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5292080" y="2574196"/>
            <a:ext cx="2664296" cy="259228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54922" y="2276872"/>
            <a:ext cx="14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Tablet Server</a:t>
            </a:r>
            <a:endParaRPr lang="ko-KR" alt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2996952"/>
            <a:ext cx="1224136" cy="425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Tablet</a:t>
            </a:r>
            <a:endParaRPr lang="ko-KR" altLang="en-US" sz="1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24128" y="3649129"/>
            <a:ext cx="1224136" cy="425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Tablet</a:t>
            </a:r>
            <a:endParaRPr lang="ko-KR" altLang="en-US" sz="1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24128" y="4301306"/>
            <a:ext cx="1224136" cy="425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Tablet</a:t>
            </a:r>
            <a:endParaRPr lang="ko-KR" altLang="en-US" sz="1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60232" y="3084780"/>
            <a:ext cx="980792" cy="151711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Commit Log</a:t>
            </a:r>
            <a:endParaRPr lang="ko-KR" alt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3995936" y="3578203"/>
            <a:ext cx="1080120" cy="72310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 animBg="1"/>
      <p:bldP spid="27" grpId="0" animBg="1"/>
      <p:bldP spid="30" grpId="0" animBg="1"/>
      <p:bldP spid="25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Data Model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Refinements</a:t>
            </a:r>
          </a:p>
          <a:p>
            <a:r>
              <a:rPr lang="en-US" altLang="ko-KR" u="sng" dirty="0" smtClean="0"/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setting cluster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1,786 machines</a:t>
            </a:r>
          </a:p>
          <a:p>
            <a:pPr lvl="1"/>
            <a:r>
              <a:rPr lang="en-US" altLang="ko-KR" dirty="0" smtClean="0"/>
              <a:t>2 * 400 GB IDE Hard drives</a:t>
            </a:r>
          </a:p>
          <a:p>
            <a:pPr lvl="1"/>
            <a:r>
              <a:rPr lang="en-US" altLang="ko-KR" dirty="0" smtClean="0"/>
              <a:t>2 * 2 GHz dual-core Opteron chipsets</a:t>
            </a:r>
          </a:p>
          <a:p>
            <a:pPr lvl="1"/>
            <a:r>
              <a:rPr lang="en-US" altLang="ko-KR" dirty="0" smtClean="0"/>
              <a:t>A single gigabit Ethernet link</a:t>
            </a:r>
          </a:p>
          <a:p>
            <a:r>
              <a:rPr lang="en-US" altLang="ko-KR" dirty="0" smtClean="0"/>
              <a:t>Used the </a:t>
            </a:r>
            <a:r>
              <a:rPr lang="en-US" altLang="ko-KR" dirty="0" smtClean="0">
                <a:solidFill>
                  <a:srgbClr val="C00000"/>
                </a:solidFill>
              </a:rPr>
              <a:t>same number of clients as table servers</a:t>
            </a:r>
          </a:p>
          <a:p>
            <a:r>
              <a:rPr lang="en-US" altLang="ko-KR" dirty="0" smtClean="0"/>
              <a:t>Read and write 1000-byte values to </a:t>
            </a:r>
            <a:r>
              <a:rPr lang="en-US" altLang="ko-KR" dirty="0" err="1" smtClean="0"/>
              <a:t>Bigtable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Values read/written per second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Data Model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Refinements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u="sng" dirty="0" smtClean="0"/>
              <a:t>Conclusions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 of August 2006, more than 60 projects are using </a:t>
            </a:r>
            <a:r>
              <a:rPr lang="en-US" altLang="ko-KR" dirty="0" err="1" smtClean="0"/>
              <a:t>Bigtable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Users like the performance and high availability</a:t>
            </a:r>
          </a:p>
          <a:p>
            <a:pPr lvl="1"/>
            <a:r>
              <a:rPr lang="en-US" altLang="ko-KR" dirty="0" smtClean="0"/>
              <a:t>Can scale the capacity of clusters by simply adding machines</a:t>
            </a:r>
          </a:p>
          <a:p>
            <a:r>
              <a:rPr lang="en-US" altLang="ko-KR" dirty="0" smtClean="0"/>
              <a:t>Unusual interface</a:t>
            </a:r>
          </a:p>
          <a:p>
            <a:pPr lvl="1"/>
            <a:r>
              <a:rPr lang="en-US" altLang="ko-KR" dirty="0" smtClean="0"/>
              <a:t>How difficult it has been for our users to adapt to using it</a:t>
            </a:r>
          </a:p>
          <a:p>
            <a:pPr lvl="1"/>
            <a:r>
              <a:rPr lang="en-US" altLang="ko-KR" dirty="0" smtClean="0"/>
              <a:t>Many Google products successfully use 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 well in practice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Future works</a:t>
            </a:r>
          </a:p>
          <a:p>
            <a:pPr lvl="1"/>
            <a:r>
              <a:rPr lang="en-US" altLang="ko-KR" dirty="0" smtClean="0"/>
              <a:t>Supports for secondary indices</a:t>
            </a:r>
          </a:p>
          <a:p>
            <a:pPr lvl="1"/>
            <a:r>
              <a:rPr lang="en-US" altLang="ko-KR" dirty="0" smtClean="0"/>
              <a:t>Builds cross-data-center infrastructure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Managing structured data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GFS(Google File System) for tremendous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457899" y="2548056"/>
            <a:ext cx="3610045" cy="2825160"/>
            <a:chOff x="385891" y="2332032"/>
            <a:chExt cx="3610045" cy="2825160"/>
          </a:xfrm>
        </p:grpSpPr>
        <p:pic>
          <p:nvPicPr>
            <p:cNvPr id="6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891" y="2836088"/>
              <a:ext cx="513701" cy="664920"/>
            </a:xfrm>
            <a:prstGeom prst="rect">
              <a:avLst/>
            </a:prstGeom>
          </p:spPr>
        </p:pic>
        <p:pic>
          <p:nvPicPr>
            <p:cNvPr id="7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987" y="2332032"/>
              <a:ext cx="513701" cy="664920"/>
            </a:xfrm>
            <a:prstGeom prst="rect">
              <a:avLst/>
            </a:prstGeom>
          </p:spPr>
        </p:pic>
        <p:pic>
          <p:nvPicPr>
            <p:cNvPr id="8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6091" y="2332032"/>
              <a:ext cx="513701" cy="664920"/>
            </a:xfrm>
            <a:prstGeom prst="rect">
              <a:avLst/>
            </a:prstGeom>
          </p:spPr>
        </p:pic>
        <p:pic>
          <p:nvPicPr>
            <p:cNvPr id="9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4203" y="2332032"/>
              <a:ext cx="513701" cy="664920"/>
            </a:xfrm>
            <a:prstGeom prst="rect">
              <a:avLst/>
            </a:prstGeom>
          </p:spPr>
        </p:pic>
        <p:pic>
          <p:nvPicPr>
            <p:cNvPr id="11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47" y="3340144"/>
              <a:ext cx="513701" cy="664920"/>
            </a:xfrm>
            <a:prstGeom prst="rect">
              <a:avLst/>
            </a:prstGeom>
          </p:spPr>
        </p:pic>
        <p:pic>
          <p:nvPicPr>
            <p:cNvPr id="12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187" y="3412152"/>
              <a:ext cx="513701" cy="664920"/>
            </a:xfrm>
            <a:prstGeom prst="rect">
              <a:avLst/>
            </a:prstGeom>
          </p:spPr>
        </p:pic>
        <p:pic>
          <p:nvPicPr>
            <p:cNvPr id="13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8179" y="4060224"/>
              <a:ext cx="513701" cy="664920"/>
            </a:xfrm>
            <a:prstGeom prst="rect">
              <a:avLst/>
            </a:prstGeom>
          </p:spPr>
        </p:pic>
        <p:pic>
          <p:nvPicPr>
            <p:cNvPr id="14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051" y="3628176"/>
              <a:ext cx="513701" cy="664920"/>
            </a:xfrm>
            <a:prstGeom prst="rect">
              <a:avLst/>
            </a:prstGeom>
          </p:spPr>
        </p:pic>
        <p:pic>
          <p:nvPicPr>
            <p:cNvPr id="15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139" y="2620064"/>
              <a:ext cx="513701" cy="664920"/>
            </a:xfrm>
            <a:prstGeom prst="rect">
              <a:avLst/>
            </a:prstGeom>
          </p:spPr>
        </p:pic>
        <p:pic>
          <p:nvPicPr>
            <p:cNvPr id="16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987" y="4492272"/>
              <a:ext cx="513701" cy="664920"/>
            </a:xfrm>
            <a:prstGeom prst="rect">
              <a:avLst/>
            </a:prstGeom>
          </p:spPr>
        </p:pic>
        <p:pic>
          <p:nvPicPr>
            <p:cNvPr id="17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47" y="3196128"/>
              <a:ext cx="513701" cy="664920"/>
            </a:xfrm>
            <a:prstGeom prst="rect">
              <a:avLst/>
            </a:prstGeom>
          </p:spPr>
        </p:pic>
        <p:pic>
          <p:nvPicPr>
            <p:cNvPr id="18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99" y="3844200"/>
              <a:ext cx="513701" cy="664920"/>
            </a:xfrm>
            <a:prstGeom prst="rect">
              <a:avLst/>
            </a:prstGeom>
          </p:spPr>
        </p:pic>
        <p:pic>
          <p:nvPicPr>
            <p:cNvPr id="19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4003" y="2764080"/>
              <a:ext cx="513701" cy="664920"/>
            </a:xfrm>
            <a:prstGeom prst="rect">
              <a:avLst/>
            </a:prstGeom>
          </p:spPr>
        </p:pic>
        <p:pic>
          <p:nvPicPr>
            <p:cNvPr id="20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979" y="3988216"/>
              <a:ext cx="513701" cy="664920"/>
            </a:xfrm>
            <a:prstGeom prst="rect">
              <a:avLst/>
            </a:prstGeom>
          </p:spPr>
        </p:pic>
        <p:pic>
          <p:nvPicPr>
            <p:cNvPr id="21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131" y="2980104"/>
              <a:ext cx="513701" cy="664920"/>
            </a:xfrm>
            <a:prstGeom prst="rect">
              <a:avLst/>
            </a:prstGeom>
          </p:spPr>
        </p:pic>
        <p:pic>
          <p:nvPicPr>
            <p:cNvPr id="22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035" y="4132232"/>
              <a:ext cx="513701" cy="664920"/>
            </a:xfrm>
            <a:prstGeom prst="rect">
              <a:avLst/>
            </a:prstGeom>
          </p:spPr>
        </p:pic>
        <p:pic>
          <p:nvPicPr>
            <p:cNvPr id="23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636" y="3398832"/>
              <a:ext cx="513701" cy="664920"/>
            </a:xfrm>
            <a:prstGeom prst="rect">
              <a:avLst/>
            </a:prstGeom>
          </p:spPr>
        </p:pic>
        <p:pic>
          <p:nvPicPr>
            <p:cNvPr id="24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051" y="2620064"/>
              <a:ext cx="513701" cy="664920"/>
            </a:xfrm>
            <a:prstGeom prst="rect">
              <a:avLst/>
            </a:prstGeom>
          </p:spPr>
        </p:pic>
        <p:pic>
          <p:nvPicPr>
            <p:cNvPr id="25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059" y="3844200"/>
              <a:ext cx="513701" cy="664920"/>
            </a:xfrm>
            <a:prstGeom prst="rect">
              <a:avLst/>
            </a:prstGeom>
          </p:spPr>
        </p:pic>
        <p:pic>
          <p:nvPicPr>
            <p:cNvPr id="26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171" y="3412152"/>
              <a:ext cx="513701" cy="664920"/>
            </a:xfrm>
            <a:prstGeom prst="rect">
              <a:avLst/>
            </a:prstGeom>
          </p:spPr>
        </p:pic>
        <p:pic>
          <p:nvPicPr>
            <p:cNvPr id="27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36" y="4008432"/>
              <a:ext cx="513701" cy="664920"/>
            </a:xfrm>
            <a:prstGeom prst="rect">
              <a:avLst/>
            </a:prstGeom>
          </p:spPr>
        </p:pic>
        <p:pic>
          <p:nvPicPr>
            <p:cNvPr id="28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139" y="3628176"/>
              <a:ext cx="513701" cy="664920"/>
            </a:xfrm>
            <a:prstGeom prst="rect">
              <a:avLst/>
            </a:prstGeom>
          </p:spPr>
        </p:pic>
        <p:pic>
          <p:nvPicPr>
            <p:cNvPr id="29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1036" y="4313232"/>
              <a:ext cx="513701" cy="664920"/>
            </a:xfrm>
            <a:prstGeom prst="rect">
              <a:avLst/>
            </a:prstGeom>
          </p:spPr>
        </p:pic>
        <p:pic>
          <p:nvPicPr>
            <p:cNvPr id="30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436" y="4465632"/>
              <a:ext cx="513701" cy="664920"/>
            </a:xfrm>
            <a:prstGeom prst="rect">
              <a:avLst/>
            </a:prstGeom>
          </p:spPr>
        </p:pic>
        <p:pic>
          <p:nvPicPr>
            <p:cNvPr id="31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235" y="2764080"/>
              <a:ext cx="513701" cy="66492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5938468" y="2807400"/>
            <a:ext cx="2449956" cy="2205776"/>
            <a:chOff x="5866460" y="2591376"/>
            <a:chExt cx="2449956" cy="2205776"/>
          </a:xfrm>
        </p:grpSpPr>
        <p:pic>
          <p:nvPicPr>
            <p:cNvPr id="33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460" y="4132232"/>
              <a:ext cx="513701" cy="664920"/>
            </a:xfrm>
            <a:prstGeom prst="rect">
              <a:avLst/>
            </a:prstGeom>
          </p:spPr>
        </p:pic>
        <p:pic>
          <p:nvPicPr>
            <p:cNvPr id="32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460" y="3631834"/>
              <a:ext cx="513701" cy="664920"/>
            </a:xfrm>
            <a:prstGeom prst="rect">
              <a:avLst/>
            </a:prstGeom>
          </p:spPr>
        </p:pic>
        <p:pic>
          <p:nvPicPr>
            <p:cNvPr id="44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460" y="3112280"/>
              <a:ext cx="513701" cy="664920"/>
            </a:xfrm>
            <a:prstGeom prst="rect">
              <a:avLst/>
            </a:prstGeom>
          </p:spPr>
        </p:pic>
        <p:pic>
          <p:nvPicPr>
            <p:cNvPr id="49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460" y="2591376"/>
              <a:ext cx="513701" cy="664920"/>
            </a:xfrm>
            <a:prstGeom prst="rect">
              <a:avLst/>
            </a:prstGeom>
          </p:spPr>
        </p:pic>
        <p:pic>
          <p:nvPicPr>
            <p:cNvPr id="58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3346" y="4132232"/>
              <a:ext cx="513701" cy="664920"/>
            </a:xfrm>
            <a:prstGeom prst="rect">
              <a:avLst/>
            </a:prstGeom>
          </p:spPr>
        </p:pic>
        <p:pic>
          <p:nvPicPr>
            <p:cNvPr id="59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3346" y="3633184"/>
              <a:ext cx="513701" cy="664920"/>
            </a:xfrm>
            <a:prstGeom prst="rect">
              <a:avLst/>
            </a:prstGeom>
          </p:spPr>
        </p:pic>
        <p:pic>
          <p:nvPicPr>
            <p:cNvPr id="60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3346" y="3113630"/>
              <a:ext cx="513701" cy="664920"/>
            </a:xfrm>
            <a:prstGeom prst="rect">
              <a:avLst/>
            </a:prstGeom>
          </p:spPr>
        </p:pic>
        <p:pic>
          <p:nvPicPr>
            <p:cNvPr id="61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3346" y="2592726"/>
              <a:ext cx="513701" cy="664920"/>
            </a:xfrm>
            <a:prstGeom prst="rect">
              <a:avLst/>
            </a:prstGeom>
          </p:spPr>
        </p:pic>
        <p:pic>
          <p:nvPicPr>
            <p:cNvPr id="62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3386" y="4132232"/>
              <a:ext cx="513701" cy="664920"/>
            </a:xfrm>
            <a:prstGeom prst="rect">
              <a:avLst/>
            </a:prstGeom>
          </p:spPr>
        </p:pic>
        <p:pic>
          <p:nvPicPr>
            <p:cNvPr id="63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3386" y="3633184"/>
              <a:ext cx="513701" cy="664920"/>
            </a:xfrm>
            <a:prstGeom prst="rect">
              <a:avLst/>
            </a:prstGeom>
          </p:spPr>
        </p:pic>
        <p:pic>
          <p:nvPicPr>
            <p:cNvPr id="64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3386" y="3113630"/>
              <a:ext cx="513701" cy="664920"/>
            </a:xfrm>
            <a:prstGeom prst="rect">
              <a:avLst/>
            </a:prstGeom>
          </p:spPr>
        </p:pic>
        <p:pic>
          <p:nvPicPr>
            <p:cNvPr id="65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3386" y="2592726"/>
              <a:ext cx="513701" cy="664920"/>
            </a:xfrm>
            <a:prstGeom prst="rect">
              <a:avLst/>
            </a:prstGeom>
          </p:spPr>
        </p:pic>
        <p:pic>
          <p:nvPicPr>
            <p:cNvPr id="66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606" y="4132232"/>
              <a:ext cx="513701" cy="664920"/>
            </a:xfrm>
            <a:prstGeom prst="rect">
              <a:avLst/>
            </a:prstGeom>
          </p:spPr>
        </p:pic>
        <p:pic>
          <p:nvPicPr>
            <p:cNvPr id="67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606" y="3633000"/>
              <a:ext cx="513701" cy="664920"/>
            </a:xfrm>
            <a:prstGeom prst="rect">
              <a:avLst/>
            </a:prstGeom>
          </p:spPr>
        </p:pic>
        <p:pic>
          <p:nvPicPr>
            <p:cNvPr id="68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606" y="3113446"/>
              <a:ext cx="513701" cy="664920"/>
            </a:xfrm>
            <a:prstGeom prst="rect">
              <a:avLst/>
            </a:prstGeom>
          </p:spPr>
        </p:pic>
        <p:pic>
          <p:nvPicPr>
            <p:cNvPr id="69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606" y="2592542"/>
              <a:ext cx="513701" cy="664920"/>
            </a:xfrm>
            <a:prstGeom prst="rect">
              <a:avLst/>
            </a:prstGeom>
          </p:spPr>
        </p:pic>
        <p:pic>
          <p:nvPicPr>
            <p:cNvPr id="70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324" y="4132232"/>
              <a:ext cx="513701" cy="664920"/>
            </a:xfrm>
            <a:prstGeom prst="rect">
              <a:avLst/>
            </a:prstGeom>
          </p:spPr>
        </p:pic>
        <p:pic>
          <p:nvPicPr>
            <p:cNvPr id="71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324" y="3624518"/>
              <a:ext cx="513701" cy="664920"/>
            </a:xfrm>
            <a:prstGeom prst="rect">
              <a:avLst/>
            </a:prstGeom>
          </p:spPr>
        </p:pic>
        <p:pic>
          <p:nvPicPr>
            <p:cNvPr id="72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324" y="3114796"/>
              <a:ext cx="513701" cy="664920"/>
            </a:xfrm>
            <a:prstGeom prst="rect">
              <a:avLst/>
            </a:prstGeom>
          </p:spPr>
        </p:pic>
        <p:pic>
          <p:nvPicPr>
            <p:cNvPr id="73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324" y="2593892"/>
              <a:ext cx="513701" cy="664920"/>
            </a:xfrm>
            <a:prstGeom prst="rect">
              <a:avLst/>
            </a:prstGeom>
          </p:spPr>
        </p:pic>
        <p:pic>
          <p:nvPicPr>
            <p:cNvPr id="74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715" y="4132232"/>
              <a:ext cx="513701" cy="664920"/>
            </a:xfrm>
            <a:prstGeom prst="rect">
              <a:avLst/>
            </a:prstGeom>
          </p:spPr>
        </p:pic>
        <p:pic>
          <p:nvPicPr>
            <p:cNvPr id="75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715" y="3624518"/>
              <a:ext cx="513701" cy="664920"/>
            </a:xfrm>
            <a:prstGeom prst="rect">
              <a:avLst/>
            </a:prstGeom>
          </p:spPr>
        </p:pic>
        <p:pic>
          <p:nvPicPr>
            <p:cNvPr id="76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715" y="3114796"/>
              <a:ext cx="513701" cy="664920"/>
            </a:xfrm>
            <a:prstGeom prst="rect">
              <a:avLst/>
            </a:prstGeom>
          </p:spPr>
        </p:pic>
        <p:pic>
          <p:nvPicPr>
            <p:cNvPr id="77" name="내용 개체 틀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715" y="2593892"/>
              <a:ext cx="513701" cy="664920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6033419" y="2319263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Structured data</a:t>
            </a:r>
            <a:endParaRPr lang="ko-KR" alt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  <p:sp>
        <p:nvSpPr>
          <p:cNvPr id="80" name="오른쪽 화살표 79"/>
          <p:cNvSpPr/>
          <p:nvPr/>
        </p:nvSpPr>
        <p:spPr>
          <a:xfrm>
            <a:off x="4355976" y="3501008"/>
            <a:ext cx="1152128" cy="792088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Managing structured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23682" y="1556792"/>
            <a:ext cx="59575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We need a storage system</a:t>
            </a:r>
          </a:p>
          <a:p>
            <a:pPr algn="ctr"/>
            <a:r>
              <a:rPr lang="en-US" altLang="ko-KR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like database</a:t>
            </a:r>
          </a:p>
          <a:p>
            <a:pPr algn="ctr"/>
            <a:r>
              <a:rPr lang="en-US" altLang="ko-KR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in</a:t>
            </a:r>
          </a:p>
          <a:p>
            <a:pPr algn="ctr"/>
            <a:r>
              <a:rPr lang="en-US" altLang="ko-KR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Distributed Environment!!</a:t>
            </a:r>
            <a:endParaRPr lang="ko-KR" altLang="en-US" sz="4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7946" y="4532927"/>
            <a:ext cx="3594254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7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rbel" pitchFamily="34" charset="0"/>
              </a:rPr>
              <a:t>Bigtable</a:t>
            </a:r>
            <a:endParaRPr lang="ko-KR" altLang="en-US" sz="7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Bigtable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distributed storage system</a:t>
            </a:r>
          </a:p>
          <a:p>
            <a:pPr lvl="1"/>
            <a:r>
              <a:rPr lang="en-US" altLang="ko-KR" dirty="0" smtClean="0"/>
              <a:t>Wide applicability</a:t>
            </a:r>
          </a:p>
          <a:p>
            <a:pPr lvl="1"/>
            <a:r>
              <a:rPr lang="en-US" altLang="ko-KR" dirty="0" smtClean="0"/>
              <a:t>Scalability</a:t>
            </a:r>
          </a:p>
          <a:p>
            <a:pPr lvl="1"/>
            <a:r>
              <a:rPr lang="en-US" altLang="ko-KR" dirty="0" smtClean="0"/>
              <a:t>High performance</a:t>
            </a:r>
          </a:p>
          <a:p>
            <a:pPr lvl="1"/>
            <a:r>
              <a:rPr lang="en-US" altLang="ko-KR" dirty="0" smtClean="0"/>
              <a:t>High availability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Used by more than 60 Google products and projects</a:t>
            </a:r>
          </a:p>
          <a:p>
            <a:pPr lvl="1"/>
            <a:r>
              <a:rPr lang="en-US" altLang="ko-KR" dirty="0" smtClean="0"/>
              <a:t>Google Analytics</a:t>
            </a:r>
          </a:p>
          <a:p>
            <a:pPr lvl="1"/>
            <a:r>
              <a:rPr lang="en-US" altLang="ko-KR" dirty="0" smtClean="0"/>
              <a:t>Google Finance</a:t>
            </a:r>
          </a:p>
          <a:p>
            <a:pPr lvl="1"/>
            <a:r>
              <a:rPr lang="en-US" altLang="ko-KR" dirty="0" err="1" smtClean="0"/>
              <a:t>Orkut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Personalized Search</a:t>
            </a:r>
          </a:p>
          <a:p>
            <a:pPr lvl="1"/>
            <a:r>
              <a:rPr lang="en-US" altLang="ko-KR" dirty="0" err="1" smtClean="0"/>
              <a:t>Writely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Google Earth</a:t>
            </a:r>
          </a:p>
          <a:p>
            <a:pPr lvl="1"/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Bigtable</a:t>
            </a:r>
            <a:r>
              <a:rPr lang="en-US" altLang="ko-KR" dirty="0" smtClean="0"/>
              <a:t> &amp; 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Bigtable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맑은 고딕"/>
              </a:rPr>
              <a:t>≒</a:t>
            </a:r>
            <a:r>
              <a:rPr lang="en-US" altLang="ko-KR" dirty="0" smtClean="0"/>
              <a:t> Database?</a:t>
            </a:r>
          </a:p>
          <a:p>
            <a:pPr lvl="1"/>
            <a:r>
              <a:rPr lang="en-US" altLang="ko-KR" dirty="0" smtClean="0"/>
              <a:t>Shares many </a:t>
            </a:r>
            <a:r>
              <a:rPr lang="en-US" altLang="ko-KR" dirty="0" smtClean="0">
                <a:solidFill>
                  <a:srgbClr val="C00000"/>
                </a:solidFill>
              </a:rPr>
              <a:t>implementation strategies with databases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47664" y="2428096"/>
          <a:ext cx="609599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/>
                <a:gridCol w="1719965"/>
                <a:gridCol w="1719965"/>
                <a:gridCol w="171996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Column2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Column3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5656" y="2031231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Corbel" pitchFamily="34" charset="0"/>
              </a:rPr>
              <a:t>Table</a:t>
            </a:r>
            <a:endParaRPr lang="ko-KR" altLang="en-US" sz="2400" b="1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1475656" y="4437112"/>
            <a:ext cx="2808312" cy="936104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Corbel" pitchFamily="34" charset="0"/>
              </a:rPr>
              <a:t>Database</a:t>
            </a:r>
            <a:endParaRPr lang="ko-KR" altLang="en-US" sz="2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5656" y="5491718"/>
            <a:ext cx="2808312" cy="93610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Corbel" pitchFamily="34" charset="0"/>
              </a:rPr>
              <a:t>File System</a:t>
            </a:r>
            <a:endParaRPr lang="ko-KR" altLang="en-US" sz="2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순서도: 자기 디스크 8"/>
          <p:cNvSpPr/>
          <p:nvPr/>
        </p:nvSpPr>
        <p:spPr>
          <a:xfrm>
            <a:off x="4788024" y="4437112"/>
            <a:ext cx="2808312" cy="93610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  <a:latin typeface="Corbel" pitchFamily="34" charset="0"/>
              </a:rPr>
              <a:t>Bigtable</a:t>
            </a:r>
            <a:endParaRPr lang="ko-KR" altLang="en-US" sz="2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8024" y="5491718"/>
            <a:ext cx="2808312" cy="9361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Corbel" pitchFamily="34" charset="0"/>
              </a:rPr>
              <a:t>GFS</a:t>
            </a:r>
            <a:endParaRPr lang="ko-KR" altLang="en-US" sz="2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Bigtable</a:t>
            </a:r>
            <a:r>
              <a:rPr lang="en-US" altLang="ko-KR" dirty="0" smtClean="0"/>
              <a:t> &amp; Database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Bigtable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맑은 고딕"/>
              </a:rPr>
              <a:t>≠</a:t>
            </a:r>
            <a:r>
              <a:rPr lang="en-US" altLang="ko-KR" dirty="0" smtClean="0"/>
              <a:t> Database!!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Does not support a full relational data model</a:t>
            </a:r>
          </a:p>
          <a:p>
            <a:pPr lvl="1"/>
            <a:r>
              <a:rPr lang="en-US" altLang="ko-KR" dirty="0" smtClean="0"/>
              <a:t>But provides clients with a simple data model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 l="638" t="29199" r="638" b="29178"/>
          <a:stretch>
            <a:fillRect/>
          </a:stretch>
        </p:blipFill>
        <p:spPr bwMode="auto">
          <a:xfrm>
            <a:off x="637678" y="2778345"/>
            <a:ext cx="7750746" cy="24508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곱셈 기호 6"/>
          <p:cNvSpPr/>
          <p:nvPr/>
        </p:nvSpPr>
        <p:spPr>
          <a:xfrm>
            <a:off x="1187624" y="1916832"/>
            <a:ext cx="6660232" cy="4032448"/>
          </a:xfrm>
          <a:prstGeom prst="mathMultiply">
            <a:avLst>
              <a:gd name="adj1" fmla="val 9684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u="sng" dirty="0" smtClean="0"/>
              <a:t>Data Model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Refinements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Extends the concepts of table in Relational DB</a:t>
            </a:r>
          </a:p>
          <a:p>
            <a:pPr lvl="1"/>
            <a:r>
              <a:rPr lang="en-US" altLang="ko-KR" dirty="0" smtClean="0"/>
              <a:t>Table, Row, Column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79712" y="2204864"/>
          <a:ext cx="6096000" cy="14833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1979712" y="2060848"/>
            <a:ext cx="61206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10289" y="170080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orbel" pitchFamily="34" charset="0"/>
              </a:rPr>
              <a:t>Column</a:t>
            </a:r>
            <a:endParaRPr lang="ko-KR" altLang="en-US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1007604" y="2960948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0800000">
            <a:off x="1374031" y="2967529"/>
            <a:ext cx="461665" cy="5334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orbel" pitchFamily="34" charset="0"/>
              </a:rPr>
              <a:t>Row</a:t>
            </a:r>
            <a:endParaRPr lang="ko-KR" altLang="en-US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98884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Corbel" pitchFamily="34" charset="0"/>
              </a:rPr>
              <a:t>RDB</a:t>
            </a:r>
            <a:endParaRPr lang="ko-KR" altLang="en-US" sz="2400" b="1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979712" y="4581128"/>
          <a:ext cx="3024336" cy="14833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756084"/>
                <a:gridCol w="756084"/>
                <a:gridCol w="756084"/>
                <a:gridCol w="75608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2771800" y="4438700"/>
            <a:ext cx="2304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1840" y="4077072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orbel" pitchFamily="34" charset="0"/>
              </a:rPr>
              <a:t>Column Family</a:t>
            </a:r>
            <a:endParaRPr lang="ko-KR" altLang="en-US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5400000">
            <a:off x="1007604" y="5337212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0800000">
            <a:off x="8316417" y="4365104"/>
            <a:ext cx="461665" cy="12256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orbel" pitchFamily="34" charset="0"/>
              </a:rPr>
              <a:t>Timestamp</a:t>
            </a:r>
            <a:endParaRPr lang="ko-KR" altLang="en-US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4325828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tx2"/>
                </a:solidFill>
                <a:latin typeface="Corbel" pitchFamily="34" charset="0"/>
              </a:rPr>
              <a:t>Bigtable</a:t>
            </a:r>
            <a:endParaRPr lang="ko-KR" altLang="en-US" sz="2000" b="1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79712" y="4437906"/>
            <a:ext cx="79208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35696" y="4077072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  <a:latin typeface="Corbel" pitchFamily="34" charset="0"/>
              </a:rPr>
              <a:t>Row Key</a:t>
            </a:r>
            <a:endParaRPr lang="ko-KR" altLang="en-US" b="1" dirty="0" smtClean="0">
              <a:solidFill>
                <a:schemeClr val="accent4"/>
              </a:solidFill>
              <a:latin typeface="Corbel" pitchFamily="34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868144" y="4293096"/>
          <a:ext cx="2376264" cy="370840"/>
        </p:xfrm>
        <a:graphic>
          <a:graphicData uri="http://schemas.openxmlformats.org/drawingml/2006/table">
            <a:tbl>
              <a:tblPr bandCol="1">
                <a:tableStyleId>{8799B23B-EC83-4686-B30A-512413B5E67A}</a:tableStyleId>
              </a:tblPr>
              <a:tblGrid>
                <a:gridCol w="792088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S.D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>
            <a:off x="5868144" y="4133582"/>
            <a:ext cx="2376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92280" y="378904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orbel" pitchFamily="34" charset="0"/>
              </a:rPr>
              <a:t>Column</a:t>
            </a:r>
            <a:endParaRPr lang="ko-KR" altLang="en-US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883642" y="4822666"/>
            <a:ext cx="792088" cy="3600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83642" y="5301208"/>
            <a:ext cx="792088" cy="3600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52320" y="4822666"/>
            <a:ext cx="792088" cy="3600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rot="5400000">
            <a:off x="7633134" y="5048386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800000">
            <a:off x="1374030" y="5373216"/>
            <a:ext cx="461665" cy="5334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orbel" pitchFamily="34" charset="0"/>
              </a:rPr>
              <a:t>Row</a:t>
            </a:r>
            <a:endParaRPr lang="ko-KR" altLang="en-US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5004048" y="4293096"/>
            <a:ext cx="864096" cy="28803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004048" y="4941168"/>
            <a:ext cx="864096" cy="72008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16238</TotalTime>
  <Words>1347</Words>
  <Application>Microsoft Office PowerPoint</Application>
  <PresentationFormat>화면 슬라이드 쇼(4:3)</PresentationFormat>
  <Paragraphs>365</Paragraphs>
  <Slides>28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SNU IDB Lab.</vt:lpstr>
      <vt:lpstr>Bigtable : A Distributed Storage System for Structured Data</vt:lpstr>
      <vt:lpstr>Contents</vt:lpstr>
      <vt:lpstr>Managing structured data</vt:lpstr>
      <vt:lpstr>Managing structured data</vt:lpstr>
      <vt:lpstr>Bigtable</vt:lpstr>
      <vt:lpstr>Bigtable &amp; Database</vt:lpstr>
      <vt:lpstr>Bigtable &amp; Database (cont.)</vt:lpstr>
      <vt:lpstr>Contents</vt:lpstr>
      <vt:lpstr>Table Structure</vt:lpstr>
      <vt:lpstr>Multi  Dimensional Sorted Map</vt:lpstr>
      <vt:lpstr>Example : Webtable</vt:lpstr>
      <vt:lpstr>Contents</vt:lpstr>
      <vt:lpstr>Tablet</vt:lpstr>
      <vt:lpstr>3 components</vt:lpstr>
      <vt:lpstr>Tablet Structure</vt:lpstr>
      <vt:lpstr>Tablet Structure (cont.)</vt:lpstr>
      <vt:lpstr>Tablet Serving</vt:lpstr>
      <vt:lpstr>Tablet Serving (cont.)</vt:lpstr>
      <vt:lpstr>Accessing Tablet from Client</vt:lpstr>
      <vt:lpstr>Contents</vt:lpstr>
      <vt:lpstr>Locality Groups</vt:lpstr>
      <vt:lpstr>Caching for read performance</vt:lpstr>
      <vt:lpstr>Commit-log implementation</vt:lpstr>
      <vt:lpstr>Contents</vt:lpstr>
      <vt:lpstr>A setting cluster</vt:lpstr>
      <vt:lpstr>Values read/written per second</vt:lpstr>
      <vt:lpstr>Contents</vt:lpstr>
      <vt:lpstr>Conclusions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Bigtable: A Distributed Storage System for Structured Data</dc:title>
  <dc:creator>HyeChan Bae</dc:creator>
  <cp:lastModifiedBy>bebop7</cp:lastModifiedBy>
  <cp:revision>1612</cp:revision>
  <dcterms:created xsi:type="dcterms:W3CDTF">2006-10-05T04:04:58Z</dcterms:created>
  <dcterms:modified xsi:type="dcterms:W3CDTF">2011-08-23T16:19:04Z</dcterms:modified>
</cp:coreProperties>
</file>