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6" r:id="rId4"/>
    <p:sldId id="277" r:id="rId5"/>
    <p:sldId id="278" r:id="rId6"/>
    <p:sldId id="294" r:id="rId7"/>
    <p:sldId id="279" r:id="rId8"/>
    <p:sldId id="280" r:id="rId9"/>
    <p:sldId id="295" r:id="rId10"/>
    <p:sldId id="282" r:id="rId11"/>
    <p:sldId id="281" r:id="rId12"/>
    <p:sldId id="283" r:id="rId13"/>
    <p:sldId id="284" r:id="rId14"/>
    <p:sldId id="293" r:id="rId15"/>
    <p:sldId id="285" r:id="rId16"/>
    <p:sldId id="286" r:id="rId17"/>
    <p:sldId id="287" r:id="rId18"/>
    <p:sldId id="288" r:id="rId19"/>
    <p:sldId id="296" r:id="rId20"/>
    <p:sldId id="289" r:id="rId21"/>
    <p:sldId id="290" r:id="rId22"/>
    <p:sldId id="291" r:id="rId23"/>
    <p:sldId id="292" r:id="rId24"/>
    <p:sldId id="297" r:id="rId25"/>
    <p:sldId id="275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66FF"/>
    <a:srgbClr val="FFFF99"/>
    <a:srgbClr val="FFCC00"/>
    <a:srgbClr val="FF9900"/>
    <a:srgbClr val="FF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8E72-4124-458E-95CF-2B5C9CEAAA6B}" type="datetimeFigureOut">
              <a:rPr lang="ko-KR" altLang="en-US" smtClean="0"/>
              <a:t>2012-01-04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589-876A-40F0-9DF2-5C057FE529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QOM</a:t>
            </a:r>
            <a:r>
              <a:rPr lang="en-US" altLang="ko-KR" sz="2800" dirty="0" err="1" smtClean="0">
                <a:latin typeface="맑은 고딕"/>
                <a:ea typeface="맑은 고딕"/>
              </a:rPr>
              <a:t>━Quick</a:t>
            </a:r>
            <a:r>
              <a:rPr lang="en-US" altLang="ko-KR" sz="2800" dirty="0" smtClean="0">
                <a:latin typeface="맑은 고딕"/>
                <a:ea typeface="맑은 고딕"/>
              </a:rPr>
              <a:t> Ontology Mapping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089372"/>
          </a:xfrm>
        </p:spPr>
        <p:txBody>
          <a:bodyPr>
            <a:normAutofit lnSpcReduction="10000"/>
          </a:bodyPr>
          <a:lstStyle/>
          <a:p>
            <a:r>
              <a:rPr lang="de-DE" altLang="ko-KR" dirty="0"/>
              <a:t>Marc Ehrig and Steffen </a:t>
            </a:r>
            <a:r>
              <a:rPr lang="de-DE" altLang="ko-KR" dirty="0" smtClean="0"/>
              <a:t>Staab</a:t>
            </a:r>
          </a:p>
          <a:p>
            <a:r>
              <a:rPr lang="en-US" altLang="ko-KR" dirty="0"/>
              <a:t>Institute AIFB, University of Karlsruhe</a:t>
            </a:r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ISWC 2004</a:t>
            </a:r>
          </a:p>
          <a:p>
            <a:pPr algn="r"/>
            <a:r>
              <a:rPr lang="en-US" altLang="ko-KR" dirty="0" smtClean="0"/>
              <a:t>January 4, 2012</a:t>
            </a:r>
          </a:p>
          <a:p>
            <a:pPr algn="r"/>
            <a:r>
              <a:rPr lang="en-US" altLang="ko-KR" dirty="0" err="1" smtClean="0"/>
              <a:t>Sengyu</a:t>
            </a:r>
            <a:r>
              <a:rPr lang="en-US" altLang="ko-KR" dirty="0" smtClean="0"/>
              <a:t> Rim</a:t>
            </a:r>
          </a:p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canonical process that subsumes all the mapping approaches</a:t>
            </a:r>
          </a:p>
          <a:p>
            <a:pPr lvl="1"/>
            <a:r>
              <a:rPr lang="en-US" altLang="ko-KR" dirty="0" smtClean="0"/>
              <a:t>Feature engineering</a:t>
            </a:r>
          </a:p>
          <a:p>
            <a:pPr lvl="2"/>
            <a:r>
              <a:rPr lang="en-US" altLang="ko-KR" dirty="0" smtClean="0"/>
              <a:t>Transform the initial representation into RDFS</a:t>
            </a:r>
          </a:p>
          <a:p>
            <a:pPr lvl="1"/>
            <a:r>
              <a:rPr lang="en-US" altLang="ko-KR" dirty="0" smtClean="0"/>
              <a:t>Selection of next search</a:t>
            </a:r>
          </a:p>
          <a:p>
            <a:pPr lvl="2"/>
            <a:r>
              <a:rPr lang="en-US" altLang="ko-KR" dirty="0" smtClean="0"/>
              <a:t>Choose a restricted subset of candidate concepts pairs to compute similarity</a:t>
            </a:r>
          </a:p>
          <a:p>
            <a:pPr lvl="1"/>
            <a:r>
              <a:rPr lang="en-US" altLang="ko-KR" dirty="0" smtClean="0"/>
              <a:t>Similarity computation</a:t>
            </a:r>
          </a:p>
          <a:p>
            <a:pPr lvl="2"/>
            <a:r>
              <a:rPr lang="en-US" altLang="ko-KR" dirty="0" smtClean="0"/>
              <a:t>Determine the similarity values of candidate mappings</a:t>
            </a:r>
          </a:p>
          <a:p>
            <a:pPr lvl="1"/>
            <a:r>
              <a:rPr lang="en-US" altLang="ko-KR" dirty="0" smtClean="0"/>
              <a:t>Similarity aggregation</a:t>
            </a:r>
          </a:p>
          <a:p>
            <a:pPr lvl="2"/>
            <a:r>
              <a:rPr lang="en-US" altLang="ko-KR" dirty="0" smtClean="0"/>
              <a:t>Aggregate different similarity values into a single aggregated one</a:t>
            </a:r>
          </a:p>
          <a:p>
            <a:pPr lvl="1"/>
            <a:r>
              <a:rPr lang="en-US" altLang="ko-KR" dirty="0" smtClean="0"/>
              <a:t>Interpretation</a:t>
            </a:r>
          </a:p>
          <a:p>
            <a:pPr lvl="2"/>
            <a:r>
              <a:rPr lang="en-US" altLang="ko-KR" dirty="0"/>
              <a:t>uses the individual or aggregated similarity values to derive </a:t>
            </a:r>
            <a:r>
              <a:rPr lang="en-US" altLang="ko-KR" dirty="0" smtClean="0"/>
              <a:t>mappings</a:t>
            </a:r>
          </a:p>
          <a:p>
            <a:pPr lvl="1"/>
            <a:r>
              <a:rPr lang="en-US" altLang="ko-KR" dirty="0" smtClean="0"/>
              <a:t>Iteration</a:t>
            </a:r>
          </a:p>
          <a:p>
            <a:pPr lvl="2"/>
            <a:r>
              <a:rPr lang="en-US" altLang="ko-KR" dirty="0" smtClean="0"/>
              <a:t>Iteration is performed over the whole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3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Mapping process</a:t>
            </a:r>
          </a:p>
          <a:p>
            <a:pPr lvl="1"/>
            <a:r>
              <a:rPr lang="en-US" altLang="ko-KR" dirty="0" smtClean="0"/>
              <a:t>Mapping table is returned after finishing all the steps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098" name="Picture 2" descr="C:\Users\sengyu\Desktop\mapping\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40871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Features of ontology entities</a:t>
            </a:r>
          </a:p>
          <a:p>
            <a:pPr lvl="1"/>
            <a:r>
              <a:rPr lang="en-US" altLang="ko-KR" dirty="0" smtClean="0"/>
              <a:t>Identifiers: </a:t>
            </a:r>
            <a:r>
              <a:rPr lang="en-US" altLang="ko-KR" dirty="0"/>
              <a:t>string with </a:t>
            </a:r>
            <a:r>
              <a:rPr lang="en-US" altLang="ko-KR" dirty="0" smtClean="0"/>
              <a:t>dedicated </a:t>
            </a:r>
            <a:r>
              <a:rPr lang="en-US" altLang="ko-KR" dirty="0"/>
              <a:t>formats, such as unified resource </a:t>
            </a:r>
            <a:r>
              <a:rPr lang="en-US" altLang="ko-KR" dirty="0" smtClean="0"/>
              <a:t>identifiers(URIs</a:t>
            </a:r>
            <a:r>
              <a:rPr lang="en-US" altLang="ko-KR" dirty="0"/>
              <a:t>) or RDF </a:t>
            </a:r>
            <a:r>
              <a:rPr lang="en-US" altLang="ko-KR" dirty="0" smtClean="0"/>
              <a:t>labels</a:t>
            </a:r>
          </a:p>
          <a:p>
            <a:pPr lvl="1"/>
            <a:r>
              <a:rPr lang="en-US" altLang="ko-KR" dirty="0"/>
              <a:t>RDF/S features: such as properties or subclass </a:t>
            </a:r>
            <a:r>
              <a:rPr lang="en-US" altLang="ko-KR" dirty="0" smtClean="0"/>
              <a:t>relations</a:t>
            </a:r>
          </a:p>
          <a:p>
            <a:pPr lvl="1"/>
            <a:r>
              <a:rPr lang="en-US" altLang="ko-KR" dirty="0" smtClean="0"/>
              <a:t>Derived features</a:t>
            </a:r>
            <a:r>
              <a:rPr lang="en-US" altLang="ko-KR" dirty="0"/>
              <a:t>: which constrain or extend simple RDFS </a:t>
            </a:r>
            <a:r>
              <a:rPr lang="en-US" altLang="ko-KR" dirty="0" smtClean="0"/>
              <a:t>primitives</a:t>
            </a:r>
          </a:p>
          <a:p>
            <a:pPr lvl="1"/>
            <a:r>
              <a:rPr lang="en-US" altLang="ko-KR" dirty="0"/>
              <a:t>OWL primitives: such as an entity being the </a:t>
            </a:r>
            <a:r>
              <a:rPr lang="en-US" altLang="ko-KR" dirty="0" smtClean="0"/>
              <a:t>same as </a:t>
            </a:r>
            <a:r>
              <a:rPr lang="en-US" altLang="ko-KR" dirty="0"/>
              <a:t>another </a:t>
            </a:r>
            <a:r>
              <a:rPr lang="en-US" altLang="ko-KR" dirty="0" smtClean="0"/>
              <a:t>entity</a:t>
            </a:r>
          </a:p>
          <a:p>
            <a:pPr lvl="1"/>
            <a:r>
              <a:rPr lang="en-US" altLang="ko-KR" dirty="0"/>
              <a:t>Domain Specific Features: features which only apply to a certain domain </a:t>
            </a:r>
            <a:r>
              <a:rPr lang="en-US" altLang="ko-KR" dirty="0" smtClean="0"/>
              <a:t>with a </a:t>
            </a:r>
            <a:r>
              <a:rPr lang="en-US" altLang="ko-KR" dirty="0"/>
              <a:t>predefined shared ontology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1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Similarity computation</a:t>
            </a:r>
          </a:p>
          <a:p>
            <a:pPr lvl="1"/>
            <a:r>
              <a:rPr lang="en-US" altLang="ko-KR" dirty="0"/>
              <a:t>Object e</a:t>
            </a:r>
            <a:r>
              <a:rPr lang="en-US" altLang="ko-KR" dirty="0" smtClean="0"/>
              <a:t>quality: based on logical assertions</a:t>
            </a:r>
          </a:p>
          <a:p>
            <a:pPr lvl="1"/>
            <a:r>
              <a:rPr lang="en-US" altLang="ko-KR" dirty="0"/>
              <a:t>Explicit </a:t>
            </a:r>
            <a:r>
              <a:rPr lang="en-US" altLang="ko-KR" dirty="0" smtClean="0"/>
              <a:t>equality</a:t>
            </a:r>
            <a:r>
              <a:rPr lang="en-US" altLang="ko-KR" dirty="0"/>
              <a:t>: logical assertion already forces two entities </a:t>
            </a:r>
            <a:r>
              <a:rPr lang="en-US" altLang="ko-KR" dirty="0" smtClean="0"/>
              <a:t>to be equal</a:t>
            </a:r>
          </a:p>
          <a:p>
            <a:pPr lvl="1"/>
            <a:r>
              <a:rPr lang="en-US" altLang="ko-KR" dirty="0"/>
              <a:t>String </a:t>
            </a:r>
            <a:r>
              <a:rPr lang="en-US" altLang="ko-KR" dirty="0" smtClean="0"/>
              <a:t>similarity: the </a:t>
            </a:r>
            <a:r>
              <a:rPr lang="en-US" altLang="ko-KR" dirty="0"/>
              <a:t>similarity of two strings on a scale from 0 to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err="1" smtClean="0"/>
              <a:t>SimSet</a:t>
            </a:r>
            <a:r>
              <a:rPr lang="en-US" altLang="ko-KR" dirty="0" smtClean="0"/>
              <a:t>: </a:t>
            </a:r>
            <a:r>
              <a:rPr lang="en-US" altLang="ko-KR" dirty="0"/>
              <a:t>determine to what extent two sets of </a:t>
            </a:r>
            <a:r>
              <a:rPr lang="en-US" altLang="ko-KR" dirty="0" smtClean="0"/>
              <a:t>entities are similar</a:t>
            </a:r>
          </a:p>
          <a:p>
            <a:r>
              <a:rPr lang="en-US" altLang="ko-KR" dirty="0" smtClean="0"/>
              <a:t>Interpretation</a:t>
            </a:r>
          </a:p>
          <a:p>
            <a:pPr lvl="1"/>
            <a:r>
              <a:rPr lang="en-US" altLang="ko-KR" dirty="0" smtClean="0"/>
              <a:t>Each entity </a:t>
            </a:r>
            <a:r>
              <a:rPr lang="en-US" altLang="ko-KR" dirty="0"/>
              <a:t>may only participate in one </a:t>
            </a:r>
            <a:r>
              <a:rPr lang="en-US" altLang="ko-KR" dirty="0" smtClean="0"/>
              <a:t>mapping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ssign </a:t>
            </a:r>
            <a:r>
              <a:rPr lang="en-US" altLang="ko-KR" dirty="0"/>
              <a:t>mappings based on </a:t>
            </a:r>
            <a:r>
              <a:rPr lang="en-US" altLang="ko-KR" dirty="0" smtClean="0"/>
              <a:t>a threshold t</a:t>
            </a:r>
          </a:p>
          <a:p>
            <a:pPr lvl="1"/>
            <a:r>
              <a:rPr lang="en-US" altLang="ko-KR" dirty="0" smtClean="0"/>
              <a:t>Greedy </a:t>
            </a:r>
            <a:r>
              <a:rPr lang="en-US" altLang="ko-KR" dirty="0"/>
              <a:t>strategy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4933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Direct instance VS instance</a:t>
            </a:r>
          </a:p>
          <a:p>
            <a:pPr lvl="1"/>
            <a:r>
              <a:rPr lang="en-US" altLang="ko-KR" dirty="0"/>
              <a:t>An individual </a:t>
            </a:r>
            <a:r>
              <a:rPr lang="en-US" altLang="ko-KR" dirty="0" err="1"/>
              <a:t>i</a:t>
            </a:r>
            <a:r>
              <a:rPr lang="en-US" altLang="ko-KR" dirty="0"/>
              <a:t> is </a:t>
            </a:r>
            <a:r>
              <a:rPr lang="en-US" altLang="ko-KR" dirty="0" smtClean="0"/>
              <a:t>a </a:t>
            </a:r>
            <a:r>
              <a:rPr lang="en-US" altLang="ko-KR" dirty="0"/>
              <a:t>DIRECT-INSTANCE-OF class C if </a:t>
            </a:r>
            <a:r>
              <a:rPr lang="en-US" altLang="ko-KR" dirty="0" err="1"/>
              <a:t>i</a:t>
            </a:r>
            <a:r>
              <a:rPr lang="en-US" altLang="ko-KR" dirty="0"/>
              <a:t> is an instance-of C and there is no other subclass of C defined in the current ontology of which </a:t>
            </a:r>
            <a:r>
              <a:rPr lang="en-US" altLang="ko-KR" dirty="0" err="1"/>
              <a:t>i</a:t>
            </a:r>
            <a:r>
              <a:rPr lang="en-US" altLang="ko-KR" dirty="0"/>
              <a:t> is also an instance-of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203848" y="2443996"/>
            <a:ext cx="1111585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object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7" name="직선 화살표 연결선 6"/>
          <p:cNvCxnSpPr>
            <a:stCxn id="5" idx="4"/>
          </p:cNvCxnSpPr>
          <p:nvPr/>
        </p:nvCxnSpPr>
        <p:spPr>
          <a:xfrm flipH="1">
            <a:off x="3759640" y="3164076"/>
            <a:ext cx="1" cy="48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203848" y="3645024"/>
            <a:ext cx="1111585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auto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749541" y="4384288"/>
            <a:ext cx="1" cy="48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193748" y="4865236"/>
            <a:ext cx="1111585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Benz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3664208"/>
            <a:ext cx="792088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Benz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S600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5" name="직선 화살표 연결선 14"/>
          <p:cNvCxnSpPr>
            <a:endCxn id="5" idx="5"/>
          </p:cNvCxnSpPr>
          <p:nvPr/>
        </p:nvCxnSpPr>
        <p:spPr>
          <a:xfrm flipH="1" flipV="1">
            <a:off x="4152645" y="3058623"/>
            <a:ext cx="1427467" cy="6055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305862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instance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18" name="직선 화살표 연결선 17"/>
          <p:cNvCxnSpPr>
            <a:stCxn id="11" idx="1"/>
            <a:endCxn id="8" idx="6"/>
          </p:cNvCxnSpPr>
          <p:nvPr/>
        </p:nvCxnSpPr>
        <p:spPr>
          <a:xfrm flipH="1" flipV="1">
            <a:off x="4315433" y="4005064"/>
            <a:ext cx="1264679" cy="19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6325" y="3563495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instance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20" name="직선 화살표 연결선 19"/>
          <p:cNvCxnSpPr>
            <a:endCxn id="10" idx="6"/>
          </p:cNvCxnSpPr>
          <p:nvPr/>
        </p:nvCxnSpPr>
        <p:spPr>
          <a:xfrm flipH="1">
            <a:off x="4305333" y="4365104"/>
            <a:ext cx="1274779" cy="8601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1851" y="4826371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  direct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instance</a:t>
            </a:r>
            <a:endParaRPr lang="ko-KR" altLang="en-US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Naïve Ontology Mapping(NOM)-straightforward baseline</a:t>
            </a:r>
          </a:p>
          <a:p>
            <a:pPr lvl="1"/>
            <a:r>
              <a:rPr lang="en-US" altLang="ko-KR" dirty="0" smtClean="0"/>
              <a:t>Feature engineering: represent the ontologies in RDFS</a:t>
            </a:r>
          </a:p>
          <a:p>
            <a:pPr lvl="1"/>
            <a:r>
              <a:rPr lang="en-US" altLang="ko-KR" dirty="0" smtClean="0"/>
              <a:t>Search </a:t>
            </a:r>
            <a:r>
              <a:rPr lang="en-US" altLang="ko-KR" dirty="0"/>
              <a:t>step selection: </a:t>
            </a:r>
            <a:r>
              <a:rPr lang="en-US" altLang="ko-KR" dirty="0" smtClean="0"/>
              <a:t>all </a:t>
            </a:r>
            <a:r>
              <a:rPr lang="en-US" altLang="ko-KR" dirty="0"/>
              <a:t>entities of the first ontology are compared with all </a:t>
            </a:r>
            <a:r>
              <a:rPr lang="en-US" altLang="ko-KR" dirty="0" smtClean="0"/>
              <a:t>entities of </a:t>
            </a:r>
            <a:r>
              <a:rPr lang="en-US" altLang="ko-KR" dirty="0"/>
              <a:t>the second </a:t>
            </a:r>
            <a:r>
              <a:rPr lang="en-US" altLang="ko-KR" dirty="0" smtClean="0"/>
              <a:t>ontology</a:t>
            </a:r>
          </a:p>
          <a:p>
            <a:pPr lvl="1"/>
            <a:r>
              <a:rPr lang="en-US" altLang="ko-KR" dirty="0" smtClean="0"/>
              <a:t>Similarity computation: similarity computation is done by using a wide range of similarity functions</a:t>
            </a:r>
          </a:p>
          <a:p>
            <a:pPr lvl="1"/>
            <a:r>
              <a:rPr lang="en-US" altLang="ko-KR" dirty="0"/>
              <a:t>Similarity </a:t>
            </a:r>
            <a:r>
              <a:rPr lang="en-US" altLang="ko-KR" dirty="0" smtClean="0"/>
              <a:t>aggregation: assign the weight to individual similarity measure and sum the values</a:t>
            </a:r>
          </a:p>
          <a:p>
            <a:pPr lvl="1"/>
            <a:r>
              <a:rPr lang="en-US" altLang="ko-KR" dirty="0"/>
              <a:t>Interpretation: it applies </a:t>
            </a:r>
            <a:r>
              <a:rPr lang="en-US" altLang="ko-KR" dirty="0" smtClean="0"/>
              <a:t>a threshold </a:t>
            </a:r>
            <a:r>
              <a:rPr lang="en-US" altLang="ko-KR" dirty="0"/>
              <a:t>to discard spurious evidence of </a:t>
            </a:r>
            <a:r>
              <a:rPr lang="en-US" altLang="ko-KR" dirty="0" smtClean="0"/>
              <a:t>similarity</a:t>
            </a:r>
          </a:p>
          <a:p>
            <a:pPr lvl="1"/>
            <a:r>
              <a:rPr lang="en-US" altLang="ko-KR" dirty="0" smtClean="0"/>
              <a:t>Iteration</a:t>
            </a:r>
          </a:p>
          <a:p>
            <a:pPr lvl="2"/>
            <a:r>
              <a:rPr lang="en-US" altLang="ko-KR" dirty="0"/>
              <a:t>The first round uses </a:t>
            </a:r>
            <a:r>
              <a:rPr lang="en-US" altLang="ko-KR" dirty="0" smtClean="0"/>
              <a:t>only labels and string similarity</a:t>
            </a:r>
          </a:p>
          <a:p>
            <a:pPr lvl="2"/>
            <a:r>
              <a:rPr lang="en-US" altLang="ko-KR" dirty="0"/>
              <a:t>more </a:t>
            </a:r>
            <a:r>
              <a:rPr lang="en-US" altLang="ko-KR" dirty="0" smtClean="0"/>
              <a:t>sophisticated structural </a:t>
            </a:r>
            <a:r>
              <a:rPr lang="en-US" altLang="ko-KR" dirty="0"/>
              <a:t>similarity </a:t>
            </a:r>
            <a:r>
              <a:rPr lang="en-US" altLang="ko-KR" dirty="0" smtClean="0"/>
              <a:t>measures for following rounds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5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Example-Features and </a:t>
            </a:r>
            <a:r>
              <a:rPr lang="en-US" altLang="ko-KR" dirty="0" smtClean="0"/>
              <a:t>similarity measures in </a:t>
            </a:r>
            <a:r>
              <a:rPr lang="en-US" altLang="ko-KR" dirty="0"/>
              <a:t>NOM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122" name="Picture 2" descr="C:\Users\sengyu\Desktop\mapping\tab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9434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QOM-Quick Ontology Mapping</a:t>
            </a:r>
          </a:p>
          <a:p>
            <a:pPr lvl="1"/>
            <a:r>
              <a:rPr lang="en-US" altLang="ko-KR" dirty="0" smtClean="0"/>
              <a:t>Feature engineering: like NOM</a:t>
            </a:r>
          </a:p>
          <a:p>
            <a:pPr lvl="1"/>
            <a:r>
              <a:rPr lang="en-US" altLang="ko-KR" dirty="0" smtClean="0"/>
              <a:t>Search step selection: lower the number of candidate mappings</a:t>
            </a:r>
          </a:p>
          <a:p>
            <a:pPr lvl="2"/>
            <a:r>
              <a:rPr lang="en-US" altLang="ko-KR" dirty="0" smtClean="0"/>
              <a:t>Random: a simple approach to limit the number of candidate mappings </a:t>
            </a:r>
          </a:p>
          <a:p>
            <a:pPr lvl="2"/>
            <a:r>
              <a:rPr lang="en-US" altLang="ko-KR" dirty="0" smtClean="0"/>
              <a:t>Label:</a:t>
            </a:r>
            <a:r>
              <a:rPr lang="ko-KR" altLang="en-US" dirty="0" smtClean="0"/>
              <a:t> </a:t>
            </a:r>
            <a:r>
              <a:rPr lang="en-US" altLang="ko-KR" dirty="0" smtClean="0"/>
              <a:t>	only compare the entity pairs whose labels are near to each other in the sorted </a:t>
            </a:r>
            <a:r>
              <a:rPr lang="en-US" altLang="ko-KR" dirty="0" smtClean="0"/>
              <a:t>list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Hierarchy: compare from high level to low level</a:t>
            </a:r>
          </a:p>
          <a:p>
            <a:pPr lvl="1"/>
            <a:r>
              <a:rPr lang="en-US" altLang="ko-KR" dirty="0"/>
              <a:t>Similarity </a:t>
            </a:r>
            <a:r>
              <a:rPr lang="en-US" altLang="ko-KR" dirty="0" smtClean="0"/>
              <a:t>computation: restrict the range of costly features</a:t>
            </a:r>
          </a:p>
          <a:p>
            <a:pPr lvl="1"/>
            <a:r>
              <a:rPr lang="en-US" altLang="ko-KR" dirty="0" smtClean="0"/>
              <a:t>Similarity aggregation: like NOM</a:t>
            </a:r>
          </a:p>
          <a:p>
            <a:pPr lvl="1"/>
            <a:r>
              <a:rPr lang="en-US" altLang="ko-KR" dirty="0" smtClean="0"/>
              <a:t>Interpretation: like NOM</a:t>
            </a:r>
          </a:p>
          <a:p>
            <a:pPr lvl="1"/>
            <a:r>
              <a:rPr lang="en-US" altLang="ko-KR" dirty="0" smtClean="0"/>
              <a:t>Iteration: like NOM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9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Example-</a:t>
            </a:r>
            <a:r>
              <a:rPr lang="en-US" altLang="ko-KR" dirty="0"/>
              <a:t>Features and similarity measures in </a:t>
            </a:r>
            <a:r>
              <a:rPr lang="en-US" altLang="ko-KR" dirty="0" smtClean="0"/>
              <a:t>QOM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146" name="Picture 2" descr="C:\Users\sengyu\Desktop\mapping\c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49911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rocess</a:t>
            </a:r>
          </a:p>
          <a:p>
            <a:r>
              <a:rPr lang="en-US" altLang="ko-KR" u="sng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rocess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5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Evaluation and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Metrics: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en-US" altLang="ko-KR" dirty="0"/>
              <a:t>sets: </a:t>
            </a:r>
            <a:r>
              <a:rPr lang="en-US" altLang="ko-KR" dirty="0" smtClean="0"/>
              <a:t>students </a:t>
            </a:r>
            <a:r>
              <a:rPr lang="en-US" altLang="ko-KR" dirty="0"/>
              <a:t>were asked to </a:t>
            </a:r>
            <a:r>
              <a:rPr lang="en-US" altLang="ko-KR" dirty="0" smtClean="0"/>
              <a:t>independently create </a:t>
            </a:r>
            <a:r>
              <a:rPr lang="en-US" altLang="ko-KR" dirty="0"/>
              <a:t>and map ontologies </a:t>
            </a:r>
            <a:r>
              <a:rPr lang="en-US" altLang="ko-KR" dirty="0" smtClean="0"/>
              <a:t>based on a website describing  Russia</a:t>
            </a:r>
          </a:p>
          <a:p>
            <a:pPr lvl="1"/>
            <a:r>
              <a:rPr lang="en-US" altLang="ko-KR" dirty="0" smtClean="0"/>
              <a:t>Russia 1: 160 possible mappings with a </a:t>
            </a:r>
            <a:r>
              <a:rPr lang="en-US" altLang="ko-KR" dirty="0" smtClean="0"/>
              <a:t>large</a:t>
            </a:r>
            <a:r>
              <a:rPr lang="en-US" altLang="ko-KR" dirty="0" smtClean="0"/>
              <a:t> </a:t>
            </a:r>
            <a:r>
              <a:rPr lang="en-US" altLang="ko-KR" dirty="0" smtClean="0"/>
              <a:t>number of similar labels</a:t>
            </a:r>
          </a:p>
          <a:p>
            <a:pPr lvl="1"/>
            <a:r>
              <a:rPr lang="en-US" altLang="ko-KR" dirty="0" smtClean="0"/>
              <a:t>Russia 2: 215 possible mappings with a </a:t>
            </a:r>
            <a:r>
              <a:rPr lang="en-US" altLang="ko-KR" dirty="0" smtClean="0"/>
              <a:t>small </a:t>
            </a:r>
            <a:r>
              <a:rPr lang="en-US" altLang="ko-KR" dirty="0" smtClean="0"/>
              <a:t>number of similar labels</a:t>
            </a:r>
          </a:p>
          <a:p>
            <a:r>
              <a:rPr lang="en-US" altLang="ko-KR" dirty="0" smtClean="0"/>
              <a:t>Evaluation strategy</a:t>
            </a:r>
          </a:p>
          <a:p>
            <a:pPr lvl="1"/>
            <a:r>
              <a:rPr lang="en-US" altLang="ko-KR" dirty="0" smtClean="0"/>
              <a:t>PROMPT: simple and fast algorithm to be baseline to the speed</a:t>
            </a:r>
          </a:p>
          <a:p>
            <a:pPr lvl="1"/>
            <a:r>
              <a:rPr lang="en-US" altLang="ko-KR" dirty="0" smtClean="0"/>
              <a:t>NOM: quality baseline because of its high effectiveness</a:t>
            </a:r>
          </a:p>
          <a:p>
            <a:pPr lvl="1"/>
            <a:r>
              <a:rPr lang="en-US" altLang="ko-KR" dirty="0"/>
              <a:t>QOM: novel approach focusing on efficiency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170" name="Picture 2" descr="C:\Users\sengyu\Desktop\mapping\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31294"/>
            <a:ext cx="3888432" cy="83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</a:t>
            </a:r>
            <a:r>
              <a:rPr lang="en-US" altLang="ko-KR" dirty="0"/>
              <a:t>and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8194" name="Picture 2" descr="C:\Users\sengyu\Desktop\mapping\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36480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engyu\Desktop\mapping\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82" y="2248297"/>
            <a:ext cx="40767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</a:t>
            </a:r>
            <a:r>
              <a:rPr lang="en-US" altLang="ko-KR" dirty="0"/>
              <a:t>and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</a:p>
          <a:p>
            <a:pPr lvl="1"/>
            <a:r>
              <a:rPr lang="en-US" altLang="ko-KR" dirty="0"/>
              <a:t>PROMPT </a:t>
            </a:r>
            <a:r>
              <a:rPr lang="en-US" altLang="ko-KR" dirty="0" smtClean="0"/>
              <a:t>strategy is not satisfactory for ontologies with a small number of similar labels</a:t>
            </a:r>
          </a:p>
          <a:p>
            <a:pPr lvl="1"/>
            <a:r>
              <a:rPr lang="en-US" altLang="ko-KR" dirty="0"/>
              <a:t>NOM </a:t>
            </a:r>
            <a:r>
              <a:rPr lang="en-US" altLang="ko-KR" dirty="0" smtClean="0"/>
              <a:t>strategy reaches high value at the cost of time</a:t>
            </a:r>
          </a:p>
          <a:p>
            <a:pPr lvl="1"/>
            <a:r>
              <a:rPr lang="en-US" altLang="ko-KR" dirty="0"/>
              <a:t>QOM </a:t>
            </a:r>
            <a:r>
              <a:rPr lang="en-US" altLang="ko-KR" dirty="0" smtClean="0"/>
              <a:t>Strategy reaches high quality very quality</a:t>
            </a:r>
          </a:p>
          <a:p>
            <a:pPr lvl="1"/>
            <a:r>
              <a:rPr lang="en-US" altLang="ko-KR" dirty="0"/>
              <a:t>QOM achieving </a:t>
            </a:r>
            <a:r>
              <a:rPr lang="en-US" altLang="ko-KR" dirty="0" smtClean="0"/>
              <a:t>20 times higher </a:t>
            </a:r>
            <a:r>
              <a:rPr lang="en-US" altLang="ko-KR" dirty="0"/>
              <a:t>number of iterations than NOM within the given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9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devised a generic process model to compromise between effectiveness and efficiency</a:t>
            </a:r>
          </a:p>
          <a:p>
            <a:r>
              <a:rPr lang="en-US" altLang="ko-KR" dirty="0"/>
              <a:t>Developed the run-time from </a:t>
            </a:r>
            <a:r>
              <a:rPr lang="en-US" altLang="ko-KR" dirty="0">
                <a:latin typeface="맑은 고딕"/>
              </a:rPr>
              <a:t>O(n</a:t>
            </a:r>
            <a:r>
              <a:rPr lang="en-US" altLang="ko-KR" baseline="30000" dirty="0">
                <a:latin typeface="맑은 고딕"/>
              </a:rPr>
              <a:t>2</a:t>
            </a:r>
            <a:r>
              <a:rPr lang="en-US" altLang="ko-KR" dirty="0">
                <a:latin typeface="맑은 고딕"/>
              </a:rPr>
              <a:t>) to </a:t>
            </a:r>
            <a:r>
              <a:rPr lang="en-US" altLang="ko-KR" dirty="0"/>
              <a:t>O(</a:t>
            </a:r>
            <a:r>
              <a:rPr lang="en-US" altLang="ko-KR" dirty="0" err="1"/>
              <a:t>n</a:t>
            </a:r>
            <a:r>
              <a:rPr lang="en-US" altLang="ko-KR" dirty="0" err="1">
                <a:latin typeface="맑은 고딕"/>
              </a:rPr>
              <a:t>·log</a:t>
            </a:r>
            <a:r>
              <a:rPr lang="en-US" altLang="ko-KR" dirty="0">
                <a:latin typeface="맑은 고딕"/>
              </a:rPr>
              <a:t>(n))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3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rocess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u="sng" dirty="0" smtClean="0"/>
              <a:t>Discussion</a:t>
            </a:r>
            <a:endParaRPr lang="ko-KR" altLang="en-US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5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Marginal modification results in high performance</a:t>
            </a:r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Just modified 2 steps of all, maybe more steps can be modified to a higher performance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0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7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C:\Users\sengyu\Desktop\mapping\sha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97666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1115616" y="1412776"/>
            <a:ext cx="1224136" cy="720080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HELLO!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84168" y="1247353"/>
            <a:ext cx="1800200" cy="720080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altLang="ko-KR" dirty="0">
                <a:solidFill>
                  <a:schemeClr val="tx1"/>
                </a:solidFill>
              </a:rPr>
              <a:t>Здравствуйте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002" y="4869160"/>
            <a:ext cx="478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Actually we are talking about same thing!</a:t>
            </a:r>
            <a:endParaRPr lang="ko-KR" altLang="en-US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1840" y="537321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rbel" pitchFamily="34" charset="0"/>
              </a:rPr>
              <a:t>SO</a:t>
            </a:r>
            <a:endParaRPr lang="ko-KR" altLang="en-US" sz="3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601954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Mapping the same meaning of the content is important!</a:t>
            </a:r>
            <a:endParaRPr lang="ko-KR" alt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mapping(alignment) between ontologies is a necessary precondition when we use different ontologies</a:t>
            </a:r>
          </a:p>
          <a:p>
            <a:pPr lvl="1"/>
            <a:r>
              <a:rPr lang="en-US" altLang="ko-KR" dirty="0" smtClean="0"/>
              <a:t>Important to establish interoperation between agents or services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C:\Users\sengyu\Desktop\mapping\mapping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42128"/>
            <a:ext cx="577215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Previous work has been laid exclusively on improvement of effectiveness</a:t>
            </a:r>
          </a:p>
          <a:p>
            <a:pPr lvl="1"/>
            <a:r>
              <a:rPr lang="en-US" altLang="ko-KR" dirty="0" smtClean="0"/>
              <a:t>The quality of proposed mappings</a:t>
            </a:r>
          </a:p>
          <a:p>
            <a:r>
              <a:rPr lang="en-US" altLang="ko-KR" dirty="0" smtClean="0"/>
              <a:t>It is not sufficient to provide best possible mappings only</a:t>
            </a:r>
          </a:p>
          <a:p>
            <a:pPr lvl="1"/>
            <a:r>
              <a:rPr lang="en-US" altLang="ko-KR" dirty="0" smtClean="0"/>
              <a:t>Peer-to-peer systems also need efficiency</a:t>
            </a:r>
          </a:p>
          <a:p>
            <a:r>
              <a:rPr lang="en-US" altLang="ko-KR" dirty="0" smtClean="0"/>
              <a:t>We present an approach that considers both the quality of mapping as well as the run-time complexity</a:t>
            </a:r>
          </a:p>
          <a:p>
            <a:pPr lvl="1"/>
            <a:r>
              <a:rPr lang="en-US" altLang="ko-KR" dirty="0" smtClean="0"/>
              <a:t>Compromise between effectiveness and efficiency</a:t>
            </a:r>
          </a:p>
          <a:p>
            <a:pPr lvl="1"/>
            <a:r>
              <a:rPr lang="en-US" altLang="ko-KR" dirty="0" smtClean="0"/>
              <a:t>The complexity of QOM is of O(</a:t>
            </a:r>
            <a:r>
              <a:rPr lang="en-US" altLang="ko-KR" dirty="0" err="1" smtClean="0"/>
              <a:t>n</a:t>
            </a:r>
            <a:r>
              <a:rPr lang="en-US" altLang="ko-KR" dirty="0" err="1" smtClean="0">
                <a:latin typeface="맑은 고딕"/>
                <a:ea typeface="맑은 고딕"/>
              </a:rPr>
              <a:t>·log</a:t>
            </a:r>
            <a:r>
              <a:rPr lang="en-US" altLang="ko-KR" dirty="0" smtClean="0">
                <a:latin typeface="맑은 고딕"/>
                <a:ea typeface="맑은 고딕"/>
              </a:rPr>
              <a:t>(n)) against O(n</a:t>
            </a:r>
            <a:r>
              <a:rPr lang="en-US" altLang="ko-KR" baseline="30000" dirty="0" smtClean="0">
                <a:latin typeface="맑은 고딕"/>
                <a:ea typeface="맑은 고딕"/>
              </a:rPr>
              <a:t>2</a:t>
            </a:r>
            <a:r>
              <a:rPr lang="en-US" altLang="ko-KR" dirty="0" smtClean="0">
                <a:latin typeface="맑은 고딕"/>
                <a:ea typeface="맑은 고딕"/>
              </a:rPr>
              <a:t>) of other approaches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u="sng" dirty="0" smtClean="0"/>
              <a:t>Background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rocess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264548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The definition of ontology O</a:t>
            </a:r>
          </a:p>
          <a:p>
            <a:pPr lvl="1"/>
            <a:r>
              <a:rPr lang="en-US" altLang="ko-KR" dirty="0" smtClean="0"/>
              <a:t>Set of concepts C</a:t>
            </a:r>
          </a:p>
          <a:p>
            <a:pPr lvl="1"/>
            <a:r>
              <a:rPr lang="en-US" altLang="ko-KR" dirty="0" smtClean="0"/>
              <a:t>Corresponding </a:t>
            </a:r>
            <a:r>
              <a:rPr lang="en-US" altLang="ko-KR" dirty="0" err="1" smtClean="0"/>
              <a:t>subsumption</a:t>
            </a:r>
            <a:r>
              <a:rPr lang="en-US" altLang="ko-KR" dirty="0" smtClean="0"/>
              <a:t> hierarchy H</a:t>
            </a:r>
            <a:r>
              <a:rPr lang="en-US" altLang="ko-KR" baseline="-25000" dirty="0" smtClean="0"/>
              <a:t>C</a:t>
            </a:r>
            <a:endParaRPr lang="en-US" altLang="ko-KR" baseline="-25000" dirty="0"/>
          </a:p>
          <a:p>
            <a:pPr lvl="1"/>
            <a:r>
              <a:rPr lang="en-US" altLang="ko-KR" dirty="0" smtClean="0"/>
              <a:t>Relation R exits between single concepts</a:t>
            </a:r>
          </a:p>
          <a:p>
            <a:pPr lvl="1"/>
            <a:r>
              <a:rPr lang="en-US" altLang="ko-KR" dirty="0" smtClean="0"/>
              <a:t>An entity </a:t>
            </a:r>
            <a:r>
              <a:rPr lang="en-US" altLang="ko-KR" dirty="0" err="1" smtClean="0"/>
              <a:t>i</a:t>
            </a:r>
            <a:r>
              <a:rPr lang="zh-CN" altLang="en-US" dirty="0" smtClean="0"/>
              <a:t> ∈</a:t>
            </a:r>
            <a:r>
              <a:rPr lang="en-US" altLang="zh-CN" dirty="0" smtClean="0"/>
              <a:t>I is an instance of a class</a:t>
            </a:r>
            <a:endParaRPr lang="en-US" altLang="ko-KR" dirty="0" smtClean="0"/>
          </a:p>
          <a:p>
            <a:r>
              <a:rPr lang="en-US" altLang="ko-KR" dirty="0" smtClean="0"/>
              <a:t>The definition of mapping </a:t>
            </a:r>
          </a:p>
          <a:p>
            <a:pPr lvl="1"/>
            <a:r>
              <a:rPr lang="en-US" altLang="ko-KR" dirty="0"/>
              <a:t>based on the </a:t>
            </a:r>
            <a:r>
              <a:rPr lang="en-US" altLang="ko-KR" dirty="0" smtClean="0"/>
              <a:t>vocabulary </a:t>
            </a:r>
            <a:r>
              <a:rPr lang="el-GR" altLang="ko-KR" dirty="0">
                <a:latin typeface="맑은 고딕"/>
              </a:rPr>
              <a:t>ε</a:t>
            </a:r>
            <a:r>
              <a:rPr lang="en-US" altLang="ko-KR" dirty="0" smtClean="0"/>
              <a:t>, </a:t>
            </a:r>
            <a:r>
              <a:rPr lang="en-US" altLang="ko-KR" dirty="0"/>
              <a:t>of all terms e </a:t>
            </a:r>
            <a:r>
              <a:rPr lang="zh-CN" altLang="en-US" dirty="0" smtClean="0"/>
              <a:t>∈</a:t>
            </a:r>
            <a:r>
              <a:rPr lang="el-GR" altLang="ko-KR" dirty="0" smtClean="0">
                <a:latin typeface="맑은 고딕"/>
              </a:rPr>
              <a:t> </a:t>
            </a:r>
            <a:r>
              <a:rPr lang="el-GR" altLang="ko-KR" dirty="0">
                <a:latin typeface="맑은 고딕"/>
              </a:rPr>
              <a:t>ε</a:t>
            </a:r>
            <a:r>
              <a:rPr lang="en-US" altLang="ko-KR" dirty="0" smtClean="0"/>
              <a:t> </a:t>
            </a:r>
            <a:r>
              <a:rPr lang="en-US" altLang="ko-KR" dirty="0"/>
              <a:t>and based on the set of possible </a:t>
            </a:r>
            <a:r>
              <a:rPr lang="en-US" altLang="ko-KR" dirty="0" smtClean="0"/>
              <a:t>ontologies</a:t>
            </a:r>
          </a:p>
          <a:p>
            <a:pPr lvl="1"/>
            <a:r>
              <a:rPr lang="en-US" altLang="ko-KR" dirty="0" smtClean="0"/>
              <a:t>e</a:t>
            </a:r>
            <a:r>
              <a:rPr lang="zh-CN" altLang="en-US" dirty="0"/>
              <a:t> </a:t>
            </a:r>
            <a:r>
              <a:rPr lang="zh-CN" altLang="en-US" dirty="0" smtClean="0"/>
              <a:t>∈ </a:t>
            </a:r>
            <a:r>
              <a:rPr lang="en-US" altLang="zh-CN" dirty="0" smtClean="0"/>
              <a:t>C</a:t>
            </a:r>
            <a:r>
              <a:rPr lang="zh-CN" altLang="en-US" dirty="0" smtClean="0"/>
              <a:t>∪</a:t>
            </a:r>
            <a:r>
              <a:rPr lang="en-US" altLang="zh-CN" dirty="0" smtClean="0"/>
              <a:t>R </a:t>
            </a:r>
            <a:r>
              <a:rPr lang="zh-CN" altLang="en-US" dirty="0" smtClean="0"/>
              <a:t>∪</a:t>
            </a:r>
            <a:r>
              <a:rPr lang="en-US" altLang="zh-CN" dirty="0" smtClean="0"/>
              <a:t>I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3861048"/>
            <a:ext cx="626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Corbel" pitchFamily="34" charset="0"/>
              </a:rPr>
              <a:t>m</a:t>
            </a:r>
            <a:r>
              <a:rPr lang="en-US" altLang="ko-KR" sz="2800" dirty="0" smtClean="0">
                <a:latin typeface="Corbel" pitchFamily="34" charset="0"/>
              </a:rPr>
              <a:t>ap:</a:t>
            </a:r>
            <a:r>
              <a:rPr lang="el-GR" altLang="ko-KR" sz="2800" dirty="0"/>
              <a:t> </a:t>
            </a:r>
            <a:r>
              <a:rPr lang="el-GR" altLang="ko-KR" sz="2800" dirty="0" smtClean="0"/>
              <a:t>ε</a:t>
            </a:r>
            <a:r>
              <a:rPr lang="en-US" altLang="ko-KR" sz="2800" dirty="0" smtClean="0"/>
              <a:t> x O x O</a:t>
            </a:r>
            <a:r>
              <a:rPr lang="en-US" altLang="ko-KR" sz="2800" dirty="0" smtClean="0">
                <a:latin typeface="Corbel" pitchFamily="34" charset="0"/>
              </a:rPr>
              <a:t>          </a:t>
            </a:r>
            <a:r>
              <a:rPr lang="el-GR" altLang="ko-KR" sz="2800" dirty="0" smtClean="0"/>
              <a:t>ε</a:t>
            </a:r>
            <a:endParaRPr lang="en-US" altLang="ko-KR" sz="2800" dirty="0" smtClean="0"/>
          </a:p>
          <a:p>
            <a:pPr algn="ctr"/>
            <a:endParaRPr lang="en-US" altLang="ko-KR" dirty="0" smtClean="0">
              <a:latin typeface="Corbel" pitchFamily="34" charset="0"/>
            </a:endParaRPr>
          </a:p>
          <a:p>
            <a:pPr algn="ctr"/>
            <a:r>
              <a:rPr lang="en-US" altLang="ko-KR" dirty="0" smtClean="0">
                <a:latin typeface="Corbel" pitchFamily="34" charset="0"/>
              </a:rPr>
              <a:t>with </a:t>
            </a:r>
            <a:r>
              <a:rPr lang="en-US" altLang="ko-KR" dirty="0" smtClean="0">
                <a:latin typeface="맑은 고딕"/>
                <a:ea typeface="맑은 고딕"/>
              </a:rPr>
              <a:t>∀ e</a:t>
            </a:r>
            <a:r>
              <a:rPr lang="zh-CN" altLang="en-US" dirty="0"/>
              <a:t>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맑은 고딕"/>
                <a:ea typeface="맑은 고딕"/>
              </a:rPr>
              <a:t>∃f</a:t>
            </a:r>
            <a:r>
              <a:rPr lang="zh-CN" altLang="en-US" dirty="0" smtClean="0"/>
              <a:t>∈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:map(e,O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,O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f</a:t>
            </a:r>
            <a:r>
              <a:rPr lang="en-US" altLang="zh-CN" dirty="0" err="1" smtClean="0">
                <a:latin typeface="맑은 고딕"/>
                <a:ea typeface="맑은 고딕"/>
              </a:rPr>
              <a:t>∨map</a:t>
            </a:r>
            <a:r>
              <a:rPr lang="en-US" altLang="zh-CN" dirty="0" smtClean="0">
                <a:latin typeface="맑은 고딕"/>
                <a:ea typeface="맑은 고딕"/>
              </a:rPr>
              <a:t>(e,O</a:t>
            </a:r>
            <a:r>
              <a:rPr lang="en-US" altLang="zh-CN" baseline="-25000" dirty="0" smtClean="0">
                <a:latin typeface="맑은 고딕"/>
                <a:ea typeface="맑은 고딕"/>
              </a:rPr>
              <a:t>1</a:t>
            </a:r>
            <a:r>
              <a:rPr lang="en-US" altLang="zh-CN" dirty="0" smtClean="0">
                <a:latin typeface="맑은 고딕"/>
                <a:ea typeface="맑은 고딕"/>
              </a:rPr>
              <a:t>,O</a:t>
            </a:r>
            <a:r>
              <a:rPr lang="en-US" altLang="zh-CN" baseline="-25000" dirty="0" smtClean="0">
                <a:latin typeface="맑은 고딕"/>
                <a:ea typeface="맑은 고딕"/>
              </a:rPr>
              <a:t>2</a:t>
            </a:r>
            <a:r>
              <a:rPr lang="en-US" altLang="zh-CN" dirty="0" smtClean="0">
                <a:latin typeface="맑은 고딕"/>
                <a:ea typeface="맑은 고딕"/>
              </a:rPr>
              <a:t>)=⊥)</a:t>
            </a:r>
            <a:r>
              <a:rPr lang="en-US" altLang="ko-KR" dirty="0" smtClean="0">
                <a:latin typeface="맑은 고딕"/>
                <a:ea typeface="맑은 고딕"/>
              </a:rPr>
              <a:t> </a:t>
            </a:r>
            <a:endParaRPr lang="ko-KR" altLang="en-US" dirty="0" smtClean="0">
              <a:latin typeface="Corbe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818567" y="4149080"/>
            <a:ext cx="40961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 descr="C:\Users\sengyu\Desktop\mapping\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6283"/>
            <a:ext cx="6742419" cy="349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engyu\Desktop\mapping\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5157192"/>
            <a:ext cx="3240360" cy="135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u="sng" dirty="0"/>
              <a:t>P</a:t>
            </a:r>
            <a:r>
              <a:rPr lang="en-US" altLang="ko-KR" u="sng" dirty="0" smtClean="0"/>
              <a:t>rocess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20110801_김현우 논문아이디어</Template>
  <TotalTime>5480</TotalTime>
  <Words>895</Words>
  <Application>Microsoft Office PowerPoint</Application>
  <PresentationFormat>화면 슬라이드 쇼(4:3)</PresentationFormat>
  <Paragraphs>199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SNU IDB Lab.</vt:lpstr>
      <vt:lpstr>QOM━Quick Ontology Mapping</vt:lpstr>
      <vt:lpstr>Outline</vt:lpstr>
      <vt:lpstr>Introduction</vt:lpstr>
      <vt:lpstr>Introduction</vt:lpstr>
      <vt:lpstr>Introduction</vt:lpstr>
      <vt:lpstr>Outline</vt:lpstr>
      <vt:lpstr>Background</vt:lpstr>
      <vt:lpstr>Background</vt:lpstr>
      <vt:lpstr>Outline</vt:lpstr>
      <vt:lpstr>Process </vt:lpstr>
      <vt:lpstr>Process </vt:lpstr>
      <vt:lpstr>Process</vt:lpstr>
      <vt:lpstr>Process</vt:lpstr>
      <vt:lpstr>Process</vt:lpstr>
      <vt:lpstr>Process</vt:lpstr>
      <vt:lpstr>Process</vt:lpstr>
      <vt:lpstr>Process</vt:lpstr>
      <vt:lpstr>Process</vt:lpstr>
      <vt:lpstr>Outline</vt:lpstr>
      <vt:lpstr>Evaluation and Results</vt:lpstr>
      <vt:lpstr>Evaluation and Results</vt:lpstr>
      <vt:lpstr>Evaluation and Results</vt:lpstr>
      <vt:lpstr>Conclusions</vt:lpstr>
      <vt:lpstr>Outline</vt:lpstr>
      <vt:lpstr>Discussion</vt:lpstr>
      <vt:lpstr>Thank you!!!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Rating: How difficult is It?</dc:title>
  <dc:creator>Microsoft Corporation</dc:creator>
  <cp:lastModifiedBy>sengyu</cp:lastModifiedBy>
  <cp:revision>365</cp:revision>
  <dcterms:created xsi:type="dcterms:W3CDTF">2006-10-05T04:04:58Z</dcterms:created>
  <dcterms:modified xsi:type="dcterms:W3CDTF">2012-01-04T00:26:36Z</dcterms:modified>
</cp:coreProperties>
</file>