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32" r:id="rId1"/>
    <p:sldMasterId id="2147483836" r:id="rId2"/>
    <p:sldMasterId id="2147483848" r:id="rId3"/>
  </p:sldMasterIdLst>
  <p:notesMasterIdLst>
    <p:notesMasterId r:id="rId24"/>
  </p:notesMasterIdLst>
  <p:sldIdLst>
    <p:sldId id="256" r:id="rId4"/>
    <p:sldId id="258" r:id="rId5"/>
    <p:sldId id="271" r:id="rId6"/>
    <p:sldId id="257" r:id="rId7"/>
    <p:sldId id="259" r:id="rId8"/>
    <p:sldId id="260" r:id="rId9"/>
    <p:sldId id="261" r:id="rId10"/>
    <p:sldId id="262" r:id="rId11"/>
    <p:sldId id="272" r:id="rId12"/>
    <p:sldId id="263" r:id="rId13"/>
    <p:sldId id="264" r:id="rId14"/>
    <p:sldId id="273" r:id="rId15"/>
    <p:sldId id="265" r:id="rId16"/>
    <p:sldId id="266" r:id="rId17"/>
    <p:sldId id="267" r:id="rId18"/>
    <p:sldId id="268" r:id="rId19"/>
    <p:sldId id="274" r:id="rId20"/>
    <p:sldId id="269" r:id="rId21"/>
    <p:sldId id="270" r:id="rId22"/>
    <p:sldId id="275" r:id="rId23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88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76994-CB82-4CE0-97C9-376814A995C8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23036-A682-4F00-94EF-33432527E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9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Fig</a:t>
            </a:r>
            <a:r>
              <a:rPr lang="en-US" altLang="ko-KR" baseline="0" dirty="0" smtClean="0"/>
              <a:t> 2B: # adopter friends (x</a:t>
            </a:r>
            <a:r>
              <a:rPr lang="ko-KR" altLang="en-US" baseline="0" smtClean="0"/>
              <a:t>축</a:t>
            </a:r>
            <a:r>
              <a:rPr lang="en-US" altLang="ko-KR" baseline="0" dirty="0" smtClean="0"/>
              <a:t>)</a:t>
            </a:r>
            <a:r>
              <a:rPr lang="ko-KR" altLang="en-US" baseline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가진 </a:t>
            </a:r>
            <a:r>
              <a:rPr lang="en-US" altLang="ko-KR" baseline="0" dirty="0" smtClean="0"/>
              <a:t>adopters/</a:t>
            </a:r>
            <a:r>
              <a:rPr lang="en-US" altLang="ko-KR" baseline="0" dirty="0" err="1" smtClean="0"/>
              <a:t>nonadopters</a:t>
            </a:r>
            <a:r>
              <a:rPr lang="ko-KR" altLang="en-US" baseline="0" smtClean="0"/>
              <a:t>의 수</a:t>
            </a:r>
            <a:endParaRPr lang="en-US" altLang="ko-KR" baseline="0" dirty="0" smtClean="0"/>
          </a:p>
          <a:p>
            <a:r>
              <a:rPr lang="en-US" altLang="ko-KR" baseline="0" dirty="0" smtClean="0"/>
              <a:t>Fig 2C: # adopter friends</a:t>
            </a:r>
            <a:r>
              <a:rPr lang="ko-KR" altLang="en-US" baseline="0" smtClean="0"/>
              <a:t>가 증가할 수록 </a:t>
            </a:r>
            <a:r>
              <a:rPr lang="en-US" altLang="ko-KR" baseline="0" dirty="0" smtClean="0"/>
              <a:t>adoption </a:t>
            </a:r>
            <a:r>
              <a:rPr lang="ko-KR" altLang="en-US" baseline="0" smtClean="0"/>
              <a:t>될 확률이 </a:t>
            </a:r>
            <a:r>
              <a:rPr lang="en-US" altLang="ko-KR" baseline="0" dirty="0" smtClean="0"/>
              <a:t>dramatically </a:t>
            </a:r>
            <a:r>
              <a:rPr lang="ko-KR" altLang="en-US" baseline="0" smtClean="0"/>
              <a:t>증가</a:t>
            </a:r>
            <a:endParaRPr lang="en-US" altLang="ko-KR" baseline="0" dirty="0" smtClean="0"/>
          </a:p>
          <a:p>
            <a:r>
              <a:rPr lang="en-US" altLang="ko-KR" baseline="0" dirty="0" smtClean="0"/>
              <a:t>Fig 2D: </a:t>
            </a:r>
            <a:r>
              <a:rPr lang="ko-KR" altLang="en-US" baseline="0" smtClean="0"/>
              <a:t>친구일 경우</a:t>
            </a:r>
            <a:r>
              <a:rPr lang="en-US" altLang="ko-KR" baseline="0" dirty="0" smtClean="0"/>
              <a:t>(randomly assign </a:t>
            </a:r>
            <a:r>
              <a:rPr lang="ko-KR" altLang="en-US" baseline="0" smtClean="0"/>
              <a:t>한 것 보다</a:t>
            </a:r>
            <a:r>
              <a:rPr lang="en-US" altLang="ko-KR" baseline="0" dirty="0" smtClean="0"/>
              <a:t>) </a:t>
            </a:r>
            <a:r>
              <a:rPr lang="ko-KR" altLang="en-US" baseline="0" smtClean="0"/>
              <a:t>이틀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사이에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100% ~ 500% </a:t>
            </a:r>
            <a:r>
              <a:rPr lang="ko-KR" altLang="en-US" baseline="0" smtClean="0"/>
              <a:t>더 </a:t>
            </a:r>
            <a:r>
              <a:rPr lang="en-US" altLang="ko-KR" baseline="0" dirty="0" smtClean="0"/>
              <a:t>adoption</a:t>
            </a:r>
            <a:r>
              <a:rPr lang="ko-KR" altLang="en-US" baseline="0" smtClean="0"/>
              <a:t>될 확률이 높음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3036-A682-4F00-94EF-33432527EA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6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3A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는 </a:t>
            </a:r>
            <a:r>
              <a:rPr lang="en-US" altLang="ko-KR" baseline="0" dirty="0" smtClean="0"/>
              <a:t>random matching</a:t>
            </a:r>
            <a:r>
              <a:rPr lang="ko-KR" altLang="en-US" baseline="0" smtClean="0"/>
              <a:t>의 결과</a:t>
            </a:r>
            <a:r>
              <a:rPr lang="en-US" altLang="ko-KR" baseline="0" dirty="0" smtClean="0"/>
              <a:t>, 3B</a:t>
            </a:r>
            <a:r>
              <a:rPr lang="ko-KR" altLang="en-US" baseline="0" smtClean="0"/>
              <a:t>는 </a:t>
            </a:r>
            <a:r>
              <a:rPr lang="en-US" altLang="ko-KR" baseline="0" dirty="0" smtClean="0"/>
              <a:t>propensity score</a:t>
            </a:r>
            <a:r>
              <a:rPr lang="ko-KR" altLang="en-US" baseline="0" smtClean="0"/>
              <a:t>로 </a:t>
            </a:r>
            <a:r>
              <a:rPr lang="en-US" altLang="ko-KR" baseline="0" dirty="0" smtClean="0"/>
              <a:t>matching</a:t>
            </a:r>
            <a:r>
              <a:rPr lang="ko-KR" altLang="en-US" baseline="0" smtClean="0"/>
              <a:t>한 결과</a:t>
            </a:r>
            <a:r>
              <a:rPr lang="en-US" altLang="ko-KR" baseline="0" dirty="0" smtClean="0"/>
              <a:t>: </a:t>
            </a:r>
            <a:r>
              <a:rPr lang="ko-KR" altLang="en-US" baseline="0" smtClean="0"/>
              <a:t>여기서는 </a:t>
            </a:r>
            <a:r>
              <a:rPr lang="en-US" altLang="ko-KR" baseline="0" dirty="0" smtClean="0"/>
              <a:t>condition</a:t>
            </a:r>
            <a:r>
              <a:rPr lang="ko-KR" altLang="en-US" baseline="0" smtClean="0"/>
              <a:t>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vectore</a:t>
            </a:r>
            <a:r>
              <a:rPr lang="en-US" altLang="ko-KR" baseline="0" dirty="0" smtClean="0"/>
              <a:t> </a:t>
            </a:r>
            <a:r>
              <a:rPr lang="en-US" altLang="ko-KR" i="1" baseline="0" dirty="0" err="1" smtClean="0"/>
              <a:t>X</a:t>
            </a:r>
            <a:r>
              <a:rPr lang="en-US" altLang="ko-KR" i="1" baseline="-25000" dirty="0" err="1" smtClean="0"/>
              <a:t>it</a:t>
            </a:r>
            <a:r>
              <a:rPr lang="en-US" altLang="ko-KR" baseline="0" dirty="0" smtClean="0"/>
              <a:t>) </a:t>
            </a:r>
            <a:r>
              <a:rPr lang="ko-KR" altLang="en-US" baseline="0" smtClean="0"/>
              <a:t>없이 </a:t>
            </a:r>
            <a:r>
              <a:rPr lang="en-US" altLang="ko-KR" baseline="0" dirty="0" smtClean="0"/>
              <a:t>matching </a:t>
            </a:r>
            <a:r>
              <a:rPr lang="ko-KR" altLang="en-US" baseline="0" smtClean="0"/>
              <a:t>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3036-A682-4F00-94EF-33432527EA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9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23036-A682-4F00-94EF-33432527EA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8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7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8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9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09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9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80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03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E97799C9-84D9-46D2-A11E-BCF8A720529D}" type="slidenum">
              <a:rPr lang="en-US" smtClean="0"/>
              <a:pPr/>
              <a:t>‹#›</a:t>
            </a:fld>
            <a:r>
              <a:rPr lang="en-US" dirty="0" smtClean="0"/>
              <a:t>/19</a:t>
            </a:r>
            <a:endParaRPr 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970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0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1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3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9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7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Distinguishing influence-based contagion from </a:t>
            </a:r>
            <a:r>
              <a:rPr lang="en-US" altLang="ko-KR" dirty="0" err="1" smtClean="0"/>
              <a:t>homophily</a:t>
            </a:r>
            <a:r>
              <a:rPr lang="en-US" altLang="ko-KR" dirty="0" smtClean="0"/>
              <a:t>-driven diffusion in dynamic networks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Sinan Aral, Lev Muchnik, and Arun Sundararajan</a:t>
            </a:r>
          </a:p>
          <a:p>
            <a:r>
              <a:rPr lang="en-US" altLang="ko-KR" smtClean="0"/>
              <a:t>PNAS 2009</a:t>
            </a:r>
          </a:p>
          <a:p>
            <a:endParaRPr lang="en-US" altLang="ko-KR" smtClean="0"/>
          </a:p>
          <a:p>
            <a:r>
              <a:rPr lang="en-US" altLang="ko-KR" smtClean="0"/>
              <a:t>Hyewon Lim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37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Evidence of </a:t>
            </a:r>
            <a:r>
              <a:rPr lang="en-US" altLang="ko-KR" dirty="0" err="1" smtClean="0"/>
              <a:t>Assortative</a:t>
            </a:r>
            <a:r>
              <a:rPr lang="en-US" altLang="ko-KR" dirty="0" smtClean="0"/>
              <a:t> Mixing and Temporal 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Observe</a:t>
            </a:r>
            <a:r>
              <a:rPr lang="ko-KR" altLang="en-US" smtClean="0"/>
              <a:t> </a:t>
            </a:r>
            <a:r>
              <a:rPr lang="en-US" altLang="ko-KR" dirty="0" smtClean="0"/>
              <a:t>strong evidence of both </a:t>
            </a:r>
            <a:r>
              <a:rPr lang="en-US" altLang="ko-KR" dirty="0" err="1" smtClean="0"/>
              <a:t>assortative</a:t>
            </a:r>
            <a:r>
              <a:rPr lang="en-US" altLang="ko-KR" dirty="0" smtClean="0"/>
              <a:t> mixing and temporal clustering in Go adoption</a:t>
            </a:r>
          </a:p>
          <a:p>
            <a:pPr lvl="1"/>
            <a:r>
              <a:rPr lang="en-US" altLang="ko-KR" dirty="0" smtClean="0"/>
              <a:t>At the end of the 5-month period,</a:t>
            </a:r>
          </a:p>
          <a:p>
            <a:pPr lvl="2"/>
            <a:r>
              <a:rPr lang="en-US" altLang="ko-KR" dirty="0" smtClean="0"/>
              <a:t>Adopters have a 5-fold higher percentage of adopters in their local networks</a:t>
            </a:r>
          </a:p>
          <a:p>
            <a:pPr lvl="2"/>
            <a:r>
              <a:rPr lang="en-US" altLang="ko-KR" dirty="0" smtClean="0"/>
              <a:t>Adopters receive a 5-fold higher percentage of messages from adopters than non-adopters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056" y="3293555"/>
            <a:ext cx="5437888" cy="330321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10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6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Evidence of </a:t>
            </a:r>
            <a:r>
              <a:rPr lang="en-US" altLang="ko-KR" dirty="0" err="1"/>
              <a:t>Assortative</a:t>
            </a:r>
            <a:r>
              <a:rPr lang="en-US" altLang="ko-KR" dirty="0"/>
              <a:t> Mixing and Temporal Clustering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Evidence of </a:t>
            </a:r>
            <a:r>
              <a:rPr lang="en-US" altLang="ko-KR" dirty="0" err="1" smtClean="0"/>
              <a:t>assortative</a:t>
            </a:r>
            <a:r>
              <a:rPr lang="en-US" altLang="ko-KR" dirty="0" smtClean="0"/>
              <a:t> mixing and temporal clustering may suggest peer influence</a:t>
            </a:r>
          </a:p>
          <a:p>
            <a:pPr lvl="1"/>
            <a:r>
              <a:rPr lang="en-US" altLang="ko-KR" dirty="0" err="1" smtClean="0"/>
              <a:t>Homophily</a:t>
            </a:r>
            <a:r>
              <a:rPr lang="en-US" altLang="ko-KR" dirty="0" smtClean="0"/>
              <a:t> could also explain </a:t>
            </a:r>
            <a:r>
              <a:rPr lang="en-US" altLang="ko-KR" dirty="0" err="1" smtClean="0"/>
              <a:t>assortative</a:t>
            </a:r>
            <a:r>
              <a:rPr lang="en-US" altLang="ko-KR" dirty="0" smtClean="0"/>
              <a:t> mixing and temporal clustering</a:t>
            </a:r>
          </a:p>
          <a:p>
            <a:pPr lvl="1"/>
            <a:endParaRPr lang="en-US" altLang="ko-KR" dirty="0" smtClean="0"/>
          </a:p>
          <a:p>
            <a:r>
              <a:rPr lang="en-US" altLang="ko-KR" i="1" dirty="0" smtClean="0"/>
              <a:t>Do social choices and behaviors exhibit </a:t>
            </a:r>
            <a:r>
              <a:rPr lang="en-US" altLang="ko-KR" i="1" dirty="0" err="1" smtClean="0"/>
              <a:t>assortative</a:t>
            </a:r>
            <a:r>
              <a:rPr lang="en-US" altLang="ko-KR" i="1" dirty="0" smtClean="0"/>
              <a:t> mixing and temporal clustering in networks because of influence or </a:t>
            </a:r>
            <a:r>
              <a:rPr lang="en-US" altLang="ko-KR" i="1" dirty="0" err="1" smtClean="0"/>
              <a:t>homophily</a:t>
            </a:r>
            <a:r>
              <a:rPr lang="en-US" altLang="ko-KR" i="1" dirty="0" smtClean="0"/>
              <a:t>, and when is one explanation more likely than the other?</a:t>
            </a:r>
          </a:p>
          <a:p>
            <a:pPr lvl="1"/>
            <a:r>
              <a:rPr lang="en-US" altLang="ko-KR" dirty="0" smtClean="0"/>
              <a:t>Attempt to describe a scalable and widely applicable alternative method to distinguish </a:t>
            </a:r>
            <a:r>
              <a:rPr lang="en-US" altLang="ko-KR" dirty="0" err="1" smtClean="0"/>
              <a:t>homophily</a:t>
            </a:r>
            <a:r>
              <a:rPr lang="en-US" altLang="ko-KR" dirty="0" smtClean="0"/>
              <a:t> and influence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11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3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Evidence of </a:t>
            </a:r>
            <a:r>
              <a:rPr lang="en-US" altLang="ko-KR" dirty="0" err="1" smtClean="0"/>
              <a:t>Assortative</a:t>
            </a:r>
            <a:r>
              <a:rPr lang="en-US" altLang="ko-KR" dirty="0" smtClean="0"/>
              <a:t> Mixing and Temporal Clustering</a:t>
            </a:r>
          </a:p>
          <a:p>
            <a:r>
              <a:rPr lang="en-US" altLang="ko-KR" b="1" dirty="0" smtClean="0"/>
              <a:t>Methods</a:t>
            </a:r>
          </a:p>
          <a:p>
            <a:r>
              <a:rPr lang="en-US" altLang="ko-KR" b="1" dirty="0" smtClean="0"/>
              <a:t>Results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12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1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Homophily</a:t>
            </a:r>
            <a:r>
              <a:rPr lang="en-US" altLang="ko-KR" dirty="0" smtClean="0"/>
              <a:t> creates a selection bias</a:t>
            </a:r>
          </a:p>
          <a:p>
            <a:pPr lvl="1"/>
            <a:r>
              <a:rPr lang="en-US" altLang="ko-KR" dirty="0" smtClean="0"/>
              <a:t>Treatments are not randomly assigned</a:t>
            </a:r>
          </a:p>
          <a:p>
            <a:pPr lvl="1"/>
            <a:r>
              <a:rPr lang="en-US" altLang="ko-KR" dirty="0" smtClean="0"/>
              <a:t>Adopters are more likely to be treated because of similarity with their neighbors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Regression analysis are insufficient</a:t>
            </a:r>
          </a:p>
          <a:p>
            <a:pPr lvl="1"/>
            <a:r>
              <a:rPr lang="en-US" altLang="ko-KR" dirty="0" smtClean="0"/>
              <a:t>Only establish correlation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Matched sampling</a:t>
            </a:r>
          </a:p>
          <a:p>
            <a:pPr lvl="1"/>
            <a:r>
              <a:rPr lang="en-US" altLang="ko-KR" dirty="0" smtClean="0"/>
              <a:t>Estimate causal treatment effects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13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Propensity score matching 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i="1" dirty="0" smtClean="0"/>
              <a:t>T</a:t>
            </a:r>
            <a:r>
              <a:rPr lang="en-US" altLang="ko-KR" i="1" baseline="-25000" dirty="0" smtClean="0"/>
              <a:t>it</a:t>
            </a:r>
            <a:r>
              <a:rPr lang="en-US" altLang="ko-KR" dirty="0" smtClean="0"/>
              <a:t> : the treatment status (# friends who have adopted) of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on day </a:t>
            </a:r>
            <a:r>
              <a:rPr lang="en-US" altLang="ko-KR" i="1" dirty="0" smtClean="0"/>
              <a:t>t</a:t>
            </a:r>
          </a:p>
          <a:p>
            <a:pPr lvl="1"/>
            <a:r>
              <a:rPr lang="en-US" altLang="ko-KR" i="1" dirty="0" err="1" smtClean="0"/>
              <a:t>X</a:t>
            </a:r>
            <a:r>
              <a:rPr lang="en-US" altLang="ko-KR" i="1" baseline="-25000" dirty="0" err="1" smtClean="0"/>
              <a:t>it</a:t>
            </a:r>
            <a:r>
              <a:rPr lang="en-US" altLang="ko-KR" dirty="0" smtClean="0"/>
              <a:t> : the vector of demographic and behavioral covariates of </a:t>
            </a:r>
            <a:r>
              <a:rPr lang="en-US" altLang="ko-KR" i="1" dirty="0" smtClean="0"/>
              <a:t>I</a:t>
            </a:r>
          </a:p>
          <a:p>
            <a:pPr lvl="1"/>
            <a:endParaRPr lang="en-US" altLang="ko-KR" i="1" dirty="0"/>
          </a:p>
          <a:p>
            <a:r>
              <a:rPr lang="en-US" altLang="ko-KR" dirty="0" smtClean="0"/>
              <a:t>Choose an untreated match </a:t>
            </a:r>
            <a:r>
              <a:rPr lang="en-US" altLang="ko-KR" i="1" dirty="0" smtClean="0"/>
              <a:t>j</a:t>
            </a:r>
            <a:r>
              <a:rPr lang="en-US" altLang="ko-KR" dirty="0" smtClean="0"/>
              <a:t> for all treated nodes </a:t>
            </a:r>
            <a:r>
              <a:rPr lang="en-US" altLang="ko-KR" i="1" dirty="0" err="1" smtClean="0"/>
              <a:t>i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|</a:t>
            </a:r>
            <a:r>
              <a:rPr lang="en-US" altLang="ko-KR" i="1" dirty="0"/>
              <a:t>p</a:t>
            </a:r>
            <a:r>
              <a:rPr lang="en-US" altLang="ko-KR" i="1" baseline="-25000" dirty="0"/>
              <a:t>it</a:t>
            </a:r>
            <a:r>
              <a:rPr lang="en-US" altLang="ko-KR" dirty="0"/>
              <a:t> – </a:t>
            </a:r>
            <a:r>
              <a:rPr lang="en-US" altLang="ko-KR" i="1" dirty="0" err="1"/>
              <a:t>p</a:t>
            </a:r>
            <a:r>
              <a:rPr lang="en-US" altLang="ko-KR" i="1" baseline="-25000" dirty="0" err="1"/>
              <a:t>jt</a:t>
            </a:r>
            <a:r>
              <a:rPr lang="en-US" altLang="ko-KR" dirty="0"/>
              <a:t>| is minimized</a:t>
            </a:r>
            <a:endParaRPr lang="en-US" altLang="ko-KR" i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 explain temporal clustering</a:t>
            </a:r>
          </a:p>
          <a:p>
            <a:pPr lvl="1"/>
            <a:r>
              <a:rPr lang="en-US" altLang="ko-KR" dirty="0" smtClean="0"/>
              <a:t>Defined treated users as those with friends who had adopted within certain time intervals of one another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70" y="1634855"/>
            <a:ext cx="3583860" cy="57962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14</a:t>
            </a:fld>
            <a:r>
              <a:rPr lang="en-US" smtClean="0"/>
              <a:t>/19</a:t>
            </a:r>
            <a:endParaRPr lang="en-US" dirty="0"/>
          </a:p>
        </p:txBody>
      </p:sp>
      <p:sp>
        <p:nvSpPr>
          <p:cNvPr id="6" name="오른쪽 화살표 5">
            <a:hlinkClick r:id="rId3" action="ppaction://hlinksldjump"/>
          </p:cNvPr>
          <p:cNvSpPr/>
          <p:nvPr/>
        </p:nvSpPr>
        <p:spPr>
          <a:xfrm>
            <a:off x="3952567" y="1194619"/>
            <a:ext cx="280219" cy="2286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8" y="1307294"/>
            <a:ext cx="7919884" cy="497403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15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51" y="1141686"/>
            <a:ext cx="6250898" cy="53352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16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7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Evidence of </a:t>
            </a:r>
            <a:r>
              <a:rPr lang="en-US" altLang="ko-KR" dirty="0" err="1" smtClean="0"/>
              <a:t>Assortative</a:t>
            </a:r>
            <a:r>
              <a:rPr lang="en-US" altLang="ko-KR" dirty="0" smtClean="0"/>
              <a:t> Mixing and Temporal Clustering</a:t>
            </a:r>
          </a:p>
          <a:p>
            <a:r>
              <a:rPr lang="en-US" altLang="ko-KR" dirty="0" smtClean="0"/>
              <a:t>Methods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b="1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17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08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 key challenge in identifying the existence and strength of true contagion</a:t>
            </a:r>
          </a:p>
          <a:p>
            <a:pPr lvl="1"/>
            <a:r>
              <a:rPr lang="en-US" altLang="ko-KR" dirty="0" smtClean="0"/>
              <a:t>Distinguish peer influence process from alternative processes such as </a:t>
            </a:r>
            <a:r>
              <a:rPr lang="en-US" altLang="ko-KR" dirty="0" err="1" smtClean="0"/>
              <a:t>homophily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Present a generalized statistical framework </a:t>
            </a:r>
          </a:p>
          <a:p>
            <a:pPr lvl="1"/>
            <a:r>
              <a:rPr lang="en-US" altLang="ko-KR" dirty="0" smtClean="0"/>
              <a:t>for distinguishing peer-to-peer influence from </a:t>
            </a:r>
            <a:r>
              <a:rPr lang="en-US" altLang="ko-KR" dirty="0" err="1" smtClean="0"/>
              <a:t>homophily</a:t>
            </a:r>
            <a:r>
              <a:rPr lang="en-US" altLang="ko-KR" dirty="0" smtClean="0"/>
              <a:t> in dynamic networks of any size</a:t>
            </a:r>
          </a:p>
          <a:p>
            <a:endParaRPr lang="en-US" altLang="ko-KR" dirty="0"/>
          </a:p>
          <a:p>
            <a:r>
              <a:rPr lang="en-US" altLang="ko-KR" dirty="0" smtClean="0"/>
              <a:t>Previous methods </a:t>
            </a:r>
          </a:p>
          <a:p>
            <a:pPr lvl="1"/>
            <a:r>
              <a:rPr lang="en-US" altLang="ko-KR" dirty="0" smtClean="0"/>
              <a:t>Overestimate Peer influence by 300-700%</a:t>
            </a:r>
          </a:p>
          <a:p>
            <a:pPr lvl="1"/>
            <a:r>
              <a:rPr lang="en-US" altLang="ko-KR" dirty="0" err="1" smtClean="0"/>
              <a:t>Homophily</a:t>
            </a:r>
            <a:r>
              <a:rPr lang="en-US" altLang="ko-KR" dirty="0" smtClean="0"/>
              <a:t> explains &gt;50% of the perceived behavioral contagion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Homophily</a:t>
            </a:r>
            <a:r>
              <a:rPr lang="en-US" altLang="ko-KR" dirty="0" smtClean="0">
                <a:sym typeface="Wingdings" panose="05000000000000000000" pitchFamily="2" charset="2"/>
              </a:rPr>
              <a:t> can account for a great deal of what appears at first to be a contagious process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Influence is also over estimated in large clusters of adopters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In these cluster the </a:t>
            </a:r>
            <a:r>
              <a:rPr lang="en-US" altLang="ko-KR" dirty="0" err="1" smtClean="0">
                <a:sym typeface="Wingdings" panose="05000000000000000000" pitchFamily="2" charset="2"/>
              </a:rPr>
              <a:t>homophily</a:t>
            </a:r>
            <a:r>
              <a:rPr lang="en-US" altLang="ko-KR" dirty="0" smtClean="0">
                <a:sym typeface="Wingdings" panose="05000000000000000000" pitchFamily="2" charset="2"/>
              </a:rPr>
              <a:t> effect is more pronounced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18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1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Different </a:t>
            </a:r>
            <a:r>
              <a:rPr lang="en-US" altLang="ko-KR" dirty="0">
                <a:sym typeface="Wingdings" panose="05000000000000000000" pitchFamily="2" charset="2"/>
              </a:rPr>
              <a:t>subsets of the population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display various susceptibilities to potential influence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Limitations</a:t>
            </a:r>
          </a:p>
          <a:p>
            <a:pPr lvl="1"/>
            <a:r>
              <a:rPr lang="en-US" altLang="ko-KR" dirty="0" smtClean="0"/>
              <a:t>Unobserved and uncorrelated latent </a:t>
            </a:r>
            <a:r>
              <a:rPr lang="en-US" altLang="ko-KR" dirty="0" err="1" smtClean="0"/>
              <a:t>homophily</a:t>
            </a:r>
            <a:r>
              <a:rPr lang="en-US" altLang="ko-KR" dirty="0" smtClean="0"/>
              <a:t> and unobserved confounding factors or contextual effect may also contribute </a:t>
            </a:r>
          </a:p>
          <a:p>
            <a:pPr lvl="1"/>
            <a:r>
              <a:rPr lang="en-US" altLang="ko-KR" dirty="0" smtClean="0"/>
              <a:t>Yahoo! Go 2.0 does not exhibit direct network externalities</a:t>
            </a:r>
          </a:p>
          <a:p>
            <a:pPr lvl="1"/>
            <a:r>
              <a:rPr lang="en-US" altLang="ko-KR" dirty="0" smtClean="0"/>
              <a:t>Yahoo! Go 2.0’s </a:t>
            </a:r>
            <a:r>
              <a:rPr lang="en-US" altLang="ko-KR" dirty="0" err="1" smtClean="0"/>
              <a:t>adopation</a:t>
            </a:r>
            <a:r>
              <a:rPr lang="en-US" altLang="ko-KR" dirty="0" smtClean="0"/>
              <a:t> is not likely to be driven by the desire to communicate with one’s friends by using the application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19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Peer</a:t>
            </a:r>
            <a:r>
              <a:rPr lang="ko-KR" altLang="en-US" smtClean="0"/>
              <a:t> </a:t>
            </a:r>
            <a:r>
              <a:rPr lang="en-US" altLang="ko-KR" dirty="0" smtClean="0"/>
              <a:t>influence and social contagion (also </a:t>
            </a:r>
            <a:r>
              <a:rPr lang="en-US" altLang="ko-KR" dirty="0" err="1" smtClean="0"/>
              <a:t>homophily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Evidence of </a:t>
            </a:r>
            <a:r>
              <a:rPr lang="en-US" altLang="ko-KR" dirty="0" err="1"/>
              <a:t>a</a:t>
            </a:r>
            <a:r>
              <a:rPr lang="en-US" altLang="ko-KR" dirty="0" err="1" smtClean="0"/>
              <a:t>ssortative</a:t>
            </a:r>
            <a:r>
              <a:rPr lang="en-US" altLang="ko-KR" dirty="0" smtClean="0"/>
              <a:t> mixing, temporal clustering of behavior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dynamic matched sample estimation framework</a:t>
            </a:r>
          </a:p>
          <a:p>
            <a:pPr lvl="1"/>
            <a:r>
              <a:rPr lang="en-US" altLang="ko-KR" dirty="0" smtClean="0"/>
              <a:t>To distinguish influence and </a:t>
            </a:r>
            <a:r>
              <a:rPr lang="en-US" altLang="ko-KR" dirty="0" err="1" smtClean="0"/>
              <a:t>homophily</a:t>
            </a:r>
            <a:r>
              <a:rPr lang="en-US" altLang="ko-KR" dirty="0" smtClean="0"/>
              <a:t> effects in dynamic networks</a:t>
            </a:r>
          </a:p>
          <a:p>
            <a:endParaRPr lang="en-US" altLang="ko-KR" dirty="0"/>
          </a:p>
          <a:p>
            <a:r>
              <a:rPr lang="en-US" altLang="ko-KR" dirty="0" smtClean="0"/>
              <a:t>Findings</a:t>
            </a:r>
          </a:p>
          <a:p>
            <a:pPr lvl="1"/>
            <a:r>
              <a:rPr lang="en-US" altLang="ko-KR" dirty="0" smtClean="0"/>
              <a:t>Previous methods overestimate peer influence in product adoption decisions by 300 – 700%</a:t>
            </a:r>
          </a:p>
          <a:p>
            <a:pPr lvl="1"/>
            <a:r>
              <a:rPr lang="en-US" altLang="ko-KR" dirty="0" err="1" smtClean="0"/>
              <a:t>Homophily</a:t>
            </a:r>
            <a:r>
              <a:rPr lang="en-US" altLang="ko-KR" dirty="0" smtClean="0"/>
              <a:t> explains &gt;50% of the perceived behavioral contagion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Propensity Score Methods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 </a:t>
            </a:r>
            <a:endParaRPr lang="en-US" altLang="ko-KR" dirty="0"/>
          </a:p>
          <a:p>
            <a:pPr lvl="1"/>
            <a:r>
              <a:rPr lang="ko-KR" altLang="en-US" dirty="0" err="1" smtClean="0"/>
              <a:t>대조군과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시험군을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random</a:t>
            </a:r>
            <a:r>
              <a:rPr lang="ko-KR" altLang="en-US" smtClean="0"/>
              <a:t>하게 </a:t>
            </a:r>
            <a:r>
              <a:rPr lang="en-US" altLang="ko-KR" dirty="0" smtClean="0"/>
              <a:t>assign</a:t>
            </a:r>
            <a:r>
              <a:rPr lang="ko-KR" altLang="en-US" smtClean="0"/>
              <a:t>하여 공변수가 효과 측정에 미칠 수 있는 </a:t>
            </a:r>
            <a:r>
              <a:rPr lang="en-US" altLang="ko-KR" dirty="0" smtClean="0"/>
              <a:t>bias</a:t>
            </a:r>
            <a:r>
              <a:rPr lang="ko-KR" altLang="en-US" smtClean="0"/>
              <a:t>를 방지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20</a:t>
            </a:fld>
            <a:r>
              <a:rPr lang="en-US" smtClean="0"/>
              <a:t>/19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0" y="2844754"/>
            <a:ext cx="4336026" cy="1899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100" y="2535008"/>
            <a:ext cx="4394850" cy="27898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09230" y="6551766"/>
            <a:ext cx="33552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http://blog.naver.com/p0gang/40107322142</a:t>
            </a:r>
          </a:p>
        </p:txBody>
      </p:sp>
      <p:sp>
        <p:nvSpPr>
          <p:cNvPr id="8" name="왼쪽 화살표 7">
            <a:hlinkClick r:id="rId4" action="ppaction://hlinksldjump"/>
          </p:cNvPr>
          <p:cNvSpPr/>
          <p:nvPr/>
        </p:nvSpPr>
        <p:spPr>
          <a:xfrm>
            <a:off x="8413955" y="6091084"/>
            <a:ext cx="353961" cy="27284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b="1" dirty="0" smtClean="0"/>
              <a:t>Data</a:t>
            </a:r>
          </a:p>
          <a:p>
            <a:r>
              <a:rPr lang="en-US" altLang="ko-KR" dirty="0" smtClean="0"/>
              <a:t>Evidence of </a:t>
            </a:r>
            <a:r>
              <a:rPr lang="en-US" altLang="ko-KR" dirty="0" err="1" smtClean="0"/>
              <a:t>Assortative</a:t>
            </a:r>
            <a:r>
              <a:rPr lang="en-US" altLang="ko-KR" dirty="0" smtClean="0"/>
              <a:t> Mixing and Temporal Clustering</a:t>
            </a:r>
          </a:p>
          <a:p>
            <a:r>
              <a:rPr lang="en-US" altLang="ko-KR" dirty="0" smtClean="0"/>
              <a:t>Methods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Model the dynamics of viral spreading </a:t>
            </a:r>
          </a:p>
          <a:p>
            <a:pPr lvl="1"/>
            <a:r>
              <a:rPr lang="en-US" altLang="ko-KR" dirty="0" smtClean="0"/>
              <a:t>Using assumptions about susceptibility rates, transition probabilities, and their relationships to network structure</a:t>
            </a:r>
          </a:p>
          <a:p>
            <a:pPr lvl="1"/>
            <a:r>
              <a:rPr lang="en-US" altLang="ko-KR" dirty="0" smtClean="0"/>
              <a:t>Few large-scale empirical observations of networked contagions exist to validate these </a:t>
            </a:r>
            <a:r>
              <a:rPr lang="en-US" altLang="ko-KR" dirty="0" err="1" smtClean="0"/>
              <a:t>assuptions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 key challenge in identifying true contagions </a:t>
            </a:r>
          </a:p>
          <a:p>
            <a:pPr lvl="1"/>
            <a:r>
              <a:rPr lang="en-US" altLang="ko-KR" dirty="0" smtClean="0"/>
              <a:t>To distinguish peer-to-peer influence from </a:t>
            </a:r>
            <a:r>
              <a:rPr lang="en-US" altLang="ko-KR" dirty="0" err="1" smtClean="0"/>
              <a:t>homophily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Peer-to-peer influence</a:t>
            </a:r>
          </a:p>
          <a:p>
            <a:pPr lvl="1"/>
            <a:r>
              <a:rPr lang="en-US" altLang="ko-KR" dirty="0" smtClean="0"/>
              <a:t>A node influences or causes outcomes in its neighbors</a:t>
            </a:r>
          </a:p>
          <a:p>
            <a:pPr lvl="1"/>
            <a:r>
              <a:rPr lang="en-US" altLang="ko-KR" dirty="0" smtClean="0">
                <a:solidFill>
                  <a:schemeClr val="accent6"/>
                </a:solidFill>
              </a:rPr>
              <a:t>Influence-driven contagions</a:t>
            </a:r>
          </a:p>
          <a:p>
            <a:pPr lvl="2"/>
            <a:r>
              <a:rPr lang="en-US" altLang="ko-KR" dirty="0" smtClean="0"/>
              <a:t>Self-reinforcing and display rapid, exponential, and less predictable diffusion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Homophily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Dyadic similarities between nodes create correlated outcome patterns among neighbors that merely mimic viral contagions without direct causal influence</a:t>
            </a:r>
          </a:p>
          <a:p>
            <a:pPr lvl="1"/>
            <a:r>
              <a:rPr lang="en-US" altLang="ko-KR" dirty="0" err="1" smtClean="0">
                <a:solidFill>
                  <a:schemeClr val="accent6"/>
                </a:solidFill>
              </a:rPr>
              <a:t>Homophily</a:t>
            </a:r>
            <a:r>
              <a:rPr lang="en-US" altLang="ko-KR" dirty="0" smtClean="0">
                <a:solidFill>
                  <a:schemeClr val="accent6"/>
                </a:solidFill>
              </a:rPr>
              <a:t>-driven contagions</a:t>
            </a:r>
          </a:p>
          <a:p>
            <a:pPr lvl="2"/>
            <a:r>
              <a:rPr lang="en-US" altLang="ko-KR" dirty="0" err="1" smtClean="0"/>
              <a:t>Goberned</a:t>
            </a:r>
            <a:r>
              <a:rPr lang="en-US" altLang="ko-KR" dirty="0" smtClean="0"/>
              <a:t> by the distributions of characteristics over nodes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5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0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Substantiate claims of peer influence and contagion in networks using two empirical patterns </a:t>
            </a:r>
          </a:p>
          <a:p>
            <a:pPr lvl="1"/>
            <a:r>
              <a:rPr lang="en-US" altLang="ko-KR" dirty="0" err="1" smtClean="0"/>
              <a:t>Assortative</a:t>
            </a:r>
            <a:r>
              <a:rPr lang="en-US" altLang="ko-KR" dirty="0" smtClean="0"/>
              <a:t> mixing</a:t>
            </a:r>
          </a:p>
          <a:p>
            <a:pPr lvl="2"/>
            <a:r>
              <a:rPr lang="en-US" altLang="ko-KR" dirty="0" smtClean="0"/>
              <a:t>Correlations of behaviors among linked nodes</a:t>
            </a:r>
          </a:p>
          <a:p>
            <a:pPr lvl="1"/>
            <a:r>
              <a:rPr lang="en-US" altLang="ko-KR" dirty="0" smtClean="0"/>
              <a:t>Temporal clustering</a:t>
            </a:r>
          </a:p>
          <a:p>
            <a:pPr lvl="2"/>
            <a:r>
              <a:rPr lang="en-US" altLang="ko-KR" dirty="0" smtClean="0"/>
              <a:t>Temporal interdependence of behaviors among linked nodes </a:t>
            </a:r>
          </a:p>
          <a:p>
            <a:endParaRPr lang="en-US" altLang="ko-KR" dirty="0"/>
          </a:p>
          <a:p>
            <a:r>
              <a:rPr lang="en-US" altLang="ko-KR" dirty="0" smtClean="0"/>
              <a:t>While evidence of </a:t>
            </a:r>
            <a:r>
              <a:rPr lang="en-US" altLang="ko-KR" dirty="0" err="1" smtClean="0"/>
              <a:t>assortative</a:t>
            </a:r>
            <a:r>
              <a:rPr lang="en-US" altLang="ko-KR" dirty="0" smtClean="0"/>
              <a:t> mixing and temporal clustering in outcomes may indicate peer influence, such outcomes may also be explained by </a:t>
            </a:r>
            <a:r>
              <a:rPr lang="en-US" altLang="ko-KR" dirty="0" err="1" smtClean="0"/>
              <a:t>homophily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6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9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Develop a matched sample estimation framework to distinguish influence and </a:t>
            </a:r>
            <a:r>
              <a:rPr lang="en-US" altLang="ko-KR" dirty="0" err="1" smtClean="0"/>
              <a:t>homophily</a:t>
            </a:r>
            <a:r>
              <a:rPr lang="en-US" altLang="ko-KR" dirty="0" smtClean="0"/>
              <a:t> effects in dynamic networks</a:t>
            </a:r>
          </a:p>
          <a:p>
            <a:endParaRPr lang="en-US" altLang="ko-KR" dirty="0"/>
          </a:p>
          <a:p>
            <a:r>
              <a:rPr lang="en-US" altLang="ko-KR" dirty="0" smtClean="0"/>
              <a:t>Findings</a:t>
            </a:r>
          </a:p>
          <a:p>
            <a:pPr lvl="1"/>
            <a:r>
              <a:rPr lang="en-US" altLang="ko-KR" dirty="0" smtClean="0"/>
              <a:t>Previous methods significantly overestimate peer influence </a:t>
            </a:r>
          </a:p>
          <a:p>
            <a:pPr lvl="1"/>
            <a:r>
              <a:rPr lang="en-US" altLang="ko-KR" dirty="0" smtClean="0"/>
              <a:t>Mistakenly identifying </a:t>
            </a:r>
            <a:r>
              <a:rPr lang="en-US" altLang="ko-KR" dirty="0" err="1" smtClean="0"/>
              <a:t>homophilous</a:t>
            </a:r>
            <a:r>
              <a:rPr lang="en-US" altLang="ko-KR" dirty="0" smtClean="0"/>
              <a:t> diffusion as influence-driven contagion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7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8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Daily instant messaging (IM) traffic among 27.4M users of Yahoo.com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Yahoo! Go</a:t>
            </a:r>
          </a:p>
          <a:p>
            <a:pPr lvl="1"/>
            <a:r>
              <a:rPr lang="en-US" altLang="ko-KR" dirty="0" smtClean="0"/>
              <a:t>The day-by-day adoption of a mobile service application launched in July 2007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Precise attribute and dynamic behavioral data from desktop, mobile, and Go platforms</a:t>
            </a:r>
          </a:p>
          <a:p>
            <a:pPr lvl="1"/>
            <a:r>
              <a:rPr lang="en-US" altLang="ko-KR" dirty="0" smtClean="0"/>
              <a:t>Users’ demographics, geographic location, mobile device type and usage, and per-day page views of different types of content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Sampled users</a:t>
            </a:r>
          </a:p>
          <a:p>
            <a:pPr lvl="1"/>
            <a:r>
              <a:rPr lang="en-US" altLang="ko-KR" dirty="0" smtClean="0"/>
              <a:t>Registered &gt;14B page views</a:t>
            </a:r>
          </a:p>
          <a:p>
            <a:pPr lvl="1"/>
            <a:r>
              <a:rPr lang="en-US" altLang="ko-KR" dirty="0" smtClean="0"/>
              <a:t>Sent 3.9B messages over 89.3M distinct relationships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3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b="1" dirty="0" smtClean="0"/>
              <a:t>Evidence of </a:t>
            </a:r>
            <a:r>
              <a:rPr lang="en-US" altLang="ko-KR" b="1" dirty="0" err="1" smtClean="0"/>
              <a:t>Assortative</a:t>
            </a:r>
            <a:r>
              <a:rPr lang="en-US" altLang="ko-KR" b="1" dirty="0" smtClean="0"/>
              <a:t> Mixing and Temporal Clustering</a:t>
            </a:r>
          </a:p>
          <a:p>
            <a:r>
              <a:rPr lang="en-US" altLang="ko-KR" dirty="0" smtClean="0"/>
              <a:t>Methods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Discussion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85956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20130912_Team A_Data collection</Template>
  <TotalTime>2723</TotalTime>
  <Words>906</Words>
  <Application>Microsoft Office PowerPoint</Application>
  <PresentationFormat>화면 슬라이드 쇼(4:3)</PresentationFormat>
  <Paragraphs>171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Wingdings</vt:lpstr>
      <vt:lpstr>SNU IDB Lab.</vt:lpstr>
      <vt:lpstr>Office 테마</vt:lpstr>
      <vt:lpstr>1_SNU IDB Lab.</vt:lpstr>
      <vt:lpstr>Distinguishing influence-based contagion from homophily-driven diffusion in dynamic networks</vt:lpstr>
      <vt:lpstr>Abstract</vt:lpstr>
      <vt:lpstr>Outline</vt:lpstr>
      <vt:lpstr>Introduction</vt:lpstr>
      <vt:lpstr>Introduction</vt:lpstr>
      <vt:lpstr>Introduction</vt:lpstr>
      <vt:lpstr>Introduction</vt:lpstr>
      <vt:lpstr>Data</vt:lpstr>
      <vt:lpstr>Outline</vt:lpstr>
      <vt:lpstr>Evidence of Assortative Mixing and Temporal Clustering</vt:lpstr>
      <vt:lpstr>Evidence of Assortative Mixing and Temporal Clustering</vt:lpstr>
      <vt:lpstr>Outline</vt:lpstr>
      <vt:lpstr>Methods</vt:lpstr>
      <vt:lpstr>Methods</vt:lpstr>
      <vt:lpstr>Results</vt:lpstr>
      <vt:lpstr>Results</vt:lpstr>
      <vt:lpstr>Outline</vt:lpstr>
      <vt:lpstr>Discussion</vt:lpstr>
      <vt:lpstr>Discussion</vt:lpstr>
      <vt:lpstr>Propensity Score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 Strength, Embeddedness &amp; Social Influence: Evidence from a Large Scale Networked Experiment</dc:title>
  <dc:creator>Hyewon Lim</dc:creator>
  <cp:lastModifiedBy>Hyewon Lim</cp:lastModifiedBy>
  <cp:revision>32</cp:revision>
  <cp:lastPrinted>2014-05-22T01:52:35Z</cp:lastPrinted>
  <dcterms:created xsi:type="dcterms:W3CDTF">2014-05-08T05:04:09Z</dcterms:created>
  <dcterms:modified xsi:type="dcterms:W3CDTF">2014-05-22T03:46:58Z</dcterms:modified>
</cp:coreProperties>
</file>