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496" r:id="rId4"/>
    <p:sldId id="495" r:id="rId5"/>
    <p:sldId id="449" r:id="rId6"/>
    <p:sldId id="477" r:id="rId7"/>
    <p:sldId id="470" r:id="rId8"/>
    <p:sldId id="478" r:id="rId9"/>
    <p:sldId id="479" r:id="rId10"/>
    <p:sldId id="471" r:id="rId11"/>
    <p:sldId id="472" r:id="rId12"/>
    <p:sldId id="480" r:id="rId13"/>
    <p:sldId id="474" r:id="rId14"/>
    <p:sldId id="476" r:id="rId15"/>
    <p:sldId id="481" r:id="rId16"/>
    <p:sldId id="482" r:id="rId17"/>
    <p:sldId id="484" r:id="rId18"/>
    <p:sldId id="485" r:id="rId19"/>
    <p:sldId id="486" r:id="rId20"/>
    <p:sldId id="487" r:id="rId21"/>
    <p:sldId id="475" r:id="rId22"/>
    <p:sldId id="426" r:id="rId23"/>
    <p:sldId id="488" r:id="rId24"/>
    <p:sldId id="492" r:id="rId25"/>
    <p:sldId id="438" r:id="rId26"/>
    <p:sldId id="489" r:id="rId27"/>
    <p:sldId id="490" r:id="rId28"/>
    <p:sldId id="491" r:id="rId29"/>
    <p:sldId id="498" r:id="rId30"/>
    <p:sldId id="499" r:id="rId31"/>
    <p:sldId id="347" r:id="rId32"/>
    <p:sldId id="49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7A0000"/>
    <a:srgbClr val="85A7D1"/>
    <a:srgbClr val="CCFF99"/>
    <a:srgbClr val="F7EAE9"/>
    <a:srgbClr val="460000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95036" autoAdjust="0"/>
  </p:normalViewPr>
  <p:slideViewPr>
    <p:cSldViewPr>
      <p:cViewPr varScale="1">
        <p:scale>
          <a:sx n="69" d="100"/>
          <a:sy n="69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901" y="1857364"/>
            <a:ext cx="7918648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Top-K Aggregation Queries </a:t>
            </a:r>
            <a:br>
              <a:rPr lang="en-US" altLang="ko-KR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Over Large Networks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645024"/>
            <a:ext cx="7758122" cy="252028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Xifeng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Yan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Bin He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Feida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Zhu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Jiawei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Han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Univ. of California at Santa Barbara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, IBM </a:t>
            </a:r>
            <a:r>
              <a:rPr lang="en-US" altLang="ko-KR" sz="1800" i="1" dirty="0" err="1" smtClean="0">
                <a:latin typeface="Arial" pitchFamily="34" charset="0"/>
                <a:cs typeface="Arial" pitchFamily="34" charset="0"/>
              </a:rPr>
              <a:t>Almaden</a:t>
            </a:r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 Research Center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altLang="ko-KR" sz="1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Singapore Management Univ.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 3</a:t>
            </a:r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, Univ. of Illinois at Urbana-Champaign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altLang="ko-KR" sz="1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ICDE ’10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13 July 2011</a:t>
            </a:r>
          </a:p>
          <a:p>
            <a:pPr algn="r"/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Taewhi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3134494" cy="40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Differential Index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Differential index </a:t>
            </a:r>
            <a:r>
              <a:rPr lang="en-US" altLang="ko-KR" sz="2800" i="1" dirty="0" smtClean="0">
                <a:latin typeface="Times New Roman" pitchFamily="18" charset="0"/>
                <a:cs typeface="Times New Roman" pitchFamily="18" charset="0"/>
              </a:rPr>
              <a:t>delta(v – u)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The # of nodes in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S(v)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, but not in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S(u)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for every node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and its neighbor node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80700" y="931591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None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the set of distinct nodes </a:t>
            </a:r>
            <a:br>
              <a:rPr lang="en-US" altLang="ko-KR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u’s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h-hop neighborhood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5580112" y="1424496"/>
            <a:ext cx="432048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4008" y="5877272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Pre-computed &amp; stored</a:t>
            </a:r>
          </a:p>
        </p:txBody>
      </p:sp>
      <p:sp>
        <p:nvSpPr>
          <p:cNvPr id="9" name="타원 8"/>
          <p:cNvSpPr/>
          <p:nvPr/>
        </p:nvSpPr>
        <p:spPr>
          <a:xfrm>
            <a:off x="1331640" y="3573016"/>
            <a:ext cx="2520280" cy="295232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23728" y="2924944"/>
            <a:ext cx="2304256" cy="2304256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220072" y="2996952"/>
          <a:ext cx="3024336" cy="25922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6104"/>
                <a:gridCol w="878498"/>
                <a:gridCol w="120973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delta(v-u)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e5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Computing Upper Bound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02748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Upper bound for SUM aggregates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35492"/>
            <a:ext cx="744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354" y="5589240"/>
            <a:ext cx="2880320" cy="85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698" y="2420888"/>
            <a:ext cx="3134494" cy="40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3946" y="4869160"/>
            <a:ext cx="1800200" cy="32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1881738" y="3573016"/>
            <a:ext cx="2736304" cy="280831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4509120"/>
            <a:ext cx="17828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Upper bound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estimation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68144" y="2852936"/>
          <a:ext cx="2880321" cy="2448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1528"/>
                <a:gridCol w="836665"/>
                <a:gridCol w="1152128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delta(v-u)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e5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96470" y="2464432"/>
            <a:ext cx="189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Differential index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6237312"/>
            <a:ext cx="1740794" cy="34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3402216"/>
            <a:ext cx="1803276" cy="3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3284984"/>
            <a:ext cx="1656184" cy="32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3968" y="6237312"/>
            <a:ext cx="1656184" cy="30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275856" y="2276872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(max) 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59832" y="508518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636912"/>
            <a:ext cx="2966768" cy="38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Ordering Nodes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Difficult to obtain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Very sensitive to each query and the graph structure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SUM: # of their h-hop neighbors </a:t>
            </a:r>
            <a:r>
              <a:rPr lang="en-US" altLang="ko-KR" sz="2800" i="1" dirty="0" smtClean="0">
                <a:latin typeface="Arial" pitchFamily="34" charset="0"/>
                <a:cs typeface="Arial" pitchFamily="34" charset="0"/>
              </a:rPr>
              <a:t>N(u)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Nodes with large N(u) often have </a:t>
            </a:r>
            <a:br>
              <a:rPr lang="en-US" altLang="ko-KR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high aggregate values</a:t>
            </a:r>
            <a:endParaRPr lang="en-US" altLang="ko-KR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N(u) is pre-computed and </a:t>
            </a:r>
            <a:br>
              <a:rPr lang="en-US" altLang="ko-KR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used in pruning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27984" y="4509120"/>
          <a:ext cx="1296144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8072"/>
                <a:gridCol w="648072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N(u)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Backward Processing Example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12474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Compute SUM function for 1-hop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36385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656678" y="4302727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4175956" y="3825044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2843808" y="4005064"/>
            <a:ext cx="79208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059832" y="5085184"/>
            <a:ext cx="792088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H="1">
            <a:off x="4134815" y="5008039"/>
            <a:ext cx="750902" cy="5555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437112"/>
            <a:ext cx="1724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260" y="2874157"/>
            <a:ext cx="1685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996952"/>
            <a:ext cx="1704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6350506"/>
            <a:ext cx="1714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594928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3658198" y="4304247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78895" y="3429000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843808" y="4005064"/>
            <a:ext cx="864096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H="1">
            <a:off x="2051720" y="4725144"/>
            <a:ext cx="144016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85460" y="2996952"/>
            <a:ext cx="168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56386" y="6370442"/>
            <a:ext cx="1666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66862" y="4458884"/>
            <a:ext cx="1666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타원 33"/>
          <p:cNvSpPr/>
          <p:nvPr/>
        </p:nvSpPr>
        <p:spPr>
          <a:xfrm>
            <a:off x="2278630" y="3429000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  <p:bldP spid="24" grpId="0" animBg="1"/>
      <p:bldP spid="24" grpId="1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Backward Processing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Send each node’s score to all of its neighbor nodes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When all the scores are backward distributed,</a:t>
            </a:r>
            <a:br>
              <a:rPr lang="en-US" altLang="ko-KR" sz="28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calculate the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aggr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. value of all the nodes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Select the top k nodes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Must wait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until all of nodes are distributed</a:t>
            </a:r>
            <a:endParaRPr lang="en-US" altLang="ko-K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Only need to 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non-zero nodes (cannot be skipped)</a:t>
            </a:r>
            <a:endParaRPr lang="en-US" altLang="ko-KR" sz="28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Forward vs. Backward Processing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Both have some advantages and disadvantages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5736" y="2204864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Most nodes have 0 score?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07804" y="2960948"/>
            <a:ext cx="100811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9552" y="4077072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Backward processing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4048" y="4077072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Forward processing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6200000" flipH="1">
            <a:off x="4788024" y="2924944"/>
            <a:ext cx="1080120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83768" y="2996952"/>
            <a:ext cx="770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Yes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36096" y="2996952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3528" y="5517232"/>
            <a:ext cx="8424936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 there a way to combine the two approaches together?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Partial Backward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96752"/>
            <a:ext cx="8801104" cy="5304082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Step 1. Backward processing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Partial distribution on a subset of nodes whose score &gt; Γ</a:t>
            </a:r>
            <a:endParaRPr lang="en-US" altLang="ko-KR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According to their </a:t>
            </a: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scores in a descending order</a:t>
            </a:r>
          </a:p>
          <a:p>
            <a:pPr marL="514350" indent="-514350">
              <a:spcAft>
                <a:spcPts val="600"/>
              </a:spcAft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Aft>
                <a:spcPts val="600"/>
              </a:spcAft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Step 2. Forward processing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Add all nodes into a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priorityQ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according to upper bound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Naïve forward processing </a:t>
            </a:r>
            <a:br>
              <a:rPr lang="en-US" altLang="ko-KR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until we find a node’s upper bound &lt; top-k lower bound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Enhanced Backward Processing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1196752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Compute SUM function for 1-hop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2060848"/>
            <a:ext cx="4032448" cy="86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Simultaneous fwd &amp; </a:t>
            </a:r>
            <a:r>
              <a:rPr lang="en-US" altLang="ko-KR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bwd</a:t>
            </a: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processing in step 1 </a:t>
            </a:r>
            <a:endParaRPr lang="en-US" altLang="ko-KR" sz="24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36385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3872468" y="3182154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3455876" y="2744924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383868" y="3825044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3066" y="4457750"/>
            <a:ext cx="1638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772816"/>
            <a:ext cx="160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356992"/>
            <a:ext cx="1581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타원 16"/>
          <p:cNvSpPr/>
          <p:nvPr/>
        </p:nvSpPr>
        <p:spPr>
          <a:xfrm>
            <a:off x="3862806" y="3180318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292494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522920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3968" y="558924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86542" y="3429000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23728" y="4005064"/>
            <a:ext cx="79208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1295636" y="4761148"/>
            <a:ext cx="1368152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43808" y="3861048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0.5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2116" y="4476462"/>
            <a:ext cx="163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6331092"/>
            <a:ext cx="1609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475656" y="5229200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0.5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5976" y="5589240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0.5</a:t>
            </a:r>
            <a:endParaRPr lang="ko-KR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75656" y="3429000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996952"/>
            <a:ext cx="1609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animBg="1"/>
      <p:bldP spid="18" grpId="0"/>
      <p:bldP spid="18" grpId="1"/>
      <p:bldP spid="19" grpId="0"/>
      <p:bldP spid="19" grpId="1"/>
      <p:bldP spid="20" grpId="0"/>
      <p:bldP spid="20" grpId="1"/>
      <p:bldP spid="21" grpId="0" animBg="1"/>
      <p:bldP spid="21" grpId="1" animBg="1"/>
      <p:bldP spid="27" grpId="0"/>
      <p:bldP spid="27" grpId="1"/>
      <p:bldP spid="31" grpId="0"/>
      <p:bldP spid="31" grpId="1"/>
      <p:bldP spid="32" grpId="0"/>
      <p:bldP spid="32" grpId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Distribution Ratio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Cost of backward distribution</a:t>
            </a:r>
          </a:p>
          <a:p>
            <a:pPr>
              <a:spcAft>
                <a:spcPts val="600"/>
              </a:spcAft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p|V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# of nodes to be distributed (with the highest score)</a:t>
            </a:r>
          </a:p>
          <a:p>
            <a:pPr lvl="1">
              <a:spcAft>
                <a:spcPts val="600"/>
              </a:spcAft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q|V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# of nodes to be removed with forward pruning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average time of searching the h-hop neighbors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4248472" cy="92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Estimating the Distribution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600" dirty="0" smtClean="0">
                <a:latin typeface="Arial" pitchFamily="34" charset="0"/>
                <a:cs typeface="Arial" pitchFamily="34" charset="0"/>
              </a:rPr>
              <a:t>Sample </a:t>
            </a:r>
            <a:r>
              <a:rPr lang="en-US" altLang="ko-KR" sz="2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600" dirty="0" smtClean="0">
                <a:latin typeface="Arial" pitchFamily="34" charset="0"/>
                <a:cs typeface="Arial" pitchFamily="34" charset="0"/>
              </a:rPr>
              <a:t> nodes randomly &amp; find their </a:t>
            </a:r>
            <a:r>
              <a:rPr lang="en-US" altLang="ko-KR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600" dirty="0" smtClean="0">
                <a:latin typeface="Arial" pitchFamily="34" charset="0"/>
                <a:cs typeface="Arial" pitchFamily="34" charset="0"/>
              </a:rPr>
              <a:t>-hop neighbors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195467" cy="389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2296619" y="227687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5949280"/>
            <a:ext cx="741682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Max. q-p is low(&lt; 50%) 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S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kip the backward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Experiment Settings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97152"/>
            <a:ext cx="8496944" cy="170368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2-hop queries, SUM &amp; AVG aggregate functions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2.5GHz Xeon quad core CPU, 8GB RAM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Fedora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8, GNU C++ with LEDA library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1043608" y="1650421"/>
          <a:ext cx="6768751" cy="2714683"/>
        </p:xfrm>
        <a:graphic>
          <a:graphicData uri="http://schemas.openxmlformats.org/drawingml/2006/table">
            <a:tbl>
              <a:tblPr/>
              <a:tblGrid>
                <a:gridCol w="2804371"/>
                <a:gridCol w="1853027"/>
                <a:gridCol w="2111353"/>
              </a:tblGrid>
              <a:tr h="520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Dataset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# of nodes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# of edges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910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Condensed Matter Collaboration Network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(co-authorships)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40K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180k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Citation Network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(patent citations)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16M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Intrusion Network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(IP traffic data)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2.5M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4.3M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Assigning Relevance Scores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3572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Designed mixture function to mimic the setting of relevance functions in real-life applications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Random assignment function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Random aspect of a node selection process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Value has an exponential distribution</a:t>
            </a:r>
            <a:endParaRPr lang="en-US" altLang="ko-KR" sz="22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Random walk procedure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ko-KR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Many members in a community have a high relevance score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likely other members will have a high score too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lvl="2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Blacking ratio: % of nodes to be assigned “1”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55576" y="2204864"/>
            <a:ext cx="5491858" cy="458156"/>
            <a:chOff x="1259632" y="3284984"/>
            <a:chExt cx="5491858" cy="45815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3284984"/>
              <a:ext cx="3456384" cy="45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266" y="3327083"/>
              <a:ext cx="2016224" cy="36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Index Construction Time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04448" cy="329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001022" y="3745907"/>
            <a:ext cx="1603426" cy="350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5013176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Many large hubs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(Large h-hop neighbor sets)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6372200" y="4437112"/>
            <a:ext cx="79208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Run-time: Top-k SUM Queries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9151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Run-time: Top-k SUM Queries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483" y="126876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Run-time: Top-k AVG Queries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627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Run-time: Top-k AVG Queries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23811"/>
            <a:ext cx="68770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23928" y="3212976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AVG queries are more </a:t>
            </a:r>
            <a:br>
              <a:rPr lang="en-US" altLang="ko-KR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difficult for forward processing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Upper bound is not tight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2860"/>
            <a:ext cx="8729096" cy="785810"/>
          </a:xfrm>
        </p:spPr>
        <p:txBody>
          <a:bodyPr>
            <a:noAutofit/>
          </a:bodyPr>
          <a:lstStyle/>
          <a:p>
            <a:r>
              <a:rPr lang="en-US" altLang="zh-CN" sz="3300" dirty="0" smtClean="0">
                <a:latin typeface="Arial" pitchFamily="34" charset="0"/>
                <a:cs typeface="Arial" pitchFamily="34" charset="0"/>
              </a:rPr>
              <a:t>Computing Aggregate Values Over Neighbors</a:t>
            </a:r>
            <a:endParaRPr lang="en-US" altLang="zh-CN" sz="3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203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2" name="Picture 12" descr="C:\Documents and Settings\taewhi\바탕 화면\27356_1441136995_8278_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445224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3" name="Picture 13" descr="C:\Documents and Settings\taewhi\바탕 화면\41491_100000079123035_8704_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01008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4" name="Picture 14" descr="C:\Documents and Settings\taewhi\바탕 화면\41700_100001542008429_5696_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501008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5" name="Picture 15" descr="C:\Documents and Settings\taewhi\바탕 화면\161339_100001473188379_5908285_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5157192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6" name="Picture 16" descr="C:\Documents and Settings\taewhi\바탕 화면\161515_100001202866358_2728018_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077072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7" name="Picture 17" descr="C:\Documents and Settings\taewhi\바탕 화면\186090_100001678022637_3449407_q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5736" y="5517232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8" name="Picture 18" descr="C:\Documents and Settings\taewhi\바탕 화면\195571_100001934280312_6695437_q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2280" y="4365104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79" name="Picture 19" descr="C:\Documents and Settings\taewhi\바탕 화면\211366_100002115271775_8061507_q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4797152"/>
            <a:ext cx="476250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6582" name="Picture 22" descr="C:\Documents and Settings\taewhi\바탕 화면\48977_100000530204280_9595_q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4437112"/>
            <a:ext cx="576064" cy="576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5" name="직선 연결선 34"/>
          <p:cNvCxnSpPr/>
          <p:nvPr/>
        </p:nvCxnSpPr>
        <p:spPr>
          <a:xfrm rot="16200000" flipV="1">
            <a:off x="2087724" y="4041068"/>
            <a:ext cx="432048" cy="3600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10800000">
            <a:off x="1877224" y="4581128"/>
            <a:ext cx="504056" cy="1440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0800000" flipV="1">
            <a:off x="1979712" y="4941168"/>
            <a:ext cx="432048" cy="3600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319432" y="5177512"/>
            <a:ext cx="504056" cy="1753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 flipV="1">
            <a:off x="2663788" y="4113076"/>
            <a:ext cx="432048" cy="21602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987824" y="4437112"/>
            <a:ext cx="504056" cy="21602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987824" y="4869160"/>
            <a:ext cx="648072" cy="21602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 flipH="1">
            <a:off x="2807804" y="5049180"/>
            <a:ext cx="432048" cy="3600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195736" y="3480688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3275856" y="3501008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66" name="직사각형 65"/>
          <p:cNvSpPr/>
          <p:nvPr/>
        </p:nvSpPr>
        <p:spPr>
          <a:xfrm>
            <a:off x="1115616" y="4365104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1187624" y="5157192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1907704" y="5733256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3965456" y="4077072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70" name="직사각형 69"/>
          <p:cNvSpPr/>
          <p:nvPr/>
        </p:nvSpPr>
        <p:spPr>
          <a:xfrm>
            <a:off x="4067944" y="4869160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0</a:t>
            </a:r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3522360" y="5589240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0</a:t>
            </a:r>
            <a:endParaRPr lang="ko-KR" altLang="en-US" sz="1600" dirty="0"/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5364088" y="3933056"/>
            <a:ext cx="284482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SUM(u) = 6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AVG(u) = 6/8</a:t>
            </a:r>
          </a:p>
        </p:txBody>
      </p:sp>
      <p:sp>
        <p:nvSpPr>
          <p:cNvPr id="73" name="타원 72"/>
          <p:cNvSpPr/>
          <p:nvPr/>
        </p:nvSpPr>
        <p:spPr>
          <a:xfrm>
            <a:off x="1475656" y="3501008"/>
            <a:ext cx="2520280" cy="23762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5576" y="2996952"/>
            <a:ext cx="3888432" cy="338437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3572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Defined top-k local aggregation query problem over large network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Proposed two novel pruning techniques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Forward pruning using differential index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Backward distribution using partial aggregation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Thank You!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Solving Top-K Aggregation on Graphs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51520" y="1280049"/>
            <a:ext cx="8568952" cy="488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P1. Evaluate the individual strength of a node </a:t>
            </a:r>
            <a:r>
              <a:rPr lang="en-US" altLang="zh-CN" sz="28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f(u)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e.g., 0/1, [0,1]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P2. Evaluate the collective strength of a node </a:t>
            </a:r>
            <a:r>
              <a:rPr lang="en-US" altLang="zh-CN" sz="28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F(u)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f(v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), f(v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), …, f(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CN" sz="2400" baseline="-25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F(u)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  e.g.) SUM: f(v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 + … + f(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altLang="zh-CN" sz="2400" baseline="-25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), AVG: (f(v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 + … + f(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altLang="zh-CN" sz="2400" baseline="-25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)) / n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  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P3. Find top-k nodes with the highest scores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68144" y="1772816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Relevance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4077072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Neighborhood aggregate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27984" y="5445224"/>
            <a:ext cx="4382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Top-k neighborhood aggregate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2860"/>
            <a:ext cx="8729096" cy="785810"/>
          </a:xfrm>
        </p:spPr>
        <p:txBody>
          <a:bodyPr>
            <a:noAutofit/>
          </a:bodyPr>
          <a:lstStyle/>
          <a:p>
            <a:r>
              <a:rPr lang="en-US" altLang="zh-CN" sz="3300" dirty="0" smtClean="0">
                <a:latin typeface="Arial" pitchFamily="34" charset="0"/>
                <a:cs typeface="Arial" pitchFamily="34" charset="0"/>
              </a:rPr>
              <a:t>Computing Aggregate Values Over Neighbors</a:t>
            </a:r>
            <a:endParaRPr lang="en-US" altLang="zh-CN" sz="3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Example: find top-k candidates in LinkedIn</a:t>
            </a:r>
            <a:br>
              <a:rPr lang="en-US" altLang="ko-KR" sz="28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600" dirty="0" smtClean="0">
                <a:latin typeface="Arial" pitchFamily="34" charset="0"/>
                <a:cs typeface="Arial" pitchFamily="34" charset="0"/>
              </a:rPr>
              <a:t>1. who have experiences in DB research</a:t>
            </a:r>
            <a:br>
              <a:rPr lang="en-US" altLang="ko-KR" sz="26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600" dirty="0" smtClean="0">
                <a:latin typeface="Arial" pitchFamily="34" charset="0"/>
                <a:cs typeface="Arial" pitchFamily="34" charset="0"/>
              </a:rPr>
              <a:t>2. who are referred by professionals in the same domain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94619"/>
            <a:ext cx="5190212" cy="378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Top-K Neighborhood Aggregation Query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Find nodes that have top-k highest 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 their h-hop neighbors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Professionals recommendation on LinkedIn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Book recommendation on Amazon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Target Marketing on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Facebook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Gene function finding in biological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Limitations in Using Relational Query Engine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57431"/>
            <a:ext cx="8801104" cy="39277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Expensive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to execute 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self-join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two large edge tables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34164"/>
            <a:ext cx="4176464" cy="1661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82191" y="2150811"/>
          <a:ext cx="1296144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8072"/>
                <a:gridCol w="648072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3919" y="2150811"/>
          <a:ext cx="2016225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2075"/>
                <a:gridCol w="672075"/>
                <a:gridCol w="67207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70223" y="179077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Edge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13164" y="179077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Node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78837" y="4180253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1169" y="385138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70925" y="38922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3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23555" y="4118636"/>
            <a:ext cx="567328" cy="2072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10885" y="4180253"/>
            <a:ext cx="360040" cy="17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782920" y="3851386"/>
            <a:ext cx="576064" cy="17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 flipH="1">
            <a:off x="2654126" y="4339491"/>
            <a:ext cx="288032" cy="236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67917" y="36761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946989" y="43962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860032" y="2086092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Simple SQL example </a:t>
            </a:r>
            <a:br>
              <a:rPr lang="en-US" altLang="ko-KR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(only 2nd hop nodes are counted)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68878" y="4971057"/>
            <a:ext cx="8579585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Hard to build index </a:t>
            </a: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the node attribute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relevance function is provided </a:t>
            </a:r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 the fly </a:t>
            </a:r>
            <a:b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many real-life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Naïve Forward Processing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Example: compute SUM function for 1-hop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36385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2072502" y="4302727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657" y="4386459"/>
            <a:ext cx="1924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139952" y="1916832"/>
            <a:ext cx="4760592" cy="2304256"/>
          </a:xfrm>
        </p:spPr>
        <p:txBody>
          <a:bodyPr>
            <a:no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Check each node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Find its h-hop neighbors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Aggregate their values together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Select the top k nodes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852936"/>
            <a:ext cx="1971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2074022" y="4304247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4719" y="3429000"/>
            <a:ext cx="616900" cy="627290"/>
          </a:xfrm>
          <a:prstGeom prst="ellipse">
            <a:avLst/>
          </a:prstGeom>
          <a:solidFill>
            <a:srgbClr val="4F81BD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4719" y="3429000"/>
            <a:ext cx="616900" cy="627290"/>
          </a:xfrm>
          <a:prstGeom prst="ellipse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5085184"/>
            <a:ext cx="4572000" cy="125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Too expensive for a large graph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# of edges to be accessed = </a:t>
            </a:r>
            <a:r>
              <a:rPr lang="en-US" altLang="ko-KR" sz="2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ko-KR" sz="2200" baseline="30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sz="2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|V</a:t>
            </a:r>
            <a: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</a:t>
            </a:r>
            <a:b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(m: # of neighbors on </a:t>
            </a:r>
            <a:r>
              <a:rPr lang="en-US" altLang="ko-KR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ko-KR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build="p"/>
      <p:bldP spid="13" grpId="0" animBg="1"/>
      <p:bldP spid="14" grpId="0" animBg="1"/>
      <p:bldP spid="14" grpId="1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Key Issues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How to design an efficient and effective </a:t>
            </a:r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pruning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Which order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should be used for node processing?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31840" y="2204864"/>
            <a:ext cx="2877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Differential Index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802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# of neighbor decreasing order (in SUM function)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8210</TotalTime>
  <Words>915</Words>
  <Application>Microsoft Office PowerPoint</Application>
  <PresentationFormat>화면 슬라이드 쇼(4:3)</PresentationFormat>
  <Paragraphs>304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SNU IDB Lab.</vt:lpstr>
      <vt:lpstr>Top-K Aggregation Queries  Over Large Networks</vt:lpstr>
      <vt:lpstr>Outline </vt:lpstr>
      <vt:lpstr>Computing Aggregate Values Over Neighbors</vt:lpstr>
      <vt:lpstr>Computing Aggregate Values Over Neighbors</vt:lpstr>
      <vt:lpstr>Top-K Neighborhood Aggregation Query</vt:lpstr>
      <vt:lpstr>Limitations in Using Relational Query Engine</vt:lpstr>
      <vt:lpstr>Outline </vt:lpstr>
      <vt:lpstr>Naïve Forward Processing</vt:lpstr>
      <vt:lpstr>Key Issues</vt:lpstr>
      <vt:lpstr>Differential Index</vt:lpstr>
      <vt:lpstr>Computing Upper Bound</vt:lpstr>
      <vt:lpstr>Ordering Nodes</vt:lpstr>
      <vt:lpstr>Outline </vt:lpstr>
      <vt:lpstr>Backward Processing Example </vt:lpstr>
      <vt:lpstr>Backward Processing</vt:lpstr>
      <vt:lpstr>Forward vs. Backward Processing</vt:lpstr>
      <vt:lpstr>Partial Backward Algorithm</vt:lpstr>
      <vt:lpstr>Enhanced Backward Processing</vt:lpstr>
      <vt:lpstr>Distribution Ratio</vt:lpstr>
      <vt:lpstr>Estimating the Distribution</vt:lpstr>
      <vt:lpstr>Outline </vt:lpstr>
      <vt:lpstr>Experiment Settings</vt:lpstr>
      <vt:lpstr>Assigning Relevance Scores</vt:lpstr>
      <vt:lpstr>Index Construction Time</vt:lpstr>
      <vt:lpstr>Run-time: Top-k SUM Queries</vt:lpstr>
      <vt:lpstr>Run-time: Top-k SUM Queries</vt:lpstr>
      <vt:lpstr>Run-time: Top-k AVG Queries</vt:lpstr>
      <vt:lpstr>Run-time: Top-k AVG Queries</vt:lpstr>
      <vt:lpstr>Outline </vt:lpstr>
      <vt:lpstr>Conclusion</vt:lpstr>
      <vt:lpstr>Thank You!</vt:lpstr>
      <vt:lpstr>Solving Top-K Aggregation on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Top-K Aggregation Queries  Over Large Networks</dc:title>
  <cp:lastModifiedBy>hyewonkim</cp:lastModifiedBy>
  <cp:revision>337</cp:revision>
  <dcterms:created xsi:type="dcterms:W3CDTF">2010-05-18T20:12:33Z</dcterms:created>
  <dcterms:modified xsi:type="dcterms:W3CDTF">2011-07-13T02:50:44Z</dcterms:modified>
</cp:coreProperties>
</file>