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3" r:id="rId5"/>
    <p:sldId id="259" r:id="rId6"/>
    <p:sldId id="275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6" r:id="rId19"/>
    <p:sldId id="270" r:id="rId20"/>
    <p:sldId id="277" r:id="rId21"/>
    <p:sldId id="271" r:id="rId22"/>
    <p:sldId id="278" r:id="rId23"/>
    <p:sldId id="272" r:id="rId2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3848" autoAdjust="0"/>
  </p:normalViewPr>
  <p:slideViewPr>
    <p:cSldViewPr snapToGrid="0">
      <p:cViewPr varScale="1">
        <p:scale>
          <a:sx n="86" d="100"/>
          <a:sy n="86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Journal</a:t>
            </a:r>
            <a:r>
              <a:rPr lang="en-US" altLang="ko-KR" baseline="0" dirty="0" smtClean="0"/>
              <a:t> of System Sciences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89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1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F1.a</a:t>
            </a:r>
            <a:r>
              <a:rPr lang="en-US" altLang="ko-KR" baseline="0" dirty="0" smtClean="0"/>
              <a:t> Verso instance</a:t>
            </a:r>
          </a:p>
          <a:p>
            <a:r>
              <a:rPr lang="en-US" altLang="ko-KR" baseline="0" dirty="0" smtClean="0"/>
              <a:t>F1.b format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0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0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7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(Q1) give the list of math students who got a grade larger than 10, and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(Q2) give the courses in which some student is registered and did not get any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grade for this course.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Root permutation,</a:t>
            </a:r>
            <a:r>
              <a:rPr lang="en-US" altLang="ko-KR" baseline="0" dirty="0" smtClean="0"/>
              <a:t> branch permutation, compaction, extension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2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/23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Non First Normal Form Relations:</a:t>
            </a:r>
            <a:br>
              <a:rPr lang="en-US" altLang="ko-KR" b="0" dirty="0"/>
            </a:br>
            <a:r>
              <a:rPr lang="en-US" altLang="ko-KR" b="0" dirty="0"/>
              <a:t>An Algebra Allowing Data Restructuring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Serge </a:t>
            </a:r>
            <a:r>
              <a:rPr lang="en-US" altLang="ko-KR" dirty="0" err="1" smtClean="0"/>
              <a:t>Abiteboul</a:t>
            </a:r>
            <a:r>
              <a:rPr lang="en-US" altLang="ko-KR" dirty="0" smtClean="0"/>
              <a:t> and Nicole </a:t>
            </a:r>
            <a:r>
              <a:rPr lang="en-US" altLang="ko-KR" dirty="0" err="1" smtClean="0"/>
              <a:t>Bidoit</a:t>
            </a:r>
            <a:endParaRPr lang="en-US" altLang="ko-KR" dirty="0" smtClean="0"/>
          </a:p>
          <a:p>
            <a:r>
              <a:rPr lang="en-US" altLang="ko-KR" dirty="0" smtClean="0"/>
              <a:t>JCSS’86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 April 2015</a:t>
            </a:r>
            <a:endParaRPr lang="en-US" altLang="ko-KR" dirty="0"/>
          </a:p>
          <a:p>
            <a:r>
              <a:rPr lang="en-US" altLang="ko-KR" dirty="0" smtClean="0"/>
              <a:t>Hyesung Oh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S1 = COURSE: COURSE = math(?(STUDENT: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smtClean="0"/>
                  <a:t>(GRADE: GRADE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10))))</a:t>
                </a:r>
              </a:p>
              <a:p>
                <a:r>
                  <a:rPr lang="en-US" altLang="ko-KR" dirty="0" smtClean="0"/>
                  <a:t>S2 = COURSE: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dirty="0" smtClean="0"/>
                  <a:t>(STUDENT: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en-US" altLang="ko-KR" dirty="0" smtClean="0"/>
                  <a:t>(GRADE))))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3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Projection and Selection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5784"/>
            <a:ext cx="4783873" cy="39642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873" y="2605784"/>
            <a:ext cx="4342763" cy="160937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500113" y="3187447"/>
            <a:ext cx="446048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Restriction and Renaming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50" y="1108848"/>
            <a:ext cx="6114850" cy="53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5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operations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4" y="958540"/>
            <a:ext cx="7117161" cy="56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Compatibility and Binary operations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4" y="981156"/>
            <a:ext cx="4928839" cy="4911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33" y="3580009"/>
            <a:ext cx="4723238" cy="28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u must be flat format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Cartesian product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28" y="1345581"/>
            <a:ext cx="4297053" cy="51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7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Universal Relation Schema Assumption(URSA)</a:t>
                </a:r>
              </a:p>
              <a:p>
                <a:pPr lvl="1"/>
                <a:r>
                  <a:rPr lang="en-US" altLang="ko-KR" dirty="0" smtClean="0"/>
                  <a:t>“Interpretation” of the Verso operations in terms of classical relational operations</a:t>
                </a:r>
              </a:p>
              <a:p>
                <a:pPr lvl="1"/>
                <a:r>
                  <a:rPr lang="en-US" altLang="ko-KR" dirty="0" smtClean="0"/>
                  <a:t>Definition. Let f be a format. Then the format skeleton of f, denoted </a:t>
                </a:r>
                <a:r>
                  <a:rPr lang="en-US" altLang="ko-KR" dirty="0" err="1" smtClean="0"/>
                  <a:t>Skel</a:t>
                </a:r>
                <a:r>
                  <a:rPr lang="en-US" altLang="ko-KR" dirty="0" smtClean="0"/>
                  <a:t>(f), is the relational database schema recursively defined by:</a:t>
                </a:r>
              </a:p>
              <a:p>
                <a:pPr lvl="2"/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)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nonempty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Skel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set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(ii)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nonempty, then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Skel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set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set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Skel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For example,</a:t>
                </a:r>
              </a:p>
              <a:p>
                <a:pPr lvl="1"/>
                <a:r>
                  <a:rPr lang="en-US" altLang="ko-KR" dirty="0" smtClean="0"/>
                  <a:t>Format skeleton: COURSE(STUDENT)*(BOOK)* </a:t>
                </a:r>
              </a:p>
              <a:p>
                <a:pPr lvl="1"/>
                <a:r>
                  <a:rPr lang="en-US" altLang="ko-KR" dirty="0" smtClean="0"/>
                  <a:t>RDB: {{COURSE}, {COURSE, STUDENT}, {COURSE, BOOK}}.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URSA Interpretation of Verso model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220" y="5156320"/>
            <a:ext cx="4834849" cy="1417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" y="4951143"/>
            <a:ext cx="4212577" cy="18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8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68" y="493178"/>
            <a:ext cx="4861932" cy="594314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Allows one to modify the</a:t>
            </a:r>
            <a:br>
              <a:rPr lang="en-US" altLang="ko-KR" dirty="0" smtClean="0"/>
            </a:br>
            <a:r>
              <a:rPr lang="en-US" altLang="ko-KR" dirty="0" smtClean="0"/>
              <a:t>data structure</a:t>
            </a:r>
          </a:p>
          <a:p>
            <a:r>
              <a:rPr lang="en-US" altLang="ko-KR" sz="2000" dirty="0" smtClean="0"/>
              <a:t>f1 = COURSE(STUDENT(GRADE)*)*</a:t>
            </a:r>
          </a:p>
          <a:p>
            <a:r>
              <a:rPr lang="en-US" altLang="ko-KR" sz="2000" dirty="0" smtClean="0"/>
              <a:t>f2 = STUDENT GRADE(COURSE)*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Restructuring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52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 Transformation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14726"/>
            <a:ext cx="5343525" cy="47546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2882473"/>
            <a:ext cx="38004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Verso instance</a:t>
            </a:r>
          </a:p>
          <a:p>
            <a:r>
              <a:rPr lang="en-US" altLang="ko-KR" dirty="0" smtClean="0"/>
              <a:t>Format</a:t>
            </a:r>
          </a:p>
          <a:p>
            <a:r>
              <a:rPr lang="en-US" altLang="ko-KR" dirty="0" smtClean="0"/>
              <a:t>Operations</a:t>
            </a:r>
          </a:p>
          <a:p>
            <a:r>
              <a:rPr lang="en-US" altLang="ko-KR" b="1" dirty="0" smtClean="0"/>
              <a:t>Existence dependency</a:t>
            </a:r>
          </a:p>
          <a:p>
            <a:r>
              <a:rPr lang="en-US" altLang="ko-KR" dirty="0" smtClean="0"/>
              <a:t>Expressive power of Verso selection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When restructuring I, we lost the “</a:t>
            </a:r>
            <a:r>
              <a:rPr lang="en-US" altLang="ko-KR" dirty="0" err="1" smtClean="0"/>
              <a:t>phys</a:t>
            </a:r>
            <a:r>
              <a:rPr lang="en-US" altLang="ko-KR" dirty="0" smtClean="0"/>
              <a:t>” COURSE</a:t>
            </a:r>
          </a:p>
          <a:p>
            <a:r>
              <a:rPr lang="en-US" altLang="ko-KR" dirty="0" smtClean="0"/>
              <a:t>There is no STUDENT registered in the COURSE in I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Existence dependency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55" y="2443513"/>
            <a:ext cx="5218701" cy="41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Verso instance</a:t>
            </a:r>
          </a:p>
          <a:p>
            <a:r>
              <a:rPr lang="en-US" altLang="ko-KR" dirty="0" smtClean="0"/>
              <a:t>Format</a:t>
            </a:r>
          </a:p>
          <a:p>
            <a:r>
              <a:rPr lang="en-US" altLang="ko-KR" dirty="0" smtClean="0"/>
              <a:t>Operations</a:t>
            </a:r>
          </a:p>
          <a:p>
            <a:r>
              <a:rPr lang="en-US" altLang="ko-KR" dirty="0" smtClean="0"/>
              <a:t>Existence dependency</a:t>
            </a:r>
          </a:p>
          <a:p>
            <a:r>
              <a:rPr lang="en-US" altLang="ko-KR" dirty="0" smtClean="0"/>
              <a:t>Expressive power of Verso selection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Verso instance</a:t>
            </a:r>
          </a:p>
          <a:p>
            <a:r>
              <a:rPr lang="en-US" altLang="ko-KR" dirty="0" smtClean="0"/>
              <a:t>Format</a:t>
            </a:r>
          </a:p>
          <a:p>
            <a:r>
              <a:rPr lang="en-US" altLang="ko-KR" dirty="0" smtClean="0"/>
              <a:t>Operations</a:t>
            </a:r>
          </a:p>
          <a:p>
            <a:r>
              <a:rPr lang="en-US" altLang="ko-KR" dirty="0" smtClean="0"/>
              <a:t>Existence dependency</a:t>
            </a:r>
          </a:p>
          <a:p>
            <a:r>
              <a:rPr lang="en-US" altLang="ko-KR" b="1" dirty="0" smtClean="0"/>
              <a:t>Expressive power of Verso selection</a:t>
            </a:r>
            <a:endParaRPr lang="en-US" altLang="ko-KR" b="1" dirty="0" smtClean="0"/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 = COURSE(STUDENT)*(EXAM-DAY)*</a:t>
                </a:r>
              </a:p>
              <a:p>
                <a:r>
                  <a:rPr lang="en-US" altLang="ko-KR" dirty="0" smtClean="0"/>
                  <a:t>Query: “What are the COURSEs taken by the STUDENT </a:t>
                </a:r>
                <a:r>
                  <a:rPr lang="en-US" altLang="ko-KR" dirty="0" err="1" smtClean="0"/>
                  <a:t>toto</a:t>
                </a:r>
                <a:r>
                  <a:rPr lang="en-US" altLang="ko-KR" dirty="0" smtClean="0"/>
                  <a:t> which have an EXAM-DAY on November first?”</a:t>
                </a:r>
              </a:p>
              <a:p>
                <a:r>
                  <a:rPr lang="en-US" altLang="ko-KR" dirty="0" smtClean="0"/>
                  <a:t>In the RDB -&gt; join two relations {COURSE STUDENT}, {COURSE EXAM-DAY}</a:t>
                </a:r>
              </a:p>
              <a:p>
                <a:r>
                  <a:rPr lang="en-US" altLang="ko-KR" dirty="0" smtClean="0"/>
                  <a:t>By Verso selection -&gt;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COURSE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STUDENT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STUDENT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toto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EXAM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DAY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EXAM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DAY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November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Expressive power of Verso selection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7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Verso instance</a:t>
            </a:r>
          </a:p>
          <a:p>
            <a:r>
              <a:rPr lang="en-US" altLang="ko-KR" dirty="0" smtClean="0"/>
              <a:t>Format</a:t>
            </a:r>
          </a:p>
          <a:p>
            <a:r>
              <a:rPr lang="en-US" altLang="ko-KR" dirty="0" smtClean="0"/>
              <a:t>Operations</a:t>
            </a:r>
          </a:p>
          <a:p>
            <a:r>
              <a:rPr lang="en-US" altLang="ko-KR" dirty="0" smtClean="0"/>
              <a:t>Existence dependency</a:t>
            </a:r>
          </a:p>
          <a:p>
            <a:r>
              <a:rPr lang="en-US" altLang="ko-KR" dirty="0" smtClean="0"/>
              <a:t>Expressive power of Verso selection</a:t>
            </a:r>
            <a:endParaRPr lang="en-US" altLang="ko-KR" dirty="0" smtClean="0"/>
          </a:p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Nice approach</a:t>
            </a:r>
          </a:p>
          <a:p>
            <a:r>
              <a:rPr lang="en-US" altLang="ko-KR" dirty="0" smtClean="0"/>
              <a:t>But, how to implement and optimize?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6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1NF(first normal form)</a:t>
            </a:r>
          </a:p>
          <a:p>
            <a:pPr lvl="1"/>
            <a:r>
              <a:rPr lang="en-US" altLang="ko-KR" dirty="0" smtClean="0"/>
              <a:t>Definition</a:t>
            </a:r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A relation is in first normal form if the domain of each attribute contains only atomic values, and the value of each attribute contains only a single value from that domain</a:t>
            </a:r>
            <a:r>
              <a:rPr lang="en-US" altLang="ko-KR" dirty="0" smtClean="0"/>
              <a:t>.”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Not convenient for handling a variety of databases applications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Verso model</a:t>
            </a:r>
          </a:p>
          <a:p>
            <a:pPr lvl="1"/>
            <a:r>
              <a:rPr lang="en-US" altLang="ko-KR" dirty="0" smtClean="0"/>
              <a:t>Data is organized in Non 1NF relations</a:t>
            </a:r>
          </a:p>
          <a:p>
            <a:pPr lvl="1"/>
            <a:r>
              <a:rPr lang="en-US" altLang="ko-KR" dirty="0" smtClean="0"/>
              <a:t>Verso instance</a:t>
            </a:r>
          </a:p>
          <a:p>
            <a:pPr lvl="2"/>
            <a:r>
              <a:rPr lang="en-US" altLang="ko-KR" dirty="0" smtClean="0"/>
              <a:t>Some attributes in Verso instance are atomic</a:t>
            </a:r>
          </a:p>
          <a:p>
            <a:pPr lvl="2"/>
            <a:r>
              <a:rPr lang="en-US" altLang="ko-KR" dirty="0" smtClean="0"/>
              <a:t>Values for other attributes are Verso instances(recursive)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Verso instance</a:t>
            </a:r>
          </a:p>
          <a:p>
            <a:r>
              <a:rPr lang="en-US" altLang="ko-KR" dirty="0" smtClean="0"/>
              <a:t>Format</a:t>
            </a:r>
          </a:p>
          <a:p>
            <a:r>
              <a:rPr lang="en-US" altLang="ko-KR" dirty="0" smtClean="0"/>
              <a:t>Operations</a:t>
            </a:r>
          </a:p>
          <a:p>
            <a:r>
              <a:rPr lang="en-US" altLang="ko-KR" dirty="0" smtClean="0"/>
              <a:t>Existence dependency</a:t>
            </a:r>
          </a:p>
          <a:p>
            <a:r>
              <a:rPr lang="en-US" altLang="ko-KR" dirty="0" smtClean="0"/>
              <a:t>Expressive power of Verso selection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 structure of the Verso model</a:t>
            </a:r>
          </a:p>
          <a:p>
            <a:r>
              <a:rPr lang="en-US" altLang="ko-KR" dirty="0" smtClean="0"/>
              <a:t>5 unary operations</a:t>
            </a:r>
          </a:p>
          <a:p>
            <a:pPr lvl="1"/>
            <a:r>
              <a:rPr lang="en-US" altLang="ko-KR" dirty="0" smtClean="0"/>
              <a:t>Extension, projection, selection, restriction, and renaming</a:t>
            </a:r>
          </a:p>
          <a:p>
            <a:r>
              <a:rPr lang="en-US" altLang="ko-KR" dirty="0" smtClean="0"/>
              <a:t>5 binary operations</a:t>
            </a:r>
          </a:p>
          <a:p>
            <a:pPr lvl="1"/>
            <a:r>
              <a:rPr lang="en-US" altLang="ko-KR" dirty="0" smtClean="0"/>
              <a:t>Union, intersection, difference, join, and Cartesian product</a:t>
            </a:r>
          </a:p>
          <a:p>
            <a:r>
              <a:rPr lang="en-US" altLang="ko-KR" dirty="0" smtClean="0"/>
              <a:t>A department example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Verso instance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563" y="3835555"/>
            <a:ext cx="5049623" cy="272717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427034" y="3936380"/>
            <a:ext cx="1126041" cy="1260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53075" y="3590280"/>
            <a:ext cx="2576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Does not exist(null value)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01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Verso instance</a:t>
            </a:r>
          </a:p>
          <a:p>
            <a:r>
              <a:rPr lang="en-US" altLang="ko-KR" b="1" dirty="0" smtClean="0"/>
              <a:t>Format</a:t>
            </a:r>
          </a:p>
          <a:p>
            <a:r>
              <a:rPr lang="en-US" altLang="ko-KR" dirty="0" smtClean="0"/>
              <a:t>Operations</a:t>
            </a:r>
          </a:p>
          <a:p>
            <a:r>
              <a:rPr lang="en-US" altLang="ko-KR" dirty="0" smtClean="0"/>
              <a:t>Existence dependency</a:t>
            </a:r>
          </a:p>
          <a:p>
            <a:r>
              <a:rPr lang="en-US" altLang="ko-KR" dirty="0" smtClean="0"/>
              <a:t>Expressive power of Verso selection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Definition</a:t>
                </a:r>
              </a:p>
              <a:p>
                <a:pPr lvl="1"/>
                <a:r>
                  <a:rPr lang="en-US" altLang="ko-KR" dirty="0" smtClean="0"/>
                  <a:t>A format is recursively defined by:</a:t>
                </a:r>
              </a:p>
              <a:p>
                <a:pPr lvl="2"/>
                <a:r>
                  <a:rPr lang="en-US" altLang="ko-KR" dirty="0" smtClean="0"/>
                  <a:t>(1) Let X be a finite string of attributes with no repeated attribute, then X is a (flat) format over the set of attributes occurring in X, i.e., set(X), and</a:t>
                </a:r>
              </a:p>
              <a:p>
                <a:pPr lvl="2"/>
                <a:r>
                  <a:rPr lang="en-US" altLang="ko-KR" dirty="0" smtClean="0"/>
                  <a:t>(2) Let X be a nonempty finite string of attributes with no repeated attribute, and f1,…,</a:t>
                </a:r>
                <a:r>
                  <a:rPr lang="en-US" altLang="ko-KR" dirty="0" err="1" smtClean="0"/>
                  <a:t>fn</a:t>
                </a:r>
                <a:r>
                  <a:rPr lang="en-US" altLang="ko-KR" dirty="0" smtClean="0"/>
                  <a:t> some formats over Y1,…,</a:t>
                </a:r>
                <a:r>
                  <a:rPr lang="en-US" altLang="ko-KR" dirty="0" err="1" smtClean="0"/>
                  <a:t>Yn</a:t>
                </a:r>
                <a:r>
                  <a:rPr lang="en-US" altLang="ko-KR" dirty="0" smtClean="0"/>
                  <a:t>, respectively, such that the sets set(X), Y1,…,</a:t>
                </a:r>
                <a:r>
                  <a:rPr lang="en-US" altLang="ko-KR" dirty="0" err="1" smtClean="0"/>
                  <a:t>Yn</a:t>
                </a:r>
                <a:r>
                  <a:rPr lang="en-US" altLang="ko-KR" dirty="0" smtClean="0"/>
                  <a:t> are pairwise disjoint, then the string X(f1)*…(</a:t>
                </a:r>
                <a:r>
                  <a:rPr lang="en-US" altLang="ko-KR" dirty="0" err="1" smtClean="0"/>
                  <a:t>fn</a:t>
                </a:r>
                <a:r>
                  <a:rPr lang="en-US" altLang="ko-KR" dirty="0" smtClean="0"/>
                  <a:t>)* is a </a:t>
                </a:r>
                <a:r>
                  <a:rPr lang="en-US" altLang="ko-KR" b="1" i="1" dirty="0" smtClean="0"/>
                  <a:t>format</a:t>
                </a:r>
                <a:r>
                  <a:rPr lang="en-US" altLang="ko-KR" dirty="0" smtClean="0"/>
                  <a:t> over the set set(X)Y1…</a:t>
                </a:r>
                <a:r>
                  <a:rPr lang="en-US" altLang="ko-KR" dirty="0" err="1" smtClean="0"/>
                  <a:t>Yn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: root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: branch</a:t>
                </a:r>
              </a:p>
              <a:p>
                <a:r>
                  <a:rPr lang="en-US" altLang="ko-KR" dirty="0" smtClean="0"/>
                  <a:t>For instance, </a:t>
                </a:r>
              </a:p>
              <a:p>
                <a:pPr lvl="1"/>
                <a:r>
                  <a:rPr lang="en-US" altLang="ko-KR" dirty="0" smtClean="0"/>
                  <a:t>f = COURSE STUDENT GRADE</a:t>
                </a:r>
              </a:p>
              <a:p>
                <a:pPr lvl="2"/>
                <a:r>
                  <a:rPr lang="en-US" altLang="ko-KR" dirty="0" smtClean="0"/>
                  <a:t>Flat format over {COURSE, STUDENT, GRADE}</a:t>
                </a:r>
              </a:p>
              <a:p>
                <a:pPr lvl="1"/>
                <a:r>
                  <a:rPr lang="en-US" altLang="ko-KR" dirty="0" smtClean="0"/>
                  <a:t>g = COURSE(STUDENT(GRADE)*)*(BOOK)*</a:t>
                </a:r>
              </a:p>
              <a:p>
                <a:pPr lvl="2"/>
                <a:r>
                  <a:rPr lang="en-US" altLang="ko-KR" dirty="0" smtClean="0"/>
                  <a:t>Format over {COURSE, STUDENT, GRADE, BOOK}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 r="-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83" y="0"/>
            <a:ext cx="4194717" cy="17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8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Verso instance</a:t>
            </a:r>
          </a:p>
          <a:p>
            <a:r>
              <a:rPr lang="en-US" altLang="ko-KR" dirty="0" smtClean="0"/>
              <a:t>Format</a:t>
            </a:r>
          </a:p>
          <a:p>
            <a:r>
              <a:rPr lang="en-US" altLang="ko-KR" b="1" dirty="0" smtClean="0"/>
              <a:t>Operations</a:t>
            </a:r>
          </a:p>
          <a:p>
            <a:r>
              <a:rPr lang="en-US" altLang="ko-KR" dirty="0" smtClean="0"/>
              <a:t>Existence dependency</a:t>
            </a:r>
          </a:p>
          <a:p>
            <a:r>
              <a:rPr lang="en-US" altLang="ko-KR" dirty="0" smtClean="0"/>
              <a:t>Expressive power of Verso selection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 = COURSE(STUDENT)*(BOOK)*</a:t>
            </a:r>
          </a:p>
          <a:p>
            <a:r>
              <a:rPr lang="en-US" altLang="ko-KR" dirty="0" smtClean="0"/>
              <a:t>f = COURSE(STUDENT(GRADE)*)*(BOOK)*(TIME ROOM)*</a:t>
            </a:r>
          </a:p>
          <a:p>
            <a:r>
              <a:rPr lang="en-US" altLang="ko-KR" dirty="0" smtClean="0"/>
              <a:t>g is </a:t>
            </a:r>
            <a:r>
              <a:rPr lang="en-US" altLang="ko-KR" dirty="0" err="1" smtClean="0"/>
              <a:t>subformat</a:t>
            </a:r>
            <a:r>
              <a:rPr lang="en-US" altLang="ko-KR" dirty="0" smtClean="0"/>
              <a:t> of the format f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Subformat</a:t>
            </a:r>
            <a:r>
              <a:rPr lang="en-US" altLang="ko-KR" dirty="0" smtClean="0"/>
              <a:t> and Extension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06" y="3000602"/>
            <a:ext cx="4619800" cy="35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520</TotalTime>
  <Words>597</Words>
  <Application>Microsoft Office PowerPoint</Application>
  <PresentationFormat>화면 슬라이드 쇼(4:3)</PresentationFormat>
  <Paragraphs>151</Paragraphs>
  <Slides>23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Non First Normal Form Relations: An Algebra Allowing Data Restructuring</vt:lpstr>
      <vt:lpstr>Outline</vt:lpstr>
      <vt:lpstr>Introduction</vt:lpstr>
      <vt:lpstr>Outline</vt:lpstr>
      <vt:lpstr>Verso instance</vt:lpstr>
      <vt:lpstr>Outline</vt:lpstr>
      <vt:lpstr>Format</vt:lpstr>
      <vt:lpstr>Outline</vt:lpstr>
      <vt:lpstr>Subformat and Extension</vt:lpstr>
      <vt:lpstr>Projection and Selection</vt:lpstr>
      <vt:lpstr>Restriction and Renaming</vt:lpstr>
      <vt:lpstr>Binary operations</vt:lpstr>
      <vt:lpstr>Compatibility and Binary operations</vt:lpstr>
      <vt:lpstr>Cartesian product</vt:lpstr>
      <vt:lpstr>URSA Interpretation of Verso model</vt:lpstr>
      <vt:lpstr>Restructuring</vt:lpstr>
      <vt:lpstr>Format Transformation</vt:lpstr>
      <vt:lpstr>Outline</vt:lpstr>
      <vt:lpstr>Existence dependency</vt:lpstr>
      <vt:lpstr>Outline</vt:lpstr>
      <vt:lpstr>Expressive power of Verso selection</vt:lpstr>
      <vt:lpstr>Outline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Hyesung</cp:lastModifiedBy>
  <cp:revision>54</cp:revision>
  <dcterms:created xsi:type="dcterms:W3CDTF">2015-03-16T04:19:06Z</dcterms:created>
  <dcterms:modified xsi:type="dcterms:W3CDTF">2015-04-07T06:04:15Z</dcterms:modified>
</cp:coreProperties>
</file>