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305" r:id="rId3"/>
    <p:sldId id="306" r:id="rId4"/>
    <p:sldId id="311" r:id="rId5"/>
    <p:sldId id="312" r:id="rId6"/>
    <p:sldId id="313" r:id="rId7"/>
    <p:sldId id="307" r:id="rId8"/>
    <p:sldId id="314" r:id="rId9"/>
    <p:sldId id="315" r:id="rId10"/>
    <p:sldId id="316" r:id="rId11"/>
    <p:sldId id="317" r:id="rId12"/>
    <p:sldId id="318" r:id="rId13"/>
    <p:sldId id="319" r:id="rId14"/>
    <p:sldId id="320" r:id="rId15"/>
    <p:sldId id="321" r:id="rId16"/>
    <p:sldId id="322" r:id="rId17"/>
    <p:sldId id="323" r:id="rId18"/>
    <p:sldId id="308" r:id="rId19"/>
    <p:sldId id="324" r:id="rId20"/>
    <p:sldId id="310" r:id="rId21"/>
    <p:sldId id="304" r:id="rId22"/>
  </p:sldIdLst>
  <p:sldSz cx="9144000" cy="6858000" type="screen4x3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</p:showPr>
  <p:clrMru>
    <a:srgbClr val="00CCFF"/>
    <a:srgbClr val="FF9900"/>
    <a:srgbClr val="FF0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62" autoAdjust="0"/>
    <p:restoredTop sz="95916" autoAdjust="0"/>
  </p:normalViewPr>
  <p:slideViewPr>
    <p:cSldViewPr>
      <p:cViewPr>
        <p:scale>
          <a:sx n="100" d="100"/>
          <a:sy n="100" d="100"/>
        </p:scale>
        <p:origin x="-1944" y="-6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1" d="100"/>
          <a:sy n="41" d="100"/>
        </p:scale>
        <p:origin x="-2196" y="-114"/>
      </p:cViewPr>
      <p:guideLst>
        <p:guide orient="horz" pos="3108"/>
        <p:guide pos="2122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9CB361-3D4A-4F34-B15F-E155E4F637E1}" type="datetimeFigureOut">
              <a:rPr lang="ko-KR" altLang="en-US" smtClean="0"/>
              <a:pPr/>
              <a:t>2010-07-20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E85ECF-8581-44AE-9CEB-464E4EBC46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orbel" pitchFamily="34" charset="0"/>
              </a:defRPr>
            </a:lvl1pPr>
          </a:lstStyle>
          <a:p>
            <a:fld id="{A2D915CE-DEBD-4A47-BF96-224F81E542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Corbel" pitchFamily="34" charset="0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Corbel" pitchFamily="34" charset="0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Corbel" pitchFamily="34" charset="0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Corbel" pitchFamily="34" charset="0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857364"/>
            <a:ext cx="7772400" cy="1470025"/>
          </a:xfr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92939" y="3571876"/>
            <a:ext cx="7758122" cy="17526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714348" y="3428206"/>
            <a:ext cx="7715304" cy="158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196951" y="6572272"/>
            <a:ext cx="750099" cy="214314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r>
              <a:rPr lang="ko-KR" altLang="en-US" dirty="0" smtClean="0"/>
              <a:t> </a:t>
            </a:r>
            <a:r>
              <a:rPr lang="en-US" altLang="ko-KR" dirty="0" smtClean="0"/>
              <a:t>/ 32</a:t>
            </a:r>
            <a:endParaRPr lang="ko-KR" altLang="en-US" dirty="0"/>
          </a:p>
        </p:txBody>
      </p:sp>
      <p:pic>
        <p:nvPicPr>
          <p:cNvPr id="7" name="Picture 16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49460" y="6197600"/>
            <a:ext cx="973079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71448" y="142860"/>
            <a:ext cx="8801104" cy="7858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71448" y="1071546"/>
            <a:ext cx="8801104" cy="5429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250529" y="6572272"/>
            <a:ext cx="642942" cy="214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Corbel" pitchFamily="34" charset="0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r>
              <a:rPr lang="ko-KR" altLang="en-US" dirty="0" smtClean="0"/>
              <a:t> </a:t>
            </a:r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600" kern="1200">
          <a:solidFill>
            <a:schemeClr val="tx1"/>
          </a:solidFill>
          <a:latin typeface="Corbel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sz="2400" kern="1200">
          <a:solidFill>
            <a:schemeClr val="tx1"/>
          </a:solidFill>
          <a:latin typeface="Corbel" pitchFamily="34" charset="0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rgbClr val="C00000"/>
        </a:buClr>
        <a:buFont typeface="Corbel" pitchFamily="34" charset="0"/>
        <a:buChar char="–"/>
        <a:defRPr sz="2000" kern="1200">
          <a:solidFill>
            <a:schemeClr val="tx1"/>
          </a:solidFill>
          <a:latin typeface="Corbel" pitchFamily="34" charset="0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sz="1800" kern="1200">
          <a:solidFill>
            <a:schemeClr val="tx1"/>
          </a:solidFill>
          <a:latin typeface="Corbel" pitchFamily="34" charset="0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rgbClr val="C00000"/>
        </a:buClr>
        <a:buFont typeface="Corbel" pitchFamily="34" charset="0"/>
        <a:buChar char="–"/>
        <a:defRPr sz="1600" kern="1200">
          <a:solidFill>
            <a:schemeClr val="tx1"/>
          </a:solidFill>
          <a:latin typeface="Corbel" pitchFamily="34" charset="0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sz="1600" kern="1200">
          <a:solidFill>
            <a:schemeClr val="tx1"/>
          </a:solidFill>
          <a:latin typeface="Corbel" pitchFamily="34" charset="0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Modern Information Retrieval 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Ricardo </a:t>
            </a:r>
            <a:r>
              <a:rPr lang="en-US" altLang="ko-KR" dirty="0" err="1" smtClean="0"/>
              <a:t>Baeza</a:t>
            </a:r>
            <a:r>
              <a:rPr lang="en-US" altLang="ko-KR" dirty="0" smtClean="0"/>
              <a:t>-Yates and </a:t>
            </a:r>
            <a:r>
              <a:rPr lang="en-US" altLang="ko-KR" dirty="0" err="1" smtClean="0"/>
              <a:t>Berthier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Ribeiro-Neto</a:t>
            </a:r>
            <a:endParaRPr lang="en-US" altLang="ko-KR" dirty="0" smtClean="0"/>
          </a:p>
          <a:p>
            <a:r>
              <a:rPr lang="en-US" altLang="ko-KR" dirty="0" smtClean="0"/>
              <a:t>Chapter 7. Text Operations</a:t>
            </a:r>
          </a:p>
          <a:p>
            <a:pPr algn="r"/>
            <a:r>
              <a:rPr lang="en-US" altLang="ko-KR" dirty="0" smtClean="0"/>
              <a:t>July 13, 2010</a:t>
            </a:r>
          </a:p>
          <a:p>
            <a:pPr algn="r"/>
            <a:r>
              <a:rPr lang="en-US" altLang="ko-KR" dirty="0" err="1" smtClean="0"/>
              <a:t>Kangpyo</a:t>
            </a:r>
            <a:r>
              <a:rPr lang="en-US" altLang="ko-KR" dirty="0" smtClean="0"/>
              <a:t> Lee</a:t>
            </a:r>
            <a:endParaRPr lang="ko-KR" altLang="en-US" dirty="0"/>
          </a:p>
        </p:txBody>
      </p:sp>
      <p:pic>
        <p:nvPicPr>
          <p:cNvPr id="4" name="그림 3" descr="MIR_cove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40352" y="116632"/>
            <a:ext cx="1270026" cy="17333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Document Preprocessing (4)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1448" y="1071546"/>
            <a:ext cx="8801104" cy="5597814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C00000"/>
                </a:solidFill>
              </a:rPr>
              <a:t>Lexical analysis of the text</a:t>
            </a:r>
            <a:r>
              <a:rPr lang="en-US" altLang="ko-KR" dirty="0" smtClean="0"/>
              <a:t> (cont’d)</a:t>
            </a:r>
          </a:p>
          <a:p>
            <a:pPr lvl="1"/>
            <a:r>
              <a:rPr lang="en-US" altLang="ko-KR" dirty="0" smtClean="0"/>
              <a:t>Digits</a:t>
            </a:r>
          </a:p>
          <a:p>
            <a:pPr lvl="2"/>
            <a:r>
              <a:rPr lang="en-US" altLang="ko-KR" dirty="0" smtClean="0"/>
              <a:t>Numbers are usually not good index terms because they are inherently vague without a surrounding context</a:t>
            </a:r>
          </a:p>
          <a:p>
            <a:pPr lvl="3"/>
            <a:r>
              <a:rPr lang="en-US" altLang="ko-KR" dirty="0" smtClean="0"/>
              <a:t>E.g. the # of deaths due to car accidents between 1910 &amp; 1989 </a:t>
            </a:r>
            <a:br>
              <a:rPr lang="en-US" altLang="ko-KR" dirty="0" smtClean="0"/>
            </a:br>
            <a:r>
              <a:rPr lang="en-US" altLang="ko-KR" dirty="0" smtClean="0"/>
              <a:t>-&gt; {deaths, car, accidents, years, 1910, 1989} ???</a:t>
            </a:r>
          </a:p>
          <a:p>
            <a:pPr lvl="2"/>
            <a:r>
              <a:rPr lang="en-US" altLang="ko-KR" dirty="0" smtClean="0"/>
              <a:t>In general, it is wise to disregard numbers as index terms</a:t>
            </a:r>
          </a:p>
          <a:p>
            <a:pPr lvl="2"/>
            <a:r>
              <a:rPr lang="en-US" altLang="ko-KR" dirty="0" smtClean="0"/>
              <a:t>Digits might appear mixed within a word</a:t>
            </a:r>
          </a:p>
          <a:p>
            <a:pPr lvl="3"/>
            <a:r>
              <a:rPr lang="en-US" altLang="ko-KR" dirty="0" smtClean="0"/>
              <a:t>E.g. 510B.C.</a:t>
            </a:r>
          </a:p>
          <a:p>
            <a:pPr lvl="2"/>
            <a:r>
              <a:rPr lang="en-US" altLang="ko-KR" dirty="0" smtClean="0"/>
              <a:t>Removing all words containing sequences of digits unless specified otherwise (through regular expressions)</a:t>
            </a:r>
          </a:p>
          <a:p>
            <a:pPr lvl="1"/>
            <a:r>
              <a:rPr lang="en-US" altLang="ko-KR" dirty="0" smtClean="0"/>
              <a:t>Hyphens</a:t>
            </a:r>
          </a:p>
          <a:p>
            <a:pPr lvl="2"/>
            <a:r>
              <a:rPr lang="en-US" altLang="ko-KR" dirty="0" smtClean="0"/>
              <a:t>Breaking up hyphenated words</a:t>
            </a:r>
          </a:p>
          <a:p>
            <a:pPr lvl="3"/>
            <a:r>
              <a:rPr lang="en-US" altLang="ko-KR" dirty="0" smtClean="0"/>
              <a:t>E.g. state-of-the-art = state of the art</a:t>
            </a:r>
          </a:p>
          <a:p>
            <a:pPr lvl="2"/>
            <a:r>
              <a:rPr lang="en-US" altLang="ko-KR" dirty="0" smtClean="0"/>
              <a:t>Words which include hyphens as an integral part</a:t>
            </a:r>
          </a:p>
          <a:p>
            <a:pPr lvl="3"/>
            <a:r>
              <a:rPr lang="en-US" altLang="ko-KR" dirty="0" smtClean="0"/>
              <a:t>E.g. gilt-edge, B-49, etc.</a:t>
            </a:r>
          </a:p>
          <a:p>
            <a:pPr lvl="2"/>
            <a:r>
              <a:rPr lang="en-US" altLang="ko-KR" dirty="0" smtClean="0"/>
              <a:t>Adopt a general rule &amp; specify the exceptions on a case by case basis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10</a:t>
            </a:fld>
            <a:r>
              <a:rPr lang="ko-KR" altLang="en-US" smtClean="0"/>
              <a:t> </a:t>
            </a:r>
            <a:r>
              <a:rPr lang="en-US" altLang="ko-KR" smtClean="0"/>
              <a:t>/ 32</a:t>
            </a:r>
            <a:endParaRPr lang="ko-KR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Document Preprocessing (5)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C00000"/>
                </a:solidFill>
              </a:rPr>
              <a:t>Lexical analysis of the text</a:t>
            </a:r>
            <a:r>
              <a:rPr lang="en-US" altLang="ko-KR" dirty="0" smtClean="0"/>
              <a:t> (cont’d)</a:t>
            </a:r>
          </a:p>
          <a:p>
            <a:pPr lvl="1"/>
            <a:r>
              <a:rPr lang="en-US" altLang="ko-KR" dirty="0" smtClean="0"/>
              <a:t>Punctuation marks</a:t>
            </a:r>
          </a:p>
          <a:p>
            <a:pPr lvl="2"/>
            <a:r>
              <a:rPr lang="en-US" altLang="ko-KR" dirty="0" smtClean="0"/>
              <a:t>Normally removed entirely</a:t>
            </a:r>
          </a:p>
          <a:p>
            <a:pPr lvl="2"/>
            <a:r>
              <a:rPr lang="en-US" altLang="ko-KR" dirty="0" smtClean="0"/>
              <a:t>Very particular scenarios that require the preparation of a list of exceptions</a:t>
            </a:r>
          </a:p>
          <a:p>
            <a:pPr lvl="3"/>
            <a:r>
              <a:rPr lang="en-US" altLang="ko-KR" dirty="0" smtClean="0"/>
              <a:t>E.g. in a program code, x.id != </a:t>
            </a:r>
            <a:r>
              <a:rPr lang="en-US" altLang="ko-KR" dirty="0" err="1" smtClean="0"/>
              <a:t>xid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The case of the letters</a:t>
            </a:r>
          </a:p>
          <a:p>
            <a:pPr lvl="2"/>
            <a:r>
              <a:rPr lang="en-US" altLang="ko-KR" dirty="0" smtClean="0"/>
              <a:t>Usually not important for the identification of index terms</a:t>
            </a:r>
          </a:p>
          <a:p>
            <a:pPr lvl="2"/>
            <a:r>
              <a:rPr lang="en-US" altLang="ko-KR" dirty="0" smtClean="0"/>
              <a:t>Normally converting all the text to either lower or upper case</a:t>
            </a:r>
          </a:p>
          <a:p>
            <a:pPr lvl="2"/>
            <a:r>
              <a:rPr lang="en-US" altLang="ko-KR" dirty="0" smtClean="0"/>
              <a:t>Very particular scenarios that require the distinction</a:t>
            </a:r>
          </a:p>
          <a:p>
            <a:pPr lvl="3"/>
            <a:r>
              <a:rPr lang="en-US" altLang="ko-KR" dirty="0" smtClean="0"/>
              <a:t>E.g. documents which describe details about the command language of UNIX</a:t>
            </a:r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Careful thoughts should be given to all these text operations because they might have a profound impact at document retrieval time</a:t>
            </a:r>
          </a:p>
          <a:p>
            <a:pPr lvl="2"/>
            <a:r>
              <a:rPr lang="en-US" altLang="ko-KR" dirty="0" smtClean="0"/>
              <a:t>This is why some Web search engines are avoiding text operations altogether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11</a:t>
            </a:fld>
            <a:r>
              <a:rPr lang="ko-KR" altLang="en-US" smtClean="0"/>
              <a:t> </a:t>
            </a:r>
            <a:r>
              <a:rPr lang="en-US" altLang="ko-KR" smtClean="0"/>
              <a:t>/ 32</a:t>
            </a:r>
            <a:endParaRPr lang="ko-KR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Document Preprocessing (6)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C00000"/>
                </a:solidFill>
              </a:rPr>
              <a:t>Elimination of </a:t>
            </a:r>
            <a:r>
              <a:rPr lang="en-US" altLang="ko-KR" dirty="0" err="1" smtClean="0">
                <a:solidFill>
                  <a:srgbClr val="C00000"/>
                </a:solidFill>
              </a:rPr>
              <a:t>stopwords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lvl="1"/>
            <a:r>
              <a:rPr lang="en-US" altLang="ko-KR" dirty="0" smtClean="0"/>
              <a:t>Too frequent among the documents in the collection to be good discriminators</a:t>
            </a:r>
          </a:p>
          <a:p>
            <a:pPr lvl="2"/>
            <a:r>
              <a:rPr lang="en-US" altLang="ko-KR" dirty="0" smtClean="0"/>
              <a:t>A word which occurs in 80% of the documents in the collection is useless for purposes of retrieval</a:t>
            </a:r>
          </a:p>
          <a:p>
            <a:pPr lvl="1"/>
            <a:r>
              <a:rPr lang="en-US" altLang="ko-KR" dirty="0" smtClean="0"/>
              <a:t>An additional important impact: reducing the size of the indexing structure considerably!</a:t>
            </a:r>
          </a:p>
          <a:p>
            <a:pPr lvl="2"/>
            <a:r>
              <a:rPr lang="en-US" altLang="ko-KR" dirty="0" smtClean="0"/>
              <a:t>40% or more solely with the elimination of </a:t>
            </a:r>
            <a:r>
              <a:rPr lang="en-US" altLang="ko-KR" dirty="0" err="1" smtClean="0"/>
              <a:t>stopwords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From articles, prepositions, &amp; conjunctions to some verbs, adverbs, &amp; adjectives</a:t>
            </a:r>
          </a:p>
          <a:p>
            <a:pPr lvl="2"/>
            <a:r>
              <a:rPr lang="en-US" altLang="ko-KR" dirty="0" smtClean="0"/>
              <a:t>In [</a:t>
            </a:r>
            <a:r>
              <a:rPr lang="en-US" altLang="ko-KR" dirty="0" err="1" smtClean="0"/>
              <a:t>Frakes</a:t>
            </a:r>
            <a:r>
              <a:rPr lang="en-US" altLang="ko-KR" dirty="0" smtClean="0"/>
              <a:t> &amp; </a:t>
            </a:r>
            <a:r>
              <a:rPr lang="en-US" altLang="ko-KR" dirty="0" err="1" smtClean="0"/>
              <a:t>Baeza</a:t>
            </a:r>
            <a:r>
              <a:rPr lang="en-US" altLang="ko-KR" dirty="0" smtClean="0"/>
              <a:t>-Yates, 1992], a list of 425 </a:t>
            </a:r>
            <a:r>
              <a:rPr lang="en-US" altLang="ko-KR" dirty="0" err="1" smtClean="0"/>
              <a:t>stopwords</a:t>
            </a:r>
            <a:r>
              <a:rPr lang="en-US" altLang="ko-KR" dirty="0" smtClean="0"/>
              <a:t> is illustrated</a:t>
            </a:r>
          </a:p>
          <a:p>
            <a:pPr lvl="1"/>
            <a:r>
              <a:rPr lang="en-US" altLang="ko-KR" dirty="0" smtClean="0"/>
              <a:t>Elimination of </a:t>
            </a:r>
            <a:r>
              <a:rPr lang="en-US" altLang="ko-KR" dirty="0" err="1" smtClean="0"/>
              <a:t>stopwords</a:t>
            </a:r>
            <a:r>
              <a:rPr lang="en-US" altLang="ko-KR" dirty="0" smtClean="0"/>
              <a:t> might reduce recall</a:t>
            </a:r>
          </a:p>
          <a:p>
            <a:pPr lvl="2"/>
            <a:r>
              <a:rPr lang="en-US" altLang="ko-KR" dirty="0" smtClean="0"/>
              <a:t>E.g. ‘</a:t>
            </a:r>
            <a:r>
              <a:rPr lang="en-US" altLang="ko-KR" i="1" dirty="0" smtClean="0"/>
              <a:t>to be or not to be</a:t>
            </a:r>
            <a:r>
              <a:rPr lang="en-US" altLang="ko-KR" dirty="0" smtClean="0"/>
              <a:t>’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12</a:t>
            </a:fld>
            <a:r>
              <a:rPr lang="ko-KR" altLang="en-US" smtClean="0"/>
              <a:t> </a:t>
            </a:r>
            <a:r>
              <a:rPr lang="en-US" altLang="ko-KR" smtClean="0"/>
              <a:t>/ 32</a:t>
            </a:r>
            <a:endParaRPr lang="ko-KR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Document Preprocessing (7)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C00000"/>
                </a:solidFill>
              </a:rPr>
              <a:t>Stemming</a:t>
            </a:r>
          </a:p>
          <a:p>
            <a:pPr lvl="1"/>
            <a:r>
              <a:rPr lang="en-US" altLang="ko-KR" dirty="0" smtClean="0"/>
              <a:t>Syntactical variations which prevent a perfect match between a query word &amp; a respective document word</a:t>
            </a:r>
          </a:p>
          <a:p>
            <a:pPr lvl="2"/>
            <a:r>
              <a:rPr lang="en-US" altLang="ko-KR" dirty="0" smtClean="0"/>
              <a:t>E.g. plurals, gerund forms, &amp; past tense suffixes</a:t>
            </a:r>
          </a:p>
          <a:p>
            <a:pPr lvl="1"/>
            <a:r>
              <a:rPr lang="en-US" altLang="ko-KR" i="1" dirty="0" smtClean="0">
                <a:solidFill>
                  <a:srgbClr val="C00000"/>
                </a:solidFill>
              </a:rPr>
              <a:t>Stem</a:t>
            </a:r>
            <a:r>
              <a:rPr lang="en-US" altLang="ko-KR" dirty="0" smtClean="0"/>
              <a:t>: the portion of a word which is left after the removal of its affixes (i.e. prefixes &amp; suffixes)</a:t>
            </a:r>
          </a:p>
          <a:p>
            <a:pPr lvl="2"/>
            <a:r>
              <a:rPr lang="en-US" altLang="ko-KR" dirty="0" smtClean="0"/>
              <a:t>E.g. </a:t>
            </a:r>
            <a:r>
              <a:rPr lang="en-US" altLang="ko-KR" i="1" dirty="0" smtClean="0"/>
              <a:t>connect</a:t>
            </a:r>
            <a:r>
              <a:rPr lang="en-US" altLang="ko-KR" dirty="0" smtClean="0"/>
              <a:t> -&gt; </a:t>
            </a:r>
            <a:r>
              <a:rPr lang="en-US" altLang="ko-KR" i="1" dirty="0" smtClean="0"/>
              <a:t>connected</a:t>
            </a:r>
            <a:r>
              <a:rPr lang="en-US" altLang="ko-KR" dirty="0" smtClean="0"/>
              <a:t>, </a:t>
            </a:r>
            <a:r>
              <a:rPr lang="en-US" altLang="ko-KR" i="1" dirty="0" smtClean="0"/>
              <a:t>connecting</a:t>
            </a:r>
            <a:r>
              <a:rPr lang="en-US" altLang="ko-KR" dirty="0" smtClean="0"/>
              <a:t>, </a:t>
            </a:r>
            <a:r>
              <a:rPr lang="en-US" altLang="ko-KR" i="1" dirty="0" smtClean="0"/>
              <a:t>connection</a:t>
            </a:r>
            <a:r>
              <a:rPr lang="en-US" altLang="ko-KR" dirty="0" smtClean="0"/>
              <a:t>, &amp; </a:t>
            </a:r>
            <a:r>
              <a:rPr lang="en-US" altLang="ko-KR" i="1" dirty="0" smtClean="0"/>
              <a:t>connections</a:t>
            </a:r>
            <a:r>
              <a:rPr lang="en-US" altLang="ko-KR" dirty="0" smtClean="0"/>
              <a:t> </a:t>
            </a:r>
          </a:p>
          <a:p>
            <a:pPr lvl="1"/>
            <a:r>
              <a:rPr lang="en-US" altLang="ko-KR" dirty="0" smtClean="0"/>
              <a:t>Thought to be useful for improving retrieval performance</a:t>
            </a:r>
          </a:p>
          <a:p>
            <a:pPr lvl="2"/>
            <a:r>
              <a:rPr lang="en-US" altLang="ko-KR" dirty="0" smtClean="0"/>
              <a:t>Reducing variants of the same root word to a common concept</a:t>
            </a:r>
          </a:p>
          <a:p>
            <a:pPr lvl="2"/>
            <a:r>
              <a:rPr lang="en-US" altLang="ko-KR" dirty="0" smtClean="0"/>
              <a:t>Reducing the size of the indexing structure</a:t>
            </a:r>
          </a:p>
          <a:p>
            <a:pPr lvl="1"/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13</a:t>
            </a:fld>
            <a:r>
              <a:rPr lang="ko-KR" altLang="en-US" smtClean="0"/>
              <a:t> </a:t>
            </a:r>
            <a:r>
              <a:rPr lang="en-US" altLang="ko-KR" smtClean="0"/>
              <a:t>/ 32</a:t>
            </a:r>
            <a:endParaRPr lang="ko-KR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Document Preprocessing (8)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C00000"/>
                </a:solidFill>
              </a:rPr>
              <a:t>Stemming</a:t>
            </a:r>
            <a:r>
              <a:rPr lang="en-US" altLang="ko-KR" dirty="0" smtClean="0"/>
              <a:t> (cont’d)</a:t>
            </a:r>
          </a:p>
          <a:p>
            <a:pPr lvl="1"/>
            <a:r>
              <a:rPr lang="en-US" altLang="ko-KR" dirty="0" smtClean="0"/>
              <a:t>Affix removal stemming is intuitive, simple, &amp; can be implemented efficiently</a:t>
            </a:r>
          </a:p>
          <a:p>
            <a:pPr lvl="2"/>
            <a:r>
              <a:rPr lang="en-US" altLang="ko-KR" dirty="0" smtClean="0"/>
              <a:t>The most important part is suffix removal</a:t>
            </a:r>
          </a:p>
          <a:p>
            <a:pPr lvl="1"/>
            <a:r>
              <a:rPr lang="en-US" altLang="ko-KR" dirty="0" smtClean="0"/>
              <a:t>The Porter stemming algorithm</a:t>
            </a:r>
          </a:p>
          <a:p>
            <a:pPr lvl="2"/>
            <a:r>
              <a:rPr lang="en-US" altLang="ko-KR" dirty="0" smtClean="0"/>
              <a:t>Uses a suffix list for suffix stripping</a:t>
            </a:r>
          </a:p>
          <a:p>
            <a:pPr lvl="2"/>
            <a:r>
              <a:rPr lang="en-US" altLang="ko-KR" dirty="0" smtClean="0"/>
              <a:t>Applies a series of rules to the suffixes of the words in the text</a:t>
            </a:r>
          </a:p>
          <a:p>
            <a:pPr lvl="3"/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ko-KR" dirty="0" smtClean="0"/>
              <a:t> </a:t>
            </a:r>
            <a:r>
              <a:rPr lang="en-US" altLang="ko-KR" dirty="0" smtClean="0">
                <a:latin typeface="바탕"/>
                <a:ea typeface="바탕"/>
              </a:rPr>
              <a:t>→ </a:t>
            </a:r>
            <a:r>
              <a:rPr lang="en-US" altLang="ko-KR" i="1" dirty="0" smtClean="0">
                <a:latin typeface="Times New Roman" pitchFamily="18" charset="0"/>
                <a:ea typeface="바탕"/>
                <a:cs typeface="Times New Roman" pitchFamily="18" charset="0"/>
              </a:rPr>
              <a:t>Ø</a:t>
            </a:r>
          </a:p>
          <a:p>
            <a:pPr lvl="3"/>
            <a:r>
              <a:rPr lang="en-US" altLang="ko-KR" i="1" dirty="0" err="1" smtClean="0">
                <a:latin typeface="Times New Roman" pitchFamily="18" charset="0"/>
                <a:cs typeface="Times New Roman" pitchFamily="18" charset="0"/>
              </a:rPr>
              <a:t>sses</a:t>
            </a:r>
            <a:r>
              <a:rPr lang="en-US" altLang="ko-KR" dirty="0" smtClean="0"/>
              <a:t> </a:t>
            </a:r>
            <a:r>
              <a:rPr lang="en-US" altLang="ko-KR" dirty="0" smtClean="0">
                <a:latin typeface="바탕"/>
                <a:ea typeface="바탕"/>
              </a:rPr>
              <a:t>→ </a:t>
            </a:r>
            <a:r>
              <a:rPr lang="en-US" altLang="ko-KR" i="1" dirty="0" err="1" smtClean="0">
                <a:latin typeface="Times New Roman" pitchFamily="18" charset="0"/>
                <a:ea typeface="바탕"/>
                <a:cs typeface="Times New Roman" pitchFamily="18" charset="0"/>
              </a:rPr>
              <a:t>ss</a:t>
            </a:r>
            <a:endParaRPr lang="en-US" altLang="ko-KR" i="1" dirty="0" smtClean="0">
              <a:latin typeface="Times New Roman" pitchFamily="18" charset="0"/>
              <a:ea typeface="바탕"/>
              <a:cs typeface="Times New Roman" pitchFamily="18" charset="0"/>
            </a:endParaRPr>
          </a:p>
          <a:p>
            <a:pPr lvl="3"/>
            <a:r>
              <a:rPr lang="en-US" altLang="ko-KR" dirty="0" smtClean="0"/>
              <a:t>…</a:t>
            </a:r>
          </a:p>
          <a:p>
            <a:pPr lvl="2"/>
            <a:r>
              <a:rPr lang="en-US" altLang="ko-KR" dirty="0" smtClean="0"/>
              <a:t>E.g. the word </a:t>
            </a:r>
            <a:r>
              <a:rPr lang="en-US" altLang="ko-KR" i="1" dirty="0" smtClean="0"/>
              <a:t>stresses</a:t>
            </a:r>
            <a:r>
              <a:rPr lang="en-US" altLang="ko-KR" dirty="0" smtClean="0"/>
              <a:t> yields the stem </a:t>
            </a:r>
            <a:r>
              <a:rPr lang="en-US" altLang="ko-KR" i="1" dirty="0" smtClean="0"/>
              <a:t>stress</a:t>
            </a:r>
            <a:r>
              <a:rPr lang="en-US" altLang="ko-KR" dirty="0" smtClean="0"/>
              <a:t> </a:t>
            </a:r>
          </a:p>
          <a:p>
            <a:pPr lvl="3"/>
            <a:endParaRPr lang="en-US" altLang="ko-KR" i="1" dirty="0" smtClean="0">
              <a:latin typeface="Times New Roman" pitchFamily="18" charset="0"/>
              <a:ea typeface="바탕"/>
              <a:cs typeface="Times New Roman" pitchFamily="18" charset="0"/>
            </a:endParaRPr>
          </a:p>
          <a:p>
            <a:pPr lvl="3"/>
            <a:endParaRPr lang="en-US" altLang="ko-KR" i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14</a:t>
            </a:fld>
            <a:r>
              <a:rPr lang="ko-KR" altLang="en-US" smtClean="0"/>
              <a:t> </a:t>
            </a:r>
            <a:r>
              <a:rPr lang="en-US" altLang="ko-KR" smtClean="0"/>
              <a:t>/ 32</a:t>
            </a:r>
            <a:endParaRPr lang="ko-KR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Document Preprocessing (9)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C00000"/>
                </a:solidFill>
              </a:rPr>
              <a:t>Index terms selection</a:t>
            </a:r>
          </a:p>
          <a:p>
            <a:pPr lvl="1"/>
            <a:r>
              <a:rPr lang="en-US" altLang="ko-KR" dirty="0" smtClean="0"/>
              <a:t>The identification of noun groups</a:t>
            </a:r>
          </a:p>
          <a:p>
            <a:pPr lvl="2"/>
            <a:r>
              <a:rPr lang="en-US" altLang="ko-KR" dirty="0" smtClean="0"/>
              <a:t>Most of the semantics is carried by the noun words</a:t>
            </a:r>
          </a:p>
          <a:p>
            <a:pPr lvl="2"/>
            <a:r>
              <a:rPr lang="en-US" altLang="ko-KR" i="1" dirty="0" smtClean="0"/>
              <a:t>Noun group</a:t>
            </a:r>
            <a:r>
              <a:rPr lang="en-US" altLang="ko-KR" dirty="0" smtClean="0"/>
              <a:t>: a set of nouns whose syntactic distance in the text does not exceed a predefined threshold</a:t>
            </a:r>
          </a:p>
          <a:p>
            <a:pPr lvl="1"/>
            <a:r>
              <a:rPr lang="en-US" altLang="ko-KR" dirty="0" smtClean="0"/>
              <a:t>Done through the systematic elimination of verbs, adjectives, adverbs, connectives, articles, &amp; pronouns</a:t>
            </a:r>
          </a:p>
          <a:p>
            <a:pPr lvl="1"/>
            <a:r>
              <a:rPr lang="en-US" altLang="ko-KR" dirty="0" smtClean="0"/>
              <a:t>Clustering nouns which appear nearby in the text into a single indexing component (or concept)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15</a:t>
            </a:fld>
            <a:r>
              <a:rPr lang="ko-KR" altLang="en-US" smtClean="0"/>
              <a:t> </a:t>
            </a:r>
            <a:r>
              <a:rPr lang="en-US" altLang="ko-KR" smtClean="0"/>
              <a:t>/ 32</a:t>
            </a:r>
            <a:endParaRPr lang="ko-KR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Document Preprocessing (10)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>
                <a:solidFill>
                  <a:srgbClr val="C00000"/>
                </a:solidFill>
              </a:rPr>
              <a:t>Thesauri</a:t>
            </a:r>
          </a:p>
          <a:p>
            <a:pPr lvl="1"/>
            <a:r>
              <a:rPr lang="en-US" altLang="ko-KR" i="1" dirty="0" smtClean="0"/>
              <a:t>Thesaurus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A reference to a treasury of words (Greek &amp; Latin origins)</a:t>
            </a:r>
          </a:p>
          <a:p>
            <a:pPr lvl="2"/>
            <a:r>
              <a:rPr lang="en-US" altLang="ko-KR" dirty="0" smtClean="0"/>
              <a:t>A classification scheme composed of words &amp; phrases whose organization aims at facilitating the expression of ideas in a written text</a:t>
            </a:r>
          </a:p>
          <a:p>
            <a:pPr lvl="1"/>
            <a:r>
              <a:rPr lang="en-US" altLang="ko-KR" dirty="0" smtClean="0"/>
              <a:t>E.g. Roget’s thesaurus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The motivation for building a thesaurus</a:t>
            </a:r>
          </a:p>
          <a:p>
            <a:pPr lvl="2"/>
            <a:r>
              <a:rPr lang="en-US" altLang="ko-KR" dirty="0" smtClean="0"/>
              <a:t>Using a controlled vocabulary for the indexing &amp; searching</a:t>
            </a:r>
          </a:p>
          <a:p>
            <a:pPr lvl="2"/>
            <a:r>
              <a:rPr lang="en-US" altLang="ko-KR" dirty="0" smtClean="0"/>
              <a:t>Important advantages</a:t>
            </a:r>
          </a:p>
          <a:p>
            <a:pPr lvl="3"/>
            <a:r>
              <a:rPr lang="en-US" altLang="ko-KR" dirty="0" smtClean="0"/>
              <a:t>Normalization of indexing concepts</a:t>
            </a:r>
          </a:p>
          <a:p>
            <a:pPr lvl="3"/>
            <a:r>
              <a:rPr lang="en-US" altLang="ko-KR" dirty="0" smtClean="0"/>
              <a:t>Reduction of noise</a:t>
            </a:r>
          </a:p>
          <a:p>
            <a:pPr lvl="3"/>
            <a:r>
              <a:rPr lang="en-US" altLang="ko-KR" dirty="0" smtClean="0"/>
              <a:t>Identification of indexing terms with a clear semantic meaning</a:t>
            </a:r>
          </a:p>
          <a:p>
            <a:pPr lvl="3"/>
            <a:r>
              <a:rPr lang="en-US" altLang="ko-KR" dirty="0" smtClean="0"/>
              <a:t>Retrieval based on concepts rather than on words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16</a:t>
            </a:fld>
            <a:r>
              <a:rPr lang="ko-KR" altLang="en-US" smtClean="0"/>
              <a:t> </a:t>
            </a:r>
            <a:r>
              <a:rPr lang="en-US" altLang="ko-KR" smtClean="0"/>
              <a:t>/ 32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3068960"/>
            <a:ext cx="5616624" cy="1119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Document Preprocessing (11)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C00000"/>
                </a:solidFill>
              </a:rPr>
              <a:t>Thesauri</a:t>
            </a:r>
            <a:r>
              <a:rPr lang="en-US" altLang="ko-KR" dirty="0" smtClean="0"/>
              <a:t> (cont’d)</a:t>
            </a:r>
          </a:p>
          <a:p>
            <a:pPr lvl="1"/>
            <a:r>
              <a:rPr lang="en-US" altLang="ko-KR" dirty="0" smtClean="0"/>
              <a:t>Thesaurus index terms</a:t>
            </a:r>
          </a:p>
          <a:p>
            <a:pPr lvl="2"/>
            <a:r>
              <a:rPr lang="en-US" altLang="ko-KR" dirty="0" smtClean="0"/>
              <a:t>The </a:t>
            </a:r>
            <a:r>
              <a:rPr lang="en-US" altLang="ko-KR" i="1" dirty="0" smtClean="0"/>
              <a:t>indexing</a:t>
            </a:r>
            <a:r>
              <a:rPr lang="en-US" altLang="ko-KR" dirty="0" smtClean="0"/>
              <a:t> components of the thesaurus</a:t>
            </a:r>
          </a:p>
          <a:p>
            <a:pPr lvl="2"/>
            <a:r>
              <a:rPr lang="en-US" altLang="ko-KR" dirty="0" smtClean="0"/>
              <a:t>Used to denote a </a:t>
            </a:r>
            <a:r>
              <a:rPr lang="en-US" altLang="ko-KR" i="1" dirty="0" smtClean="0"/>
              <a:t>concept</a:t>
            </a:r>
            <a:r>
              <a:rPr lang="en-US" altLang="ko-KR" dirty="0" smtClean="0"/>
              <a:t> which is the basic semantic unit for conveying ideas</a:t>
            </a:r>
          </a:p>
          <a:p>
            <a:pPr lvl="2"/>
            <a:endParaRPr lang="en-US" altLang="ko-KR" dirty="0" smtClean="0"/>
          </a:p>
          <a:p>
            <a:pPr lvl="1"/>
            <a:r>
              <a:rPr lang="en-US" altLang="ko-KR" dirty="0" smtClean="0"/>
              <a:t>Thesaurus term relationships</a:t>
            </a:r>
          </a:p>
          <a:p>
            <a:pPr lvl="2"/>
            <a:r>
              <a:rPr lang="en-US" altLang="ko-KR" dirty="0" smtClean="0"/>
              <a:t>Synonyms &amp; near-synonyms</a:t>
            </a:r>
          </a:p>
          <a:p>
            <a:pPr lvl="2"/>
            <a:r>
              <a:rPr lang="en-US" altLang="ko-KR" dirty="0" smtClean="0"/>
              <a:t>BT: Broader Term</a:t>
            </a:r>
          </a:p>
          <a:p>
            <a:pPr lvl="2"/>
            <a:r>
              <a:rPr lang="en-US" altLang="ko-KR" dirty="0" smtClean="0"/>
              <a:t>NT: Narrower Term</a:t>
            </a:r>
          </a:p>
          <a:p>
            <a:pPr lvl="2"/>
            <a:r>
              <a:rPr lang="en-US" altLang="ko-KR" dirty="0" smtClean="0"/>
              <a:t>RT: Related Term</a:t>
            </a:r>
          </a:p>
          <a:p>
            <a:pPr lvl="2"/>
            <a:endParaRPr lang="en-US" altLang="ko-KR" dirty="0" smtClean="0"/>
          </a:p>
          <a:p>
            <a:pPr lvl="1"/>
            <a:r>
              <a:rPr lang="en-US" altLang="ko-KR" dirty="0" smtClean="0"/>
              <a:t>The use of thesauri in IR</a:t>
            </a:r>
          </a:p>
          <a:p>
            <a:pPr lvl="2"/>
            <a:r>
              <a:rPr lang="en-US" altLang="ko-KR" dirty="0" smtClean="0"/>
              <a:t>Using a thesaurus for assisting the user with the search for related terms</a:t>
            </a:r>
          </a:p>
          <a:p>
            <a:pPr lvl="2"/>
            <a:r>
              <a:rPr lang="en-US" altLang="ko-KR" dirty="0" smtClean="0"/>
              <a:t>Unfortunately, does not work well in general</a:t>
            </a:r>
          </a:p>
          <a:p>
            <a:pPr lvl="3"/>
            <a:r>
              <a:rPr lang="en-US" altLang="ko-KR" dirty="0" smtClean="0"/>
              <a:t>Because the relationship captured in a thesaurus frequently are not valid in the local context of a given user query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17</a:t>
            </a:fld>
            <a:r>
              <a:rPr lang="ko-KR" altLang="en-US" smtClean="0"/>
              <a:t> </a:t>
            </a:r>
            <a:r>
              <a:rPr lang="en-US" altLang="ko-KR" smtClean="0"/>
              <a:t>/ 32</a:t>
            </a:r>
            <a:endParaRPr lang="ko-KR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 smtClean="0"/>
              <a:t>Text Compression (1)</a:t>
            </a:r>
            <a:br>
              <a:rPr lang="en-US" altLang="ko-KR" sz="2200" dirty="0" smtClean="0"/>
            </a:br>
            <a:r>
              <a:rPr lang="en-US" altLang="ko-KR" dirty="0" smtClean="0"/>
              <a:t>- Motivation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1448" y="1071546"/>
            <a:ext cx="8801104" cy="5669822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Text compression</a:t>
            </a:r>
          </a:p>
          <a:p>
            <a:pPr lvl="1"/>
            <a:r>
              <a:rPr lang="en-US" altLang="ko-KR" dirty="0" smtClean="0"/>
              <a:t>About finding ways to represent the text in fewer bits or bytes</a:t>
            </a:r>
          </a:p>
          <a:p>
            <a:pPr lvl="1"/>
            <a:r>
              <a:rPr lang="en-US" altLang="ko-KR" dirty="0" smtClean="0"/>
              <a:t>By identifying &amp; using structures that exist in the text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Becoming an important issue in an IR environment</a:t>
            </a:r>
          </a:p>
          <a:p>
            <a:pPr lvl="1"/>
            <a:r>
              <a:rPr lang="en-US" altLang="ko-KR" dirty="0" smtClean="0"/>
              <a:t>Reducing costs associated with space requirements, I/O overhead, &amp; communication delays</a:t>
            </a:r>
          </a:p>
          <a:p>
            <a:pPr lvl="2"/>
            <a:r>
              <a:rPr lang="en-US" altLang="ko-KR" dirty="0" smtClean="0">
                <a:solidFill>
                  <a:srgbClr val="C00000"/>
                </a:solidFill>
              </a:rPr>
              <a:t>Less storage space</a:t>
            </a:r>
          </a:p>
          <a:p>
            <a:pPr lvl="2"/>
            <a:r>
              <a:rPr lang="en-US" altLang="ko-KR" dirty="0" smtClean="0">
                <a:solidFill>
                  <a:srgbClr val="C00000"/>
                </a:solidFill>
              </a:rPr>
              <a:t>Less time to be transmitted over a communication link</a:t>
            </a:r>
          </a:p>
          <a:p>
            <a:pPr lvl="2"/>
            <a:r>
              <a:rPr lang="en-US" altLang="ko-KR" dirty="0" smtClean="0">
                <a:solidFill>
                  <a:srgbClr val="C00000"/>
                </a:solidFill>
              </a:rPr>
              <a:t>Less time to search directly the compressed text</a:t>
            </a:r>
          </a:p>
          <a:p>
            <a:pPr lvl="1"/>
            <a:r>
              <a:rPr lang="en-US" altLang="ko-KR" dirty="0" smtClean="0"/>
              <a:t>Requiring the time necessary to code &amp; decode the text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A successful idea</a:t>
            </a:r>
          </a:p>
          <a:p>
            <a:pPr lvl="1"/>
            <a:r>
              <a:rPr lang="en-US" altLang="ko-KR" dirty="0" smtClean="0"/>
              <a:t>Words (rather than characters) are the atoms on which most IR systems are built</a:t>
            </a:r>
          </a:p>
          <a:p>
            <a:pPr lvl="1"/>
            <a:r>
              <a:rPr lang="en-US" altLang="ko-KR" dirty="0" smtClean="0"/>
              <a:t>These word-based compression methods allow random access to words within the compressed text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18</a:t>
            </a:fld>
            <a:r>
              <a:rPr lang="ko-KR" altLang="en-US" smtClean="0"/>
              <a:t> </a:t>
            </a:r>
            <a:r>
              <a:rPr lang="en-US" altLang="ko-KR" smtClean="0"/>
              <a:t>/ 32</a:t>
            </a:r>
            <a:endParaRPr lang="ko-KR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 smtClean="0"/>
              <a:t>Text Compression (2)</a:t>
            </a:r>
            <a:br>
              <a:rPr lang="en-US" altLang="ko-KR" sz="2200" dirty="0" smtClean="0"/>
            </a:br>
            <a:r>
              <a:rPr lang="en-US" altLang="ko-KR" dirty="0" smtClean="0"/>
              <a:t>- Basic Concepts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1448" y="1071546"/>
            <a:ext cx="8801104" cy="5669822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Two general approaches to text compression</a:t>
            </a:r>
          </a:p>
          <a:p>
            <a:pPr lvl="1"/>
            <a:r>
              <a:rPr lang="en-US" altLang="ko-KR" dirty="0" smtClean="0"/>
              <a:t>Statistical methods</a:t>
            </a:r>
          </a:p>
          <a:p>
            <a:pPr lvl="2"/>
            <a:r>
              <a:rPr lang="en-US" altLang="ko-KR" dirty="0" smtClean="0"/>
              <a:t>Rely on generating good probability estimates (of appearance in the text) for each symbol</a:t>
            </a:r>
          </a:p>
          <a:p>
            <a:pPr lvl="2"/>
            <a:r>
              <a:rPr lang="en-US" altLang="ko-KR" dirty="0" smtClean="0"/>
              <a:t>Modeling: estimating the probability on each next symbol</a:t>
            </a:r>
          </a:p>
          <a:p>
            <a:pPr lvl="2"/>
            <a:r>
              <a:rPr lang="en-US" altLang="ko-KR" dirty="0" smtClean="0"/>
              <a:t>Coding: converting the symbols into binary digits</a:t>
            </a:r>
          </a:p>
          <a:p>
            <a:pPr lvl="2"/>
            <a:r>
              <a:rPr lang="en-US" altLang="ko-KR" dirty="0" smtClean="0"/>
              <a:t>Huffman coding &amp; arithmetic coding</a:t>
            </a:r>
          </a:p>
          <a:p>
            <a:pPr lvl="2"/>
            <a:endParaRPr lang="en-US" altLang="ko-KR" dirty="0" smtClean="0"/>
          </a:p>
          <a:p>
            <a:pPr lvl="1"/>
            <a:r>
              <a:rPr lang="en-US" altLang="ko-KR" dirty="0" smtClean="0"/>
              <a:t>Dictionary methods</a:t>
            </a:r>
          </a:p>
          <a:p>
            <a:pPr lvl="2"/>
            <a:r>
              <a:rPr lang="en-US" altLang="ko-KR" dirty="0" smtClean="0"/>
              <a:t>Substitute a sequence of symbols by a pointer to a previous occurrence of that sequence</a:t>
            </a:r>
          </a:p>
          <a:p>
            <a:pPr lvl="2"/>
            <a:r>
              <a:rPr lang="en-US" altLang="ko-KR" dirty="0" smtClean="0"/>
              <a:t>No distinction between modeling &amp; coding</a:t>
            </a:r>
          </a:p>
          <a:p>
            <a:pPr lvl="2"/>
            <a:r>
              <a:rPr lang="en-US" altLang="ko-KR" dirty="0" err="1" smtClean="0"/>
              <a:t>Ziv</a:t>
            </a:r>
            <a:r>
              <a:rPr lang="en-US" altLang="ko-KR" dirty="0" smtClean="0"/>
              <a:t>-Lempel family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19</a:t>
            </a:fld>
            <a:r>
              <a:rPr lang="ko-KR" altLang="en-US" smtClean="0"/>
              <a:t> </a:t>
            </a:r>
            <a:r>
              <a:rPr lang="en-US" altLang="ko-KR" smtClean="0"/>
              <a:t>/ 32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</a:p>
          <a:p>
            <a:r>
              <a:rPr lang="en-US" altLang="ko-KR" dirty="0" smtClean="0"/>
              <a:t>Document Preprocessing</a:t>
            </a:r>
          </a:p>
          <a:p>
            <a:r>
              <a:rPr lang="en-US" altLang="ko-KR" dirty="0" smtClean="0"/>
              <a:t>Text Compression</a:t>
            </a:r>
          </a:p>
          <a:p>
            <a:r>
              <a:rPr lang="en-US" altLang="ko-KR" dirty="0" smtClean="0"/>
              <a:t>Trends &amp; Research Issues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</a:t>
            </a:fld>
            <a:r>
              <a:rPr lang="ko-KR" altLang="en-US" smtClean="0"/>
              <a:t> </a:t>
            </a:r>
            <a:r>
              <a:rPr lang="en-US" altLang="ko-KR" smtClean="0"/>
              <a:t>/ 32</a:t>
            </a:r>
            <a:endParaRPr lang="ko-KR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Trends &amp; Research Issues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Stopwords</a:t>
            </a:r>
            <a:r>
              <a:rPr lang="en-US" altLang="ko-KR" dirty="0" smtClean="0"/>
              <a:t> elimination, stemming, &amp; index terms selection</a:t>
            </a:r>
          </a:p>
          <a:p>
            <a:pPr lvl="1"/>
            <a:r>
              <a:rPr lang="en-US" altLang="ko-KR" dirty="0" smtClean="0"/>
              <a:t>Controversy regarding the potential improvements to retrieval performance </a:t>
            </a:r>
          </a:p>
          <a:p>
            <a:pPr lvl="1"/>
            <a:r>
              <a:rPr lang="en-US" altLang="ko-KR" dirty="0" smtClean="0"/>
              <a:t>No conclusive evidence</a:t>
            </a:r>
          </a:p>
          <a:p>
            <a:pPr lvl="1"/>
            <a:r>
              <a:rPr lang="en-US" altLang="ko-KR" dirty="0" smtClean="0"/>
              <a:t>Some Web search engines index all the words in the text regardless of their syntactic nature or their role in the text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Thesauri</a:t>
            </a:r>
          </a:p>
          <a:p>
            <a:pPr lvl="1"/>
            <a:r>
              <a:rPr lang="en-US" altLang="ko-KR" dirty="0" smtClean="0"/>
              <a:t>Not clear that automatic query expansion using thesaurus-based techniques can yield improved retrieval performance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20</a:t>
            </a:fld>
            <a:r>
              <a:rPr lang="ko-KR" altLang="en-US" smtClean="0"/>
              <a:t> </a:t>
            </a:r>
            <a:r>
              <a:rPr lang="en-US" altLang="ko-KR" smtClean="0"/>
              <a:t>/ 32</a:t>
            </a:r>
            <a:endParaRPr lang="ko-KR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Thank You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 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Goal</a:t>
            </a:r>
          </a:p>
          <a:p>
            <a:pPr lvl="1"/>
            <a:r>
              <a:rPr lang="en-US" altLang="ko-KR" dirty="0" smtClean="0"/>
              <a:t>To preprocess the text of the documents in the collection to determine the </a:t>
            </a:r>
            <a:r>
              <a:rPr lang="en-US" altLang="ko-KR" i="1" dirty="0" smtClean="0"/>
              <a:t>index terms</a:t>
            </a:r>
            <a:r>
              <a:rPr lang="en-US" altLang="ko-KR" dirty="0" smtClean="0"/>
              <a:t> 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Observations</a:t>
            </a:r>
          </a:p>
          <a:p>
            <a:pPr lvl="1"/>
            <a:r>
              <a:rPr lang="en-US" altLang="ko-KR" dirty="0" smtClean="0"/>
              <a:t>Some words carry more </a:t>
            </a:r>
            <a:r>
              <a:rPr lang="en-US" altLang="ko-KR" i="1" dirty="0" smtClean="0"/>
              <a:t>meaning</a:t>
            </a:r>
            <a:r>
              <a:rPr lang="en-US" altLang="ko-KR" dirty="0" smtClean="0"/>
              <a:t> than others</a:t>
            </a:r>
          </a:p>
          <a:p>
            <a:pPr lvl="1"/>
            <a:r>
              <a:rPr lang="en-US" altLang="ko-KR" dirty="0" smtClean="0"/>
              <a:t>Usually, </a:t>
            </a:r>
            <a:r>
              <a:rPr lang="en-US" altLang="ko-KR" i="1" dirty="0" smtClean="0"/>
              <a:t>noun</a:t>
            </a:r>
            <a:r>
              <a:rPr lang="en-US" altLang="ko-KR" dirty="0" smtClean="0"/>
              <a:t> words are most representative of a document content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Text operations performed during the preprocessing phase</a:t>
            </a:r>
          </a:p>
          <a:p>
            <a:pPr lvl="1"/>
            <a:r>
              <a:rPr lang="en-US" altLang="ko-KR" dirty="0" smtClean="0"/>
              <a:t>Elimination of stop words</a:t>
            </a:r>
          </a:p>
          <a:p>
            <a:pPr lvl="1"/>
            <a:r>
              <a:rPr lang="en-US" altLang="ko-KR" dirty="0" smtClean="0"/>
              <a:t>Stemming</a:t>
            </a:r>
          </a:p>
          <a:p>
            <a:pPr lvl="1"/>
            <a:r>
              <a:rPr lang="en-US" altLang="ko-KR" dirty="0" smtClean="0"/>
              <a:t>The building of a thesaurus</a:t>
            </a:r>
          </a:p>
          <a:p>
            <a:pPr lvl="1"/>
            <a:r>
              <a:rPr lang="en-US" altLang="ko-KR" dirty="0" smtClean="0"/>
              <a:t>Compression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</a:t>
            </a:fld>
            <a:r>
              <a:rPr lang="ko-KR" altLang="en-US" smtClean="0"/>
              <a:t> </a:t>
            </a:r>
            <a:r>
              <a:rPr lang="en-US" altLang="ko-KR" smtClean="0"/>
              <a:t>/ 32</a:t>
            </a: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 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Why preprocessing?</a:t>
            </a:r>
          </a:p>
          <a:p>
            <a:pPr lvl="1"/>
            <a:r>
              <a:rPr lang="en-US" altLang="ko-KR" dirty="0" smtClean="0"/>
              <a:t>Using the set of all words in a collection to index its documents generates too much </a:t>
            </a:r>
            <a:r>
              <a:rPr lang="en-US" altLang="ko-KR" i="1" dirty="0" smtClean="0"/>
              <a:t>noise</a:t>
            </a:r>
            <a:r>
              <a:rPr lang="en-US" altLang="ko-KR" dirty="0" smtClean="0"/>
              <a:t> for the retrieval task </a:t>
            </a:r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One way to reduce this noise</a:t>
            </a:r>
          </a:p>
          <a:p>
            <a:pPr lvl="2"/>
            <a:r>
              <a:rPr lang="en-US" altLang="ko-KR" dirty="0" smtClean="0"/>
              <a:t>To reduce the set of words which can be used to index the documents</a:t>
            </a:r>
          </a:p>
          <a:p>
            <a:pPr lvl="2"/>
            <a:r>
              <a:rPr lang="en-US" altLang="ko-KR" dirty="0" smtClean="0"/>
              <a:t>Viewed as a process of controlling the size of the vocabulary</a:t>
            </a:r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>
                <a:solidFill>
                  <a:srgbClr val="C00000"/>
                </a:solidFill>
              </a:rPr>
              <a:t>The use of a controlled vocabulary</a:t>
            </a:r>
            <a:r>
              <a:rPr lang="en-US" altLang="ko-KR" dirty="0" smtClean="0"/>
              <a:t> leads to an improvement in retrieval performance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4</a:t>
            </a:fld>
            <a:r>
              <a:rPr lang="ko-KR" altLang="en-US" smtClean="0"/>
              <a:t> </a:t>
            </a:r>
            <a:r>
              <a:rPr lang="en-US" altLang="ko-KR" smtClean="0"/>
              <a:t>/ 32</a:t>
            </a:r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 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Opponents</a:t>
            </a:r>
          </a:p>
          <a:p>
            <a:pPr lvl="1"/>
            <a:r>
              <a:rPr lang="en-US" altLang="ko-KR" dirty="0" smtClean="0"/>
              <a:t>Controlling the size of the vocabulary introduce an additional step in the indexing process which is frequently not easily perceived by the users</a:t>
            </a:r>
          </a:p>
          <a:p>
            <a:pPr lvl="2"/>
            <a:r>
              <a:rPr lang="en-US" altLang="ko-KR" dirty="0" smtClean="0"/>
              <a:t>E.g. ‘</a:t>
            </a:r>
            <a:r>
              <a:rPr lang="en-US" altLang="ko-KR" i="1" dirty="0" smtClean="0"/>
              <a:t>the house of the lord</a:t>
            </a:r>
            <a:r>
              <a:rPr lang="en-US" altLang="ko-KR" dirty="0" smtClean="0"/>
              <a:t>’</a:t>
            </a:r>
          </a:p>
          <a:p>
            <a:pPr lvl="2"/>
            <a:endParaRPr lang="en-US" altLang="ko-KR" dirty="0" smtClean="0"/>
          </a:p>
          <a:p>
            <a:pPr lvl="1"/>
            <a:r>
              <a:rPr lang="en-US" altLang="ko-KR" dirty="0" smtClean="0"/>
              <a:t>Text transformations done at preprocessing time might make it more difficult for the user to interpret the retrieval task</a:t>
            </a:r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Some Web search engines are giving up text operations entirely &amp; simply indexing all the words in the text</a:t>
            </a:r>
          </a:p>
          <a:p>
            <a:pPr lvl="2"/>
            <a:r>
              <a:rPr lang="en-US" altLang="ko-KR" dirty="0" smtClean="0"/>
              <a:t>Despite  a more noisy index, the retrieval task is simpler (e.g. a full text search) &amp; more intuitive to a common user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5</a:t>
            </a:fld>
            <a:r>
              <a:rPr lang="ko-KR" altLang="en-US" smtClean="0"/>
              <a:t> </a:t>
            </a:r>
            <a:r>
              <a:rPr lang="en-US" altLang="ko-KR" smtClean="0"/>
              <a:t>/ 32</a:t>
            </a:r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 (4)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Precision vs. efficiency</a:t>
            </a:r>
          </a:p>
          <a:p>
            <a:pPr lvl="1"/>
            <a:r>
              <a:rPr lang="en-US" altLang="ko-KR" dirty="0" smtClean="0"/>
              <a:t>Text normalization &amp; the building of a thesaurus</a:t>
            </a:r>
          </a:p>
          <a:p>
            <a:pPr lvl="2"/>
            <a:r>
              <a:rPr lang="en-US" altLang="ko-KR" dirty="0" smtClean="0"/>
              <a:t>=&gt; improving the </a:t>
            </a:r>
            <a:r>
              <a:rPr lang="en-US" altLang="ko-KR" dirty="0" smtClean="0">
                <a:solidFill>
                  <a:srgbClr val="C00000"/>
                </a:solidFill>
              </a:rPr>
              <a:t>precision</a:t>
            </a:r>
            <a:r>
              <a:rPr lang="en-US" altLang="ko-KR" dirty="0" smtClean="0"/>
              <a:t> of the documents retrieved</a:t>
            </a:r>
          </a:p>
          <a:p>
            <a:pPr lvl="2"/>
            <a:endParaRPr lang="en-US" altLang="ko-KR" dirty="0" smtClean="0"/>
          </a:p>
          <a:p>
            <a:pPr lvl="1"/>
            <a:r>
              <a:rPr lang="en-US" altLang="ko-KR" dirty="0" smtClean="0"/>
              <a:t>Text compression</a:t>
            </a:r>
          </a:p>
          <a:p>
            <a:pPr lvl="2"/>
            <a:r>
              <a:rPr lang="en-US" altLang="ko-KR" dirty="0" smtClean="0"/>
              <a:t>=&gt; improving the </a:t>
            </a:r>
            <a:r>
              <a:rPr lang="en-US" altLang="ko-KR" dirty="0" smtClean="0">
                <a:solidFill>
                  <a:srgbClr val="C00000"/>
                </a:solidFill>
              </a:rPr>
              <a:t>efficiency</a:t>
            </a:r>
            <a:r>
              <a:rPr lang="en-US" altLang="ko-KR" dirty="0" smtClean="0"/>
              <a:t> (in terms of query response time) of the retrieval process in the world of very large digital libraries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6</a:t>
            </a:fld>
            <a:r>
              <a:rPr lang="ko-KR" altLang="en-US" smtClean="0"/>
              <a:t> </a:t>
            </a:r>
            <a:r>
              <a:rPr lang="en-US" altLang="ko-KR" smtClean="0"/>
              <a:t>/ 32</a:t>
            </a:r>
            <a:endParaRPr lang="ko-KR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Document Preprocessing 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Five text operations</a:t>
            </a:r>
          </a:p>
          <a:p>
            <a:pPr lvl="1"/>
            <a:r>
              <a:rPr lang="en-US" altLang="ko-KR" dirty="0" smtClean="0"/>
              <a:t>(1) </a:t>
            </a:r>
            <a:r>
              <a:rPr lang="en-US" altLang="ko-KR" dirty="0" smtClean="0">
                <a:solidFill>
                  <a:srgbClr val="C00000"/>
                </a:solidFill>
              </a:rPr>
              <a:t>Lexical analysis of the text</a:t>
            </a:r>
          </a:p>
          <a:p>
            <a:pPr lvl="2"/>
            <a:r>
              <a:rPr lang="en-US" altLang="ko-KR" dirty="0" smtClean="0"/>
              <a:t>Treating digits, hyphens, punctuation marks, &amp; the case of letters</a:t>
            </a:r>
          </a:p>
          <a:p>
            <a:pPr lvl="1"/>
            <a:r>
              <a:rPr lang="en-US" altLang="ko-KR" dirty="0" smtClean="0"/>
              <a:t>(2) </a:t>
            </a:r>
            <a:r>
              <a:rPr lang="en-US" altLang="ko-KR" dirty="0" smtClean="0">
                <a:solidFill>
                  <a:srgbClr val="C00000"/>
                </a:solidFill>
              </a:rPr>
              <a:t>Elimination of </a:t>
            </a:r>
            <a:r>
              <a:rPr lang="en-US" altLang="ko-KR" dirty="0" err="1" smtClean="0">
                <a:solidFill>
                  <a:srgbClr val="C00000"/>
                </a:solidFill>
              </a:rPr>
              <a:t>stopwords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lvl="2"/>
            <a:r>
              <a:rPr lang="en-US" altLang="ko-KR" dirty="0" smtClean="0"/>
              <a:t>Filtering out words with very low discrimination values for retrieval purposes</a:t>
            </a:r>
          </a:p>
          <a:p>
            <a:pPr lvl="1"/>
            <a:r>
              <a:rPr lang="en-US" altLang="ko-KR" dirty="0" smtClean="0"/>
              <a:t>(3) </a:t>
            </a:r>
            <a:r>
              <a:rPr lang="en-US" altLang="ko-KR" dirty="0" smtClean="0">
                <a:solidFill>
                  <a:srgbClr val="C00000"/>
                </a:solidFill>
              </a:rPr>
              <a:t>Stemming of the remaining words</a:t>
            </a:r>
          </a:p>
          <a:p>
            <a:pPr lvl="2"/>
            <a:r>
              <a:rPr lang="en-US" altLang="ko-KR" dirty="0" smtClean="0"/>
              <a:t>Removing affixes </a:t>
            </a:r>
          </a:p>
          <a:p>
            <a:pPr lvl="2"/>
            <a:r>
              <a:rPr lang="en-US" altLang="ko-KR" dirty="0" smtClean="0"/>
              <a:t>Allowing the retrieval of documents containing syntactic variations of query terms</a:t>
            </a:r>
          </a:p>
          <a:p>
            <a:pPr lvl="1"/>
            <a:r>
              <a:rPr lang="en-US" altLang="ko-KR" dirty="0" smtClean="0"/>
              <a:t>(4) </a:t>
            </a:r>
            <a:r>
              <a:rPr lang="en-US" altLang="ko-KR" dirty="0" smtClean="0">
                <a:solidFill>
                  <a:srgbClr val="C00000"/>
                </a:solidFill>
              </a:rPr>
              <a:t>Selection of index terms</a:t>
            </a:r>
          </a:p>
          <a:p>
            <a:pPr lvl="2"/>
            <a:r>
              <a:rPr lang="en-US" altLang="ko-KR" dirty="0" smtClean="0"/>
              <a:t>Determining which words/stems will be used as an indexing elements</a:t>
            </a:r>
          </a:p>
          <a:p>
            <a:pPr lvl="1"/>
            <a:r>
              <a:rPr lang="en-US" altLang="ko-KR" dirty="0" smtClean="0"/>
              <a:t>(5) </a:t>
            </a:r>
            <a:r>
              <a:rPr lang="en-US" altLang="ko-KR" dirty="0" smtClean="0">
                <a:solidFill>
                  <a:srgbClr val="C00000"/>
                </a:solidFill>
              </a:rPr>
              <a:t>Construction of term categorization structures</a:t>
            </a:r>
            <a:r>
              <a:rPr lang="en-US" altLang="ko-KR" dirty="0" smtClean="0"/>
              <a:t> such as a thesaurus, or </a:t>
            </a:r>
            <a:r>
              <a:rPr lang="en-US" altLang="ko-KR" dirty="0" smtClean="0">
                <a:solidFill>
                  <a:srgbClr val="C00000"/>
                </a:solidFill>
              </a:rPr>
              <a:t>extraction of structure</a:t>
            </a:r>
            <a:r>
              <a:rPr lang="en-US" altLang="ko-KR" dirty="0" smtClean="0"/>
              <a:t> directly represented in the text</a:t>
            </a:r>
          </a:p>
          <a:p>
            <a:pPr lvl="2"/>
            <a:r>
              <a:rPr lang="en-US" altLang="ko-KR" dirty="0" smtClean="0"/>
              <a:t>Allowing the expansion of the original query with related terms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7</a:t>
            </a:fld>
            <a:r>
              <a:rPr lang="ko-KR" altLang="en-US" smtClean="0"/>
              <a:t> </a:t>
            </a:r>
            <a:r>
              <a:rPr lang="en-US" altLang="ko-KR" smtClean="0"/>
              <a:t>/ 32</a:t>
            </a:r>
            <a:endParaRPr lang="ko-KR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Document Preprocessing 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The logical view of the documents which results after each of the above phases is completed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8</a:t>
            </a:fld>
            <a:r>
              <a:rPr lang="ko-KR" altLang="en-US" smtClean="0"/>
              <a:t> </a:t>
            </a:r>
            <a:r>
              <a:rPr lang="en-US" altLang="ko-KR" smtClean="0"/>
              <a:t>/ 32</a:t>
            </a:r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6491" y="2060848"/>
            <a:ext cx="8361973" cy="4096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Document Preprocessing 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C00000"/>
                </a:solidFill>
              </a:rPr>
              <a:t>Lexical analysis of the text</a:t>
            </a:r>
          </a:p>
          <a:p>
            <a:pPr lvl="1"/>
            <a:r>
              <a:rPr lang="en-US" altLang="ko-KR" dirty="0" smtClean="0"/>
              <a:t>Converting a stream of characters into a stream of words</a:t>
            </a:r>
          </a:p>
          <a:p>
            <a:pPr lvl="1"/>
            <a:r>
              <a:rPr lang="en-US" altLang="ko-KR" dirty="0" smtClean="0"/>
              <a:t>One of the major objectives: </a:t>
            </a:r>
            <a:r>
              <a:rPr lang="en-US" altLang="ko-KR" dirty="0" smtClean="0">
                <a:solidFill>
                  <a:srgbClr val="C00000"/>
                </a:solidFill>
              </a:rPr>
              <a:t>the identification of the words in the text</a:t>
            </a:r>
          </a:p>
          <a:p>
            <a:pPr lvl="1"/>
            <a:r>
              <a:rPr lang="en-US" altLang="ko-KR" dirty="0" smtClean="0"/>
              <a:t>At first glance, recognizing spaces as word separators</a:t>
            </a:r>
          </a:p>
          <a:p>
            <a:pPr lvl="1"/>
            <a:r>
              <a:rPr lang="en-US" altLang="ko-KR" dirty="0" smtClean="0"/>
              <a:t>Considering with care the following four particular cases</a:t>
            </a:r>
          </a:p>
          <a:p>
            <a:pPr lvl="2"/>
            <a:r>
              <a:rPr lang="en-US" altLang="ko-KR" dirty="0" smtClean="0"/>
              <a:t>Digits</a:t>
            </a:r>
          </a:p>
          <a:p>
            <a:pPr lvl="2"/>
            <a:r>
              <a:rPr lang="en-US" altLang="ko-KR" dirty="0" smtClean="0"/>
              <a:t>Hyphens</a:t>
            </a:r>
          </a:p>
          <a:p>
            <a:pPr lvl="2"/>
            <a:r>
              <a:rPr lang="en-US" altLang="ko-KR" dirty="0" smtClean="0"/>
              <a:t>Punctuation marks</a:t>
            </a:r>
          </a:p>
          <a:p>
            <a:pPr lvl="2"/>
            <a:r>
              <a:rPr lang="en-US" altLang="ko-KR" dirty="0" smtClean="0"/>
              <a:t>The case of the letters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9</a:t>
            </a:fld>
            <a:r>
              <a:rPr lang="ko-KR" altLang="en-US" smtClean="0"/>
              <a:t> </a:t>
            </a:r>
            <a:r>
              <a:rPr lang="en-US" altLang="ko-KR" smtClean="0"/>
              <a:t>/ 32</a:t>
            </a:r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NU IDB Lab.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dirty="0" smtClean="0">
            <a:solidFill>
              <a:schemeClr val="tx1"/>
            </a:solidFill>
            <a:latin typeface="Corbe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4070</TotalTime>
  <Words>1508</Words>
  <Application>Microsoft Office PowerPoint</Application>
  <PresentationFormat>화면 슬라이드 쇼(4:3)</PresentationFormat>
  <Paragraphs>227</Paragraphs>
  <Slides>21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2" baseType="lpstr">
      <vt:lpstr>SNU IDB Lab.</vt:lpstr>
      <vt:lpstr>Modern Information Retrieval </vt:lpstr>
      <vt:lpstr>Contents</vt:lpstr>
      <vt:lpstr>Introduction (1)</vt:lpstr>
      <vt:lpstr>Introduction (2)</vt:lpstr>
      <vt:lpstr>Introduction (3)</vt:lpstr>
      <vt:lpstr>Introduction (4)</vt:lpstr>
      <vt:lpstr>Document Preprocessing (1)</vt:lpstr>
      <vt:lpstr>Document Preprocessing (2)</vt:lpstr>
      <vt:lpstr>Document Preprocessing (3)</vt:lpstr>
      <vt:lpstr>Document Preprocessing (4)</vt:lpstr>
      <vt:lpstr>Document Preprocessing (5)</vt:lpstr>
      <vt:lpstr>Document Preprocessing (6)</vt:lpstr>
      <vt:lpstr>Document Preprocessing (7)</vt:lpstr>
      <vt:lpstr>Document Preprocessing (8)</vt:lpstr>
      <vt:lpstr>Document Preprocessing (9)</vt:lpstr>
      <vt:lpstr>Document Preprocessing (10)</vt:lpstr>
      <vt:lpstr>Document Preprocessing (11)</vt:lpstr>
      <vt:lpstr>Text Compression (1) - Motivation</vt:lpstr>
      <vt:lpstr>Text Compression (2) - Basic Concepts</vt:lpstr>
      <vt:lpstr>Trends &amp; Research Issues</vt:lpstr>
      <vt:lpstr>Thank You</vt:lpstr>
    </vt:vector>
  </TitlesOfParts>
  <Company>R&amp;D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Information Retrieval</dc:title>
  <dc:creator>Hyunwoo Kim</dc:creator>
  <cp:lastModifiedBy>Victorinus</cp:lastModifiedBy>
  <cp:revision>477</cp:revision>
  <dcterms:created xsi:type="dcterms:W3CDTF">2006-10-05T04:04:58Z</dcterms:created>
  <dcterms:modified xsi:type="dcterms:W3CDTF">2010-07-20T11:38:15Z</dcterms:modified>
</cp:coreProperties>
</file>