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71" r:id="rId6"/>
    <p:sldId id="260" r:id="rId7"/>
    <p:sldId id="261" r:id="rId8"/>
    <p:sldId id="262" r:id="rId9"/>
    <p:sldId id="263" r:id="rId10"/>
    <p:sldId id="264" r:id="rId11"/>
    <p:sldId id="265" r:id="rId12"/>
    <p:sldId id="272" r:id="rId13"/>
    <p:sldId id="268" r:id="rId14"/>
    <p:sldId id="269" r:id="rId15"/>
    <p:sldId id="267" r:id="rId16"/>
    <p:sldId id="266" r:id="rId17"/>
    <p:sldId id="270" r:id="rId1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09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FE1152-8F40-4140-B3CC-3DEE64972D1E}" type="datetimeFigureOut">
              <a:rPr lang="ko-KR" altLang="en-US" smtClean="0"/>
              <a:t>2016-02-26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E17317-0610-4094-8527-CBDC2DD35D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63458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E17317-0610-4094-8527-CBDC2DD35D2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20579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E17317-0610-4094-8527-CBDC2DD35D2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13458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1) Tag</a:t>
            </a:r>
            <a:r>
              <a:rPr lang="ko-KR" altLang="en-US" smtClean="0"/>
              <a:t>에 </a:t>
            </a:r>
            <a:r>
              <a:rPr lang="en-US" altLang="ko-KR" dirty="0" smtClean="0"/>
              <a:t>sentiment</a:t>
            </a:r>
            <a:r>
              <a:rPr lang="ko-KR" altLang="en-US" smtClean="0"/>
              <a:t>를 쓰면 좋다</a:t>
            </a:r>
            <a:endParaRPr lang="en-US" altLang="ko-KR" dirty="0" smtClean="0"/>
          </a:p>
          <a:p>
            <a:r>
              <a:rPr lang="en-US" altLang="ko-KR" dirty="0" smtClean="0"/>
              <a:t>2) </a:t>
            </a:r>
            <a:r>
              <a:rPr lang="en-US" altLang="ko-KR" dirty="0" err="1" smtClean="0"/>
              <a:t>Cont</a:t>
            </a:r>
            <a:r>
              <a:rPr lang="en-US" altLang="ko-KR" dirty="0" smtClean="0"/>
              <a:t> &lt; </a:t>
            </a:r>
            <a:r>
              <a:rPr lang="en-US" altLang="ko-KR" dirty="0" err="1" smtClean="0"/>
              <a:t>coll</a:t>
            </a:r>
            <a:endParaRPr lang="en-US" altLang="ko-KR" dirty="0" smtClean="0"/>
          </a:p>
          <a:p>
            <a:r>
              <a:rPr lang="en-US" altLang="ko-KR" dirty="0" smtClean="0"/>
              <a:t>3) Sentiment dictionary</a:t>
            </a:r>
            <a:r>
              <a:rPr lang="ko-KR" altLang="en-US" smtClean="0"/>
              <a:t>에 따라 영향을 받는다</a:t>
            </a:r>
            <a:endParaRPr lang="en-US" altLang="ko-KR" dirty="0" smtClean="0"/>
          </a:p>
          <a:p>
            <a:r>
              <a:rPr lang="en-US" altLang="ko-KR" dirty="0" smtClean="0"/>
              <a:t>4)</a:t>
            </a:r>
            <a:r>
              <a:rPr lang="en-US" altLang="ko-KR" baseline="0" dirty="0" smtClean="0"/>
              <a:t> </a:t>
            </a:r>
            <a:r>
              <a:rPr lang="ko-KR" altLang="en-US" baseline="0" smtClean="0"/>
              <a:t>데이터 셋의 크기나 종류에 구애받지 않는다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E17317-0610-4094-8527-CBDC2DD35D21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7576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50187"/>
            <a:ext cx="7772400" cy="16208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 b="1">
                <a:solidFill>
                  <a:srgbClr val="083E88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4332" y="3706115"/>
            <a:ext cx="6735336" cy="151265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ABDF3-9BD7-4277-AD63-4E077649A64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-1"/>
            <a:ext cx="9144000" cy="2155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419709" y="3389976"/>
            <a:ext cx="2304586" cy="68863"/>
          </a:xfrm>
          <a:prstGeom prst="rect">
            <a:avLst/>
          </a:prstGeom>
          <a:solidFill>
            <a:srgbClr val="083E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31999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50187"/>
            <a:ext cx="7772400" cy="16208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 b="1">
                <a:solidFill>
                  <a:srgbClr val="083E88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4332" y="3706115"/>
            <a:ext cx="6735336" cy="151265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ABDF3-9BD7-4277-AD63-4E077649A64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419709" y="3389976"/>
            <a:ext cx="2304586" cy="68863"/>
          </a:xfrm>
          <a:prstGeom prst="rect">
            <a:avLst/>
          </a:prstGeom>
          <a:solidFill>
            <a:srgbClr val="083E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1020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ABDF3-9BD7-4277-AD63-4E077649A64D}" type="slidenum">
              <a:rPr lang="ko-KR" altLang="en-US" smtClean="0"/>
              <a:pPr/>
              <a:t>‹#›</a:t>
            </a:fld>
            <a:r>
              <a:rPr lang="en-US" altLang="ko-KR" dirty="0" smtClean="0"/>
              <a:t>/17</a:t>
            </a:r>
            <a:endParaRPr lang="ko-KR" altLang="en-US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514351" cy="893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텍스트 개체 틀 10"/>
          <p:cNvSpPr>
            <a:spLocks noGrp="1"/>
          </p:cNvSpPr>
          <p:nvPr>
            <p:ph type="body" sz="quarter" idx="13"/>
          </p:nvPr>
        </p:nvSpPr>
        <p:spPr>
          <a:xfrm>
            <a:off x="662403" y="1345581"/>
            <a:ext cx="8302213" cy="5228062"/>
          </a:xfrm>
          <a:prstGeom prst="rect">
            <a:avLst/>
          </a:prstGeom>
        </p:spPr>
        <p:txBody>
          <a:bodyPr>
            <a:normAutofit/>
          </a:bodyPr>
          <a:lstStyle>
            <a:lvl1pPr marL="357170" indent="-357170">
              <a:buClr>
                <a:srgbClr val="083E88"/>
              </a:buClr>
              <a:buFont typeface="Wingdings" panose="05000000000000000000" pitchFamily="2" charset="2"/>
              <a:buChar char="§"/>
              <a:defRPr sz="2400"/>
            </a:lvl1pPr>
            <a:lvl2pPr marL="803235" indent="-346058">
              <a:buClr>
                <a:srgbClr val="083E88"/>
              </a:buClr>
              <a:buFont typeface="Calibri" panose="020F0502020204030204" pitchFamily="34" charset="0"/>
              <a:buChar char="‒"/>
              <a:tabLst>
                <a:tab pos="720689" algn="l"/>
              </a:tabLst>
              <a:defRPr sz="2000"/>
            </a:lvl2pPr>
            <a:lvl3pPr marL="1142942" indent="-228589">
              <a:buClr>
                <a:srgbClr val="083E88"/>
              </a:buClr>
              <a:buFont typeface="Wingdings" panose="05000000000000000000" pitchFamily="2" charset="2"/>
              <a:buChar char="§"/>
              <a:defRPr sz="1800"/>
            </a:lvl3pPr>
            <a:lvl4pPr marL="1600120" indent="-228589">
              <a:buClr>
                <a:srgbClr val="083E88"/>
              </a:buClr>
              <a:buFont typeface="Calibri" panose="020F0502020204030204" pitchFamily="34" charset="0"/>
              <a:buChar char="‒"/>
              <a:defRPr sz="1600"/>
            </a:lvl4pPr>
            <a:lvl5pPr marL="2057298" indent="-228589">
              <a:buClr>
                <a:srgbClr val="083E88"/>
              </a:buClr>
              <a:buFont typeface="Wingdings" panose="05000000000000000000" pitchFamily="2" charset="2"/>
              <a:buChar char="§"/>
              <a:defRPr sz="1600"/>
            </a:lvl5pPr>
          </a:lstStyle>
          <a:p>
            <a:pPr lvl="0">
              <a:buClr>
                <a:schemeClr val="accent5">
                  <a:lumMod val="50000"/>
                </a:schemeClr>
              </a:buClr>
            </a:pPr>
            <a:r>
              <a:rPr lang="ko-KR" altLang="en-US" smtClean="0"/>
              <a:t>마스터 텍스트 스타일을 편집합니다</a:t>
            </a:r>
          </a:p>
          <a:p>
            <a:pPr lvl="1">
              <a:buClr>
                <a:schemeClr val="accent5">
                  <a:lumMod val="50000"/>
                </a:schemeClr>
              </a:buClr>
            </a:pPr>
            <a:r>
              <a:rPr lang="ko-KR" altLang="en-US" smtClean="0"/>
              <a:t>둘째 수준</a:t>
            </a:r>
          </a:p>
          <a:p>
            <a:pPr lvl="2">
              <a:buClr>
                <a:schemeClr val="accent5">
                  <a:lumMod val="50000"/>
                </a:schemeClr>
              </a:buClr>
            </a:pPr>
            <a:r>
              <a:rPr lang="ko-KR" altLang="en-US" smtClean="0"/>
              <a:t>셋째 수준</a:t>
            </a:r>
          </a:p>
          <a:p>
            <a:pPr lvl="3">
              <a:buClr>
                <a:schemeClr val="accent5">
                  <a:lumMod val="50000"/>
                </a:schemeClr>
              </a:buClr>
            </a:pPr>
            <a:r>
              <a:rPr lang="ko-KR" altLang="en-US" smtClean="0"/>
              <a:t>넷째 수준</a:t>
            </a:r>
          </a:p>
          <a:p>
            <a:pPr lvl="4">
              <a:buClr>
                <a:schemeClr val="accent5">
                  <a:lumMod val="50000"/>
                </a:schemeClr>
              </a:buClr>
            </a:pPr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62403" y="95251"/>
            <a:ext cx="7743413" cy="755357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3600" b="1">
                <a:solidFill>
                  <a:srgbClr val="083E88"/>
                </a:solidFill>
                <a:effectLst/>
                <a:latin typeface="+mj-lt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pic>
        <p:nvPicPr>
          <p:cNvPr id="15" name="Picture 1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04449" y="6506392"/>
            <a:ext cx="518091" cy="35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151921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628" y="767419"/>
            <a:ext cx="8085582" cy="3355848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0634" y="4204209"/>
            <a:ext cx="6919722" cy="164592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1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14350" y="6412447"/>
            <a:ext cx="3086100" cy="228600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4350" y="6554697"/>
            <a:ext cx="3771900" cy="228600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ABDF3-9BD7-4277-AD63-4E077649A6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0461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495675" y="6562731"/>
            <a:ext cx="2057400" cy="2476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FABDF3-9BD7-4277-AD63-4E077649A64D}" type="slidenum">
              <a:rPr lang="ko-KR" altLang="en-US" smtClean="0"/>
              <a:pPr/>
              <a:t>‹#›</a:t>
            </a:fld>
            <a:r>
              <a:rPr lang="en-US" altLang="ko-KR" dirty="0" smtClean="0"/>
              <a:t>/17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5278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354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9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Incorporating sentiment into tag-based user profiles and resource profiles for personalized search in folksonomy</a:t>
            </a:r>
            <a:endParaRPr lang="ko-KR" alt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 err="1" smtClean="0"/>
              <a:t>Haoran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Xie</a:t>
            </a:r>
            <a:r>
              <a:rPr lang="en-US" altLang="ko-KR" dirty="0"/>
              <a:t> </a:t>
            </a:r>
            <a:r>
              <a:rPr lang="en-US" altLang="ko-KR" i="1" dirty="0" smtClean="0"/>
              <a:t>et al.</a:t>
            </a:r>
          </a:p>
          <a:p>
            <a:r>
              <a:rPr lang="en-US" altLang="ko-KR" dirty="0" smtClean="0"/>
              <a:t>Information Processing and Management, 52, 2016</a:t>
            </a:r>
          </a:p>
          <a:p>
            <a:endParaRPr lang="en-US" altLang="ko-KR" dirty="0"/>
          </a:p>
          <a:p>
            <a:r>
              <a:rPr lang="en-US" altLang="ko-KR" dirty="0" smtClean="0"/>
              <a:t>26 Feb 2016</a:t>
            </a:r>
          </a:p>
          <a:p>
            <a:r>
              <a:rPr lang="en-US" altLang="ko-KR" dirty="0" smtClean="0"/>
              <a:t>Hyewon Lim</a:t>
            </a:r>
          </a:p>
        </p:txBody>
      </p:sp>
    </p:spTree>
    <p:extLst>
      <p:ext uri="{BB962C8B-B14F-4D97-AF65-F5344CB8AC3E}">
        <p14:creationId xmlns:p14="http://schemas.microsoft.com/office/powerpoint/2010/main" val="777489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pPr lvl="2"/>
            <a:endParaRPr lang="en-US" altLang="ko-KR" dirty="0" smtClean="0"/>
          </a:p>
          <a:p>
            <a:r>
              <a:rPr lang="en-US" altLang="ko-KR" dirty="0" smtClean="0"/>
              <a:t>Sentiment vector (</a:t>
            </a:r>
            <a:r>
              <a:rPr lang="en-US" altLang="ko-KR" dirty="0" err="1" smtClean="0"/>
              <a:t>SenticNet</a:t>
            </a:r>
            <a:r>
              <a:rPr lang="en-US" altLang="ko-KR" dirty="0" smtClean="0"/>
              <a:t> 3.0)</a:t>
            </a:r>
          </a:p>
          <a:p>
            <a:pPr lvl="1"/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The Methodology of </a:t>
            </a:r>
            <a:r>
              <a:rPr lang="en-US" altLang="ko-KR" dirty="0" err="1" smtClean="0"/>
              <a:t>SentiRank</a:t>
            </a:r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207590" y="1484987"/>
                <a:ext cx="23520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ac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&lt;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𝑑𝑒𝑠𝑠𝑒𝑟𝑡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:1.0&gt;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7590" y="1484987"/>
                <a:ext cx="2352054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1036" r="-1295"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207590" y="1837041"/>
                <a:ext cx="34906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e>
                      </m:ac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&lt;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𝑠𝑤𝑒𝑒𝑡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:0.7,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𝑦𝑢𝑚𝑚𝑦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:0.9&gt;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7590" y="1837041"/>
                <a:ext cx="3490699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524" r="-698" b="-260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207590" y="2178611"/>
                <a:ext cx="20685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𝑐𝑟𝑒𝑎𝑚𝑦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𝑓𝑜𝑜𝑑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7590" y="2178611"/>
                <a:ext cx="2068515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2360" r="-3540" b="-347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그룹 16"/>
          <p:cNvGrpSpPr/>
          <p:nvPr/>
        </p:nvGrpSpPr>
        <p:grpSpPr>
          <a:xfrm>
            <a:off x="1218640" y="5264055"/>
            <a:ext cx="6738063" cy="1099946"/>
            <a:chOff x="1126030" y="5403249"/>
            <a:chExt cx="6738063" cy="109994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직사각형 7"/>
                <p:cNvSpPr/>
                <p:nvPr/>
              </p:nvSpPr>
              <p:spPr>
                <a:xfrm>
                  <a:off x="1126030" y="5403249"/>
                  <a:ext cx="5525872" cy="41460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Sup>
                              <m:sSubSupPr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e>
                        </m:acc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=(+0.1468,+.0.000,+0.0252,+0.2004,+0.1155)</m:t>
                        </m:r>
                      </m:oMath>
                    </m:oMathPara>
                  </a14:m>
                  <a:endParaRPr lang="ko-KR" altLang="en-US"/>
                </a:p>
              </p:txBody>
            </p:sp>
          </mc:Choice>
          <mc:Fallback xmlns="">
            <p:sp>
              <p:nvSpPr>
                <p:cNvPr id="8" name="직사각형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6030" y="5403249"/>
                  <a:ext cx="5525872" cy="414601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323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직사각형 8"/>
                <p:cNvSpPr/>
                <p:nvPr/>
              </p:nvSpPr>
              <p:spPr>
                <a:xfrm>
                  <a:off x="2098334" y="5797745"/>
                  <a:ext cx="2516651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14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ko-KR" sz="14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ko-KR" sz="14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𝟕</m:t>
                        </m:r>
                        <m:r>
                          <a:rPr lang="en-US" altLang="ko-KR" sz="1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×0.112+</m:t>
                        </m:r>
                        <m:r>
                          <a:rPr lang="en-US" altLang="ko-KR" sz="14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  <m:r>
                          <a:rPr lang="en-US" altLang="ko-KR" sz="14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altLang="ko-KR" sz="14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𝟗</m:t>
                        </m:r>
                        <m:r>
                          <a:rPr lang="en-US" altLang="ko-KR" sz="1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×0.076</m:t>
                        </m:r>
                      </m:oMath>
                    </m:oMathPara>
                  </a14:m>
                  <a:endParaRPr lang="ko-KR" altLang="en-US" sz="140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직사각형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8334" y="5797745"/>
                  <a:ext cx="2516651" cy="30777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직선 연결선 10"/>
            <p:cNvCxnSpPr/>
            <p:nvPr/>
          </p:nvCxnSpPr>
          <p:spPr>
            <a:xfrm>
              <a:off x="1880838" y="5765811"/>
              <a:ext cx="832625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직사각형 12"/>
                <p:cNvSpPr/>
                <p:nvPr/>
              </p:nvSpPr>
              <p:spPr>
                <a:xfrm>
                  <a:off x="1126030" y="6105522"/>
                  <a:ext cx="5617756" cy="39767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p>
                              <m:sSupPr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acc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=(+0.0735,+0.0000,+0.00280,+0.1115,+0.525)</m:t>
                        </m:r>
                      </m:oMath>
                    </m:oMathPara>
                  </a14:m>
                  <a:endParaRPr lang="ko-KR" altLang="en-US"/>
                </a:p>
              </p:txBody>
            </p:sp>
          </mc:Choice>
          <mc:Fallback xmlns="">
            <p:sp>
              <p:nvSpPr>
                <p:cNvPr id="13" name="직사각형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6030" y="6105522"/>
                  <a:ext cx="5617756" cy="397673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384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TextBox 14"/>
            <p:cNvSpPr txBox="1"/>
            <p:nvPr/>
          </p:nvSpPr>
          <p:spPr>
            <a:xfrm>
              <a:off x="6651902" y="6158934"/>
              <a:ext cx="12121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solidFill>
                    <a:schemeClr val="accent2"/>
                  </a:solidFill>
                </a:rPr>
                <a:t>:</a:t>
              </a:r>
              <a:r>
                <a:rPr lang="en-US" altLang="ko-KR" sz="1400" i="1" dirty="0" smtClean="0">
                  <a:solidFill>
                    <a:schemeClr val="accent2"/>
                  </a:solidFill>
                </a:rPr>
                <a:t> equal weight</a:t>
              </a:r>
              <a:endParaRPr lang="ko-KR" altLang="en-US" sz="1400" i="1">
                <a:solidFill>
                  <a:schemeClr val="accent2"/>
                </a:solidFill>
              </a:endParaRPr>
            </a:p>
          </p:txBody>
        </p:sp>
      </p:grp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7524221"/>
              </p:ext>
            </p:extLst>
          </p:nvPr>
        </p:nvGraphicFramePr>
        <p:xfrm>
          <a:off x="1542485" y="3139381"/>
          <a:ext cx="5605346" cy="18370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6241"/>
                <a:gridCol w="981821"/>
                <a:gridCol w="981821"/>
                <a:gridCol w="981821"/>
                <a:gridCol w="981821"/>
                <a:gridCol w="981821"/>
              </a:tblGrid>
              <a:tr h="306167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pleasantness</a:t>
                      </a:r>
                      <a:endParaRPr lang="ko-KR" altLang="en-US" sz="120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attention</a:t>
                      </a:r>
                      <a:endParaRPr lang="ko-KR" altLang="en-US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sensitivity</a:t>
                      </a:r>
                      <a:endParaRPr lang="ko-KR" altLang="en-US" sz="120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aptitude</a:t>
                      </a:r>
                      <a:endParaRPr lang="ko-KR" altLang="en-US" sz="120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polarity</a:t>
                      </a:r>
                      <a:endParaRPr lang="ko-KR" altLang="en-US" sz="120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61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dessert</a:t>
                      </a:r>
                      <a:endParaRPr lang="ko-KR" altLang="en-US" sz="12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+0.092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-0.051</a:t>
                      </a:r>
                      <a:endParaRPr lang="ko-KR" altLang="en-US" sz="12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+0.000</a:t>
                      </a:r>
                      <a:endParaRPr lang="ko-KR" altLang="en-US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+0.000</a:t>
                      </a:r>
                      <a:endParaRPr lang="ko-KR" altLang="en-US" sz="12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+0.048</a:t>
                      </a:r>
                      <a:endParaRPr lang="ko-KR" altLang="en-US" sz="12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061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creamy</a:t>
                      </a:r>
                      <a:endParaRPr lang="ko-KR" altLang="en-US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+0.092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+0.000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+0.028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+0.134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+0.066</a:t>
                      </a:r>
                      <a:endParaRPr lang="ko-KR" altLang="en-US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061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food</a:t>
                      </a:r>
                      <a:endParaRPr lang="ko-KR" altLang="en-US" sz="12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+0.055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+0.000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+0.028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+0.089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+0.039</a:t>
                      </a:r>
                      <a:endParaRPr lang="ko-KR" altLang="en-US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061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sweet</a:t>
                      </a:r>
                      <a:endParaRPr lang="ko-KR" altLang="en-US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+0.112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+0.000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+0.000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+0.141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+0.084</a:t>
                      </a:r>
                      <a:endParaRPr lang="ko-KR" altLang="en-US" sz="12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061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yummy</a:t>
                      </a:r>
                      <a:endParaRPr lang="ko-KR" altLang="en-US" sz="12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+0.076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+0.000</a:t>
                      </a:r>
                      <a:endParaRPr lang="ko-KR" altLang="en-US" sz="120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+0.028</a:t>
                      </a:r>
                      <a:endParaRPr lang="ko-KR" altLang="en-US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+0.113</a:t>
                      </a:r>
                      <a:endParaRPr lang="ko-KR" altLang="en-US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+0.063</a:t>
                      </a:r>
                      <a:endParaRPr lang="ko-KR" altLang="en-US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9" name="슬라이드 번호 개체 틀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ABDF3-9BD7-4277-AD63-4E077649A64D}" type="slidenum">
              <a:rPr lang="ko-KR" altLang="en-US" smtClean="0"/>
              <a:pPr/>
              <a:t>10</a:t>
            </a:fld>
            <a:r>
              <a:rPr lang="en-US" altLang="ko-KR" smtClean="0"/>
              <a:t>/17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6360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Final ranking score =</a:t>
            </a:r>
            <a:endParaRPr lang="en-US" altLang="ko-KR" dirty="0"/>
          </a:p>
          <a:p>
            <a:pPr lvl="1"/>
            <a:r>
              <a:rPr lang="en-US" altLang="ko-KR" dirty="0" smtClean="0"/>
              <a:t>User interest relevance * Resource content relevance</a:t>
            </a:r>
          </a:p>
          <a:p>
            <a:pPr lvl="1"/>
            <a:endParaRPr lang="en-US" altLang="ko-KR" dirty="0" smtClean="0"/>
          </a:p>
          <a:p>
            <a:pPr marL="914377" lvl="1" indent="-457200">
              <a:buFont typeface="+mj-lt"/>
              <a:buAutoNum type="arabicPeriod"/>
            </a:pPr>
            <a:r>
              <a:rPr lang="en-US" altLang="ko-KR" dirty="0" smtClean="0"/>
              <a:t>User interest relevance</a:t>
            </a:r>
          </a:p>
          <a:p>
            <a:pPr lvl="2"/>
            <a:r>
              <a:rPr lang="en-US" altLang="ko-KR" dirty="0" smtClean="0"/>
              <a:t>Tag-based cosine similarity = 0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r>
              <a:rPr lang="en-US" altLang="ko-KR" dirty="0" smtClean="0"/>
              <a:t>Sentiment-based cosine similarity = 0.5989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r>
              <a:rPr lang="en-US" altLang="ko-KR" dirty="0" smtClean="0"/>
              <a:t>Final</a:t>
            </a:r>
            <a:r>
              <a:rPr lang="ko-KR" altLang="en-US" smtClean="0"/>
              <a:t> </a:t>
            </a:r>
            <a:r>
              <a:rPr lang="en-US" altLang="ko-KR" dirty="0" smtClean="0"/>
              <a:t>ranking score</a:t>
            </a:r>
            <a:endParaRPr lang="en-US" altLang="ko-KR" dirty="0"/>
          </a:p>
          <a:p>
            <a:pPr lvl="2"/>
            <a:endParaRPr lang="en-US" altLang="ko-KR" dirty="0" smtClean="0"/>
          </a:p>
          <a:p>
            <a:pPr marL="914377" lvl="1" indent="-457200">
              <a:buFont typeface="+mj-lt"/>
              <a:buAutoNum type="arabicPeriod"/>
            </a:pPr>
            <a:r>
              <a:rPr lang="en-US" altLang="ko-KR" dirty="0" smtClean="0"/>
              <a:t>Resource content relevance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The Methodology of </a:t>
            </a:r>
            <a:r>
              <a:rPr lang="en-US" altLang="ko-KR" dirty="0" err="1" smtClean="0"/>
              <a:t>SentiRank</a:t>
            </a:r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987240" y="3071983"/>
                <a:ext cx="271260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ko-KR" altLang="en-US" sz="1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acc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 &lt;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𝑑𝑒𝑠𝑠𝑒𝑟𝑡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 :1.0&gt;</m:t>
                      </m:r>
                    </m:oMath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ko-KR" altLang="en-US" sz="1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e>
                      </m:acc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 &lt;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𝑠𝑤𝑒𝑒𝑡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 :0.7,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𝑦𝑢𝑚𝑚𝑦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 :0.9&gt;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7240" y="3071983"/>
                <a:ext cx="2712601" cy="430887"/>
              </a:xfrm>
              <a:prstGeom prst="rect">
                <a:avLst/>
              </a:prstGeom>
              <a:blipFill rotWithShape="0">
                <a:blip r:embed="rId2"/>
                <a:stretch>
                  <a:fillRect l="-449" r="-674" b="-1126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/>
              <p:cNvSpPr/>
              <p:nvPr/>
            </p:nvSpPr>
            <p:spPr>
              <a:xfrm>
                <a:off x="1913834" y="3997843"/>
                <a:ext cx="4322145" cy="5936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ko-KR" altLang="en-US" sz="1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Sup>
                            <m:sSubSupPr>
                              <m:ctrlPr>
                                <a:rPr lang="en-US" altLang="ko-KR" sz="14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e>
                      </m:acc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=(+0.092,−0.051,+0.000,+0.000,+0.048)</m:t>
                      </m:r>
                    </m:oMath>
                  </m:oMathPara>
                </a14:m>
                <a:endParaRPr lang="ko-KR" altLang="en-US" sz="140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ko-KR" altLang="en-US" sz="1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Sup>
                            <m:sSubSupPr>
                              <m:ctrlPr>
                                <a:rPr lang="en-US" altLang="ko-KR" sz="14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e>
                      </m:acc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=(+0.1468,+.0.000,+0.0252,+0.2004,+0.1155)</m:t>
                      </m:r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8" name="직사각형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3834" y="3997843"/>
                <a:ext cx="4322145" cy="593624"/>
              </a:xfrm>
              <a:prstGeom prst="rect">
                <a:avLst/>
              </a:prstGeom>
              <a:blipFill rotWithShape="0">
                <a:blip r:embed="rId3"/>
                <a:stretch>
                  <a:fillRect b="-51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직사각형 10"/>
              <p:cNvSpPr/>
              <p:nvPr/>
            </p:nvSpPr>
            <p:spPr>
              <a:xfrm>
                <a:off x="1875467" y="5591743"/>
                <a:ext cx="4394088" cy="5804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ko-KR" altLang="en-US" sz="1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US" altLang="ko-KR" sz="1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acc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+0.0735,+0.0000,+0.00280,+0.1115,+0.525</m:t>
                          </m:r>
                        </m:e>
                      </m:d>
                    </m:oMath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ko-KR" altLang="en-US" sz="1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Sup>
                            <m:sSubSupPr>
                              <m:ctrlPr>
                                <a:rPr lang="en-US" altLang="ko-KR" sz="14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e>
                      </m:acc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=(+0.1468,+.0.000,+0.0252,+0.2004,+0.1155)</m:t>
                      </m:r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11" name="직사각형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5467" y="5591743"/>
                <a:ext cx="4394088" cy="580480"/>
              </a:xfrm>
              <a:prstGeom prst="rect">
                <a:avLst/>
              </a:prstGeom>
              <a:blipFill rotWithShape="0">
                <a:blip r:embed="rId4"/>
                <a:stretch>
                  <a:fillRect b="-41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그림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5864" y="4904812"/>
            <a:ext cx="4067942" cy="373586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35865" y="6238324"/>
            <a:ext cx="2524624" cy="362866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04589" y="1345581"/>
            <a:ext cx="535844" cy="354480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5471532" y="4904812"/>
            <a:ext cx="532274" cy="37358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3947532" y="6272695"/>
            <a:ext cx="532274" cy="37358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3783979" y="1328987"/>
            <a:ext cx="617035" cy="37358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슬라이드 번호 개체 틀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ABDF3-9BD7-4277-AD63-4E077649A64D}" type="slidenum">
              <a:rPr lang="ko-KR" altLang="en-US" smtClean="0"/>
              <a:pPr/>
              <a:t>11</a:t>
            </a:fld>
            <a:r>
              <a:rPr lang="en-US" altLang="ko-KR" smtClean="0"/>
              <a:t>/17</a:t>
            </a:r>
            <a:endParaRPr lang="ko-KR" altLang="en-US" dirty="0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8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581750" y="2655748"/>
            <a:ext cx="1252968" cy="847122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80216" y="2655748"/>
            <a:ext cx="1332354" cy="848810"/>
          </a:xfrm>
          <a:prstGeom prst="rect">
            <a:avLst/>
          </a:prstGeom>
        </p:spPr>
      </p:pic>
      <p:cxnSp>
        <p:nvCxnSpPr>
          <p:cNvPr id="24" name="직선 연결선 23"/>
          <p:cNvCxnSpPr/>
          <p:nvPr/>
        </p:nvCxnSpPr>
        <p:spPr>
          <a:xfrm>
            <a:off x="5581750" y="2655748"/>
            <a:ext cx="1252968" cy="84712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V="1">
            <a:off x="5581750" y="2655750"/>
            <a:ext cx="1252968" cy="84712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7659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</a:p>
          <a:p>
            <a:r>
              <a:rPr lang="en-US" altLang="ko-KR" dirty="0" smtClean="0"/>
              <a:t>The Methodology of </a:t>
            </a:r>
            <a:r>
              <a:rPr lang="en-US" altLang="ko-KR" dirty="0" err="1" smtClean="0"/>
              <a:t>SenticRank</a:t>
            </a:r>
            <a:endParaRPr lang="en-US" altLang="ko-KR" dirty="0" smtClean="0"/>
          </a:p>
          <a:p>
            <a:r>
              <a:rPr lang="en-US" altLang="ko-KR" b="1" dirty="0" smtClean="0"/>
              <a:t>Experiment</a:t>
            </a:r>
          </a:p>
          <a:p>
            <a:r>
              <a:rPr lang="en-US" altLang="ko-KR" b="1" dirty="0" smtClean="0"/>
              <a:t>Conclusion</a:t>
            </a:r>
            <a:endParaRPr lang="ko-KR" altLang="en-US" b="1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ABDF3-9BD7-4277-AD63-4E077649A64D}" type="slidenum">
              <a:rPr lang="ko-KR" altLang="en-US" smtClean="0"/>
              <a:pPr/>
              <a:t>12</a:t>
            </a:fld>
            <a:r>
              <a:rPr lang="en-US" altLang="ko-KR" smtClean="0"/>
              <a:t>/17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3252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Dataset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en-US" altLang="ko-KR" dirty="0" smtClean="0"/>
              <a:t>Metrics</a:t>
            </a:r>
          </a:p>
          <a:p>
            <a:pPr lvl="1"/>
            <a:r>
              <a:rPr lang="en-US" altLang="ko-KR" dirty="0" smtClean="0"/>
              <a:t>P@N: Precision</a:t>
            </a:r>
          </a:p>
          <a:p>
            <a:pPr lvl="2"/>
            <a:r>
              <a:rPr lang="en-US" altLang="ko-KR" dirty="0" smtClean="0"/>
              <a:t>Measure the accuracy of a particular search strategy</a:t>
            </a:r>
          </a:p>
          <a:p>
            <a:pPr lvl="1"/>
            <a:r>
              <a:rPr lang="en-US" altLang="ko-KR" dirty="0" smtClean="0"/>
              <a:t>MRR (Mean Reciprocal Rank)</a:t>
            </a:r>
          </a:p>
          <a:p>
            <a:pPr lvl="2"/>
            <a:r>
              <a:rPr lang="en-US" altLang="ko-KR" dirty="0" smtClean="0"/>
              <a:t>How quickly a search strategy can assist users to finding their desired resources</a:t>
            </a:r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Experiment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552" y="1802017"/>
            <a:ext cx="5990896" cy="930024"/>
          </a:xfrm>
          <a:prstGeom prst="rect">
            <a:avLst/>
          </a:prstGeom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ABDF3-9BD7-4277-AD63-4E077649A64D}" type="slidenum">
              <a:rPr lang="ko-KR" altLang="en-US" smtClean="0"/>
              <a:pPr/>
              <a:t>13</a:t>
            </a:fld>
            <a:r>
              <a:rPr lang="en-US" altLang="ko-KR" smtClean="0"/>
              <a:t>/17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6552" y="5166340"/>
            <a:ext cx="3639536" cy="91565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473050" y="5439502"/>
            <a:ext cx="28989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MRR = (1/3 + 1/2 + 1)/3 = 11/18</a:t>
            </a:r>
            <a:endParaRPr lang="ko-KR" altLang="en-US" sz="1600"/>
          </a:p>
        </p:txBody>
      </p:sp>
      <p:sp>
        <p:nvSpPr>
          <p:cNvPr id="9" name="TextBox 8"/>
          <p:cNvSpPr txBox="1"/>
          <p:nvPr/>
        </p:nvSpPr>
        <p:spPr>
          <a:xfrm>
            <a:off x="1646236" y="5958757"/>
            <a:ext cx="3906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* </a:t>
            </a:r>
            <a:r>
              <a:rPr lang="en-US" altLang="ko-KR" sz="1000" dirty="0"/>
              <a:t>from Wikipedia: https://en.wikipedia.org/wiki/Mean_reciprocal_rank</a:t>
            </a:r>
            <a:r>
              <a:rPr lang="en-US" altLang="ko-KR" dirty="0"/>
              <a:t>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2265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Methods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lvl="1"/>
            <a:r>
              <a:rPr lang="en-US" altLang="ko-KR" dirty="0" err="1" smtClean="0"/>
              <a:t>BoT</a:t>
            </a:r>
            <a:r>
              <a:rPr lang="en-US" altLang="ko-KR" dirty="0" smtClean="0"/>
              <a:t>: only use of tag-based profiles</a:t>
            </a:r>
          </a:p>
          <a:p>
            <a:pPr lvl="1"/>
            <a:r>
              <a:rPr lang="en-US" altLang="ko-KR" dirty="0" smtClean="0"/>
              <a:t>HVD: 10,000+ words, sentiments belong to 15 groups</a:t>
            </a:r>
          </a:p>
          <a:p>
            <a:pPr lvl="1"/>
            <a:r>
              <a:rPr lang="en-US" altLang="ko-KR" dirty="0" smtClean="0"/>
              <a:t>SWN: based on WordNet, 117,659 words</a:t>
            </a:r>
          </a:p>
          <a:p>
            <a:pPr lvl="1"/>
            <a:r>
              <a:rPr lang="en-US" altLang="ko-KR" dirty="0" smtClean="0"/>
              <a:t>SN: 30,000 affect-driven concepts, polarity and 4 sentiment dimensions</a:t>
            </a:r>
          </a:p>
          <a:p>
            <a:pPr lvl="1"/>
            <a:endParaRPr lang="en-US" altLang="ko-KR" dirty="0"/>
          </a:p>
          <a:p>
            <a:r>
              <a:rPr lang="en-US" altLang="ko-KR" dirty="0" smtClean="0"/>
              <a:t>Coverage in </a:t>
            </a:r>
            <a:r>
              <a:rPr lang="en-US" altLang="ko-KR" dirty="0" err="1" smtClean="0"/>
              <a:t>Movielens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40.5%, 42.8% and 77.4% respectively</a:t>
            </a:r>
          </a:p>
          <a:p>
            <a:pPr lvl="1"/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Experiment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5512" y="1862456"/>
            <a:ext cx="5872976" cy="1438104"/>
          </a:xfrm>
          <a:prstGeom prst="rect">
            <a:avLst/>
          </a:prstGeom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ABDF3-9BD7-4277-AD63-4E077649A64D}" type="slidenum">
              <a:rPr lang="ko-KR" altLang="en-US" smtClean="0"/>
              <a:pPr/>
              <a:t>14</a:t>
            </a:fld>
            <a:r>
              <a:rPr lang="en-US" altLang="ko-KR" smtClean="0"/>
              <a:t>/17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6934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Overall performance</a:t>
            </a: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Experiment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7138" y="1824227"/>
            <a:ext cx="2942770" cy="229933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0703" y="1824226"/>
            <a:ext cx="2956964" cy="229933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2407" y="4215123"/>
            <a:ext cx="2947501" cy="229933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59629" y="4215123"/>
            <a:ext cx="2938038" cy="2313528"/>
          </a:xfrm>
          <a:prstGeom prst="rect">
            <a:avLst/>
          </a:prstGeom>
        </p:spPr>
      </p:pic>
      <p:sp>
        <p:nvSpPr>
          <p:cNvPr id="8" name="오각형 7"/>
          <p:cNvSpPr/>
          <p:nvPr/>
        </p:nvSpPr>
        <p:spPr>
          <a:xfrm>
            <a:off x="972084" y="2765502"/>
            <a:ext cx="854926" cy="319669"/>
          </a:xfrm>
          <a:prstGeom prst="homePlate">
            <a:avLst/>
          </a:prstGeom>
          <a:solidFill>
            <a:schemeClr val="tx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Movielens</a:t>
            </a:r>
            <a:endParaRPr lang="ko-KR" altLang="en-US" sz="1100"/>
          </a:p>
        </p:txBody>
      </p:sp>
      <p:sp>
        <p:nvSpPr>
          <p:cNvPr id="9" name="오각형 8"/>
          <p:cNvSpPr/>
          <p:nvPr/>
        </p:nvSpPr>
        <p:spPr>
          <a:xfrm>
            <a:off x="972084" y="5037686"/>
            <a:ext cx="854926" cy="319669"/>
          </a:xfrm>
          <a:prstGeom prst="homePlate">
            <a:avLst/>
          </a:prstGeom>
          <a:solidFill>
            <a:schemeClr val="tx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FMRS</a:t>
            </a:r>
            <a:endParaRPr lang="ko-KR" altLang="en-US" sz="1100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ABDF3-9BD7-4277-AD63-4E077649A64D}" type="slidenum">
              <a:rPr lang="ko-KR" altLang="en-US" smtClean="0"/>
              <a:pPr/>
              <a:t>15</a:t>
            </a:fld>
            <a:r>
              <a:rPr lang="en-US" altLang="ko-KR" smtClean="0"/>
              <a:t>/17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7586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Influence of parameters and alternatives</a:t>
            </a:r>
          </a:p>
          <a:p>
            <a:pPr lvl="1"/>
            <a:r>
              <a:rPr lang="en-US" altLang="ko-KR" dirty="0" smtClean="0"/>
              <a:t>The impact of </a:t>
            </a:r>
            <a:r>
              <a:rPr lang="en-US" altLang="ko-KR" i="1" dirty="0" smtClean="0"/>
              <a:t>k</a:t>
            </a:r>
          </a:p>
          <a:p>
            <a:pPr lvl="1"/>
            <a:endParaRPr lang="en-US" altLang="ko-KR" i="1" dirty="0"/>
          </a:p>
          <a:p>
            <a:pPr lvl="1"/>
            <a:endParaRPr lang="en-US" altLang="ko-KR" i="1" dirty="0" smtClean="0"/>
          </a:p>
          <a:p>
            <a:pPr lvl="1"/>
            <a:endParaRPr lang="en-US" altLang="ko-KR" i="1" dirty="0"/>
          </a:p>
          <a:p>
            <a:pPr lvl="1"/>
            <a:endParaRPr lang="en-US" altLang="ko-KR" i="1" dirty="0" smtClean="0"/>
          </a:p>
          <a:p>
            <a:pPr lvl="1"/>
            <a:endParaRPr lang="en-US" altLang="ko-KR" i="1" dirty="0"/>
          </a:p>
          <a:p>
            <a:pPr lvl="1"/>
            <a:endParaRPr lang="en-US" altLang="ko-KR" i="1" dirty="0" smtClean="0"/>
          </a:p>
          <a:p>
            <a:pPr lvl="1"/>
            <a:endParaRPr lang="en-US" altLang="ko-KR" i="1" dirty="0"/>
          </a:p>
          <a:p>
            <a:pPr lvl="1"/>
            <a:endParaRPr lang="en-US" altLang="ko-KR" i="1" dirty="0" smtClean="0"/>
          </a:p>
          <a:p>
            <a:pPr lvl="1"/>
            <a:endParaRPr lang="en-US" altLang="ko-KR" i="1" dirty="0" smtClean="0"/>
          </a:p>
          <a:p>
            <a:pPr lvl="1"/>
            <a:r>
              <a:rPr lang="en-US" altLang="ko-KR" dirty="0" smtClean="0"/>
              <a:t>The impact of similarity measurements</a:t>
            </a:r>
          </a:p>
          <a:p>
            <a:pPr lvl="2"/>
            <a:r>
              <a:rPr lang="en-US" altLang="ko-KR" dirty="0" smtClean="0"/>
              <a:t>Does not significantly influence the performance</a:t>
            </a:r>
          </a:p>
          <a:p>
            <a:pPr lvl="3"/>
            <a:r>
              <a:rPr lang="en-US" altLang="ko-KR" dirty="0" smtClean="0"/>
              <a:t>The values of MRR: </a:t>
            </a:r>
            <a:r>
              <a:rPr lang="en-US" altLang="ko-KR" dirty="0" err="1" smtClean="0"/>
              <a:t>Sim</a:t>
            </a:r>
            <a:r>
              <a:rPr lang="en-US" altLang="ko-KR" baseline="-25000" dirty="0" err="1" smtClean="0"/>
              <a:t>c</a:t>
            </a:r>
            <a:r>
              <a:rPr lang="en-US" altLang="ko-KR" dirty="0" smtClean="0"/>
              <a:t> = 0.151, Sim</a:t>
            </a:r>
            <a:r>
              <a:rPr lang="en-US" altLang="ko-KR" baseline="-25000" dirty="0" smtClean="0"/>
              <a:t>e</a:t>
            </a:r>
            <a:r>
              <a:rPr lang="en-US" altLang="ko-KR" dirty="0" smtClean="0"/>
              <a:t> = 0.148, </a:t>
            </a:r>
            <a:r>
              <a:rPr lang="en-US" altLang="ko-KR" dirty="0" err="1" smtClean="0"/>
              <a:t>Sim</a:t>
            </a:r>
            <a:r>
              <a:rPr lang="en-US" altLang="ko-KR" baseline="-25000" dirty="0" err="1" smtClean="0"/>
              <a:t>n</a:t>
            </a:r>
            <a:r>
              <a:rPr lang="en-US" altLang="ko-KR" dirty="0" smtClean="0"/>
              <a:t> = 0.152</a:t>
            </a:r>
          </a:p>
          <a:p>
            <a:pPr marL="1371531" lvl="3" indent="0">
              <a:buNone/>
            </a:pPr>
            <a:r>
              <a:rPr lang="en-US" altLang="ko-KR" dirty="0" smtClean="0"/>
              <a:t>(Cosine </a:t>
            </a:r>
            <a:r>
              <a:rPr lang="en-US" altLang="ko-KR" dirty="0"/>
              <a:t>similarity, inverse of Euclidean distance, inverse of Manhattan </a:t>
            </a:r>
            <a:r>
              <a:rPr lang="en-US" altLang="ko-KR" dirty="0" smtClean="0"/>
              <a:t>distance)</a:t>
            </a:r>
            <a:endParaRPr lang="en-US" altLang="ko-KR" dirty="0"/>
          </a:p>
          <a:p>
            <a:pPr lvl="3"/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Experiment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3428" y="2221643"/>
            <a:ext cx="3957144" cy="2493542"/>
          </a:xfrm>
          <a:prstGeom prst="rect">
            <a:avLst/>
          </a:prstGeom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ABDF3-9BD7-4277-AD63-4E077649A64D}" type="slidenum">
              <a:rPr lang="ko-KR" altLang="en-US" smtClean="0"/>
              <a:pPr/>
              <a:t>16</a:t>
            </a:fld>
            <a:r>
              <a:rPr lang="en-US" altLang="ko-KR" smtClean="0"/>
              <a:t>/17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3465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Future work</a:t>
            </a:r>
          </a:p>
          <a:p>
            <a:pPr lvl="1"/>
            <a:r>
              <a:rPr lang="en-US" altLang="ko-KR" dirty="0" smtClean="0"/>
              <a:t>For the relevance scores</a:t>
            </a:r>
          </a:p>
          <a:p>
            <a:pPr lvl="2"/>
            <a:r>
              <a:rPr lang="en-US" altLang="ko-KR" dirty="0"/>
              <a:t>Studying impact of various aggregation functions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For the issue of ambiguity in tags</a:t>
            </a:r>
          </a:p>
          <a:p>
            <a:pPr lvl="2"/>
            <a:r>
              <a:rPr lang="en-US" altLang="ko-KR" dirty="0"/>
              <a:t>Employing the context-aware techniques of sentiment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To obtain more powerful user profile</a:t>
            </a:r>
          </a:p>
          <a:p>
            <a:pPr lvl="2"/>
            <a:r>
              <a:rPr lang="en-US" altLang="ko-KR" dirty="0"/>
              <a:t>Integrating user profile enrichment techniques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Conclusion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ABDF3-9BD7-4277-AD63-4E077649A64D}" type="slidenum">
              <a:rPr lang="ko-KR" altLang="en-US" smtClean="0"/>
              <a:pPr/>
              <a:t>17</a:t>
            </a:fld>
            <a:r>
              <a:rPr lang="en-US" altLang="ko-KR" smtClean="0"/>
              <a:t>/17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9436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b="1" dirty="0" smtClean="0"/>
              <a:t>Introduction</a:t>
            </a:r>
          </a:p>
          <a:p>
            <a:r>
              <a:rPr lang="en-US" altLang="ko-KR" dirty="0" smtClean="0"/>
              <a:t>The Methodology of </a:t>
            </a:r>
            <a:r>
              <a:rPr lang="en-US" altLang="ko-KR" dirty="0" err="1" smtClean="0"/>
              <a:t>SenticRank</a:t>
            </a:r>
            <a:endParaRPr lang="en-US" altLang="ko-KR" dirty="0" smtClean="0"/>
          </a:p>
          <a:p>
            <a:r>
              <a:rPr lang="en-US" altLang="ko-KR" dirty="0" smtClean="0"/>
              <a:t>Experiment</a:t>
            </a:r>
          </a:p>
          <a:p>
            <a:r>
              <a:rPr lang="en-US" altLang="ko-KR" dirty="0" smtClean="0"/>
              <a:t>Conclusion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ABDF3-9BD7-4277-AD63-4E077649A64D}" type="slidenum">
              <a:rPr lang="ko-KR" altLang="en-US" smtClean="0"/>
              <a:pPr/>
              <a:t>2</a:t>
            </a:fld>
            <a:r>
              <a:rPr lang="en-US" altLang="ko-KR" smtClean="0"/>
              <a:t>/17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641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Tag-based profile technique</a:t>
            </a:r>
          </a:p>
          <a:p>
            <a:pPr lvl="1"/>
            <a:r>
              <a:rPr lang="en-US" altLang="ko-KR" dirty="0" smtClean="0"/>
              <a:t>Model users and resources by a vector of relevant tags</a:t>
            </a:r>
          </a:p>
          <a:p>
            <a:pPr lvl="1"/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125" y="2388220"/>
            <a:ext cx="2344412" cy="1550826"/>
          </a:xfrm>
          <a:prstGeom prst="rect">
            <a:avLst/>
          </a:prstGeom>
        </p:spPr>
      </p:pic>
      <p:sp>
        <p:nvSpPr>
          <p:cNvPr id="12" name="오각형 11"/>
          <p:cNvSpPr/>
          <p:nvPr/>
        </p:nvSpPr>
        <p:spPr>
          <a:xfrm>
            <a:off x="1848445" y="4051610"/>
            <a:ext cx="723772" cy="227191"/>
          </a:xfrm>
          <a:prstGeom prst="homePlat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Calibri" panose="020F0502020204030204" pitchFamily="34" charset="0"/>
              </a:rPr>
              <a:t>dessert</a:t>
            </a:r>
            <a:endParaRPr lang="ko-KR" altLang="en-US" sz="1200">
              <a:latin typeface="Calibri" panose="020F0502020204030204" pitchFamily="34" charset="0"/>
            </a:endParaRPr>
          </a:p>
        </p:txBody>
      </p:sp>
      <p:sp>
        <p:nvSpPr>
          <p:cNvPr id="13" name="오각형 12"/>
          <p:cNvSpPr/>
          <p:nvPr/>
        </p:nvSpPr>
        <p:spPr>
          <a:xfrm>
            <a:off x="3830322" y="4051608"/>
            <a:ext cx="723772" cy="227191"/>
          </a:xfrm>
          <a:prstGeom prst="homePlat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Calibri" panose="020F0502020204030204" pitchFamily="34" charset="0"/>
              </a:rPr>
              <a:t>sweet</a:t>
            </a:r>
            <a:endParaRPr lang="ko-KR" altLang="en-US" sz="1200">
              <a:latin typeface="Calibri" panose="020F0502020204030204" pitchFamily="34" charset="0"/>
            </a:endParaRPr>
          </a:p>
        </p:txBody>
      </p:sp>
      <p:sp>
        <p:nvSpPr>
          <p:cNvPr id="14" name="오각형 13"/>
          <p:cNvSpPr/>
          <p:nvPr/>
        </p:nvSpPr>
        <p:spPr>
          <a:xfrm>
            <a:off x="4651600" y="4051610"/>
            <a:ext cx="723772" cy="227191"/>
          </a:xfrm>
          <a:prstGeom prst="homePlat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Calibri" panose="020F0502020204030204" pitchFamily="34" charset="0"/>
              </a:rPr>
              <a:t>yummy</a:t>
            </a:r>
            <a:endParaRPr lang="ko-KR" altLang="en-US" sz="1200">
              <a:latin typeface="Calibri" panose="020F0502020204030204" pitchFamily="34" charset="0"/>
            </a:endParaRPr>
          </a:p>
        </p:txBody>
      </p:sp>
      <p:sp>
        <p:nvSpPr>
          <p:cNvPr id="15" name="오각형 14"/>
          <p:cNvSpPr/>
          <p:nvPr/>
        </p:nvSpPr>
        <p:spPr>
          <a:xfrm>
            <a:off x="5874517" y="4051610"/>
            <a:ext cx="723772" cy="227191"/>
          </a:xfrm>
          <a:prstGeom prst="homePlat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Calibri" panose="020F0502020204030204" pitchFamily="34" charset="0"/>
              </a:rPr>
              <a:t>food</a:t>
            </a:r>
            <a:endParaRPr lang="ko-KR" altLang="en-US" sz="1200">
              <a:latin typeface="Calibri" panose="020F0502020204030204" pitchFamily="34" charset="0"/>
            </a:endParaRPr>
          </a:p>
        </p:txBody>
      </p:sp>
      <p:sp>
        <p:nvSpPr>
          <p:cNvPr id="16" name="오각형 15"/>
          <p:cNvSpPr/>
          <p:nvPr/>
        </p:nvSpPr>
        <p:spPr>
          <a:xfrm>
            <a:off x="6638045" y="4051609"/>
            <a:ext cx="723772" cy="227191"/>
          </a:xfrm>
          <a:prstGeom prst="homePlat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Calibri" panose="020F0502020204030204" pitchFamily="34" charset="0"/>
              </a:rPr>
              <a:t>dessert</a:t>
            </a:r>
            <a:endParaRPr lang="ko-KR" altLang="en-US" sz="1200">
              <a:latin typeface="Calibri" panose="020F0502020204030204" pitchFamily="34" charset="0"/>
            </a:endParaRPr>
          </a:p>
        </p:txBody>
      </p:sp>
      <p:sp>
        <p:nvSpPr>
          <p:cNvPr id="17" name="오각형 16"/>
          <p:cNvSpPr/>
          <p:nvPr/>
        </p:nvSpPr>
        <p:spPr>
          <a:xfrm>
            <a:off x="7419566" y="4051609"/>
            <a:ext cx="723772" cy="227191"/>
          </a:xfrm>
          <a:prstGeom prst="homePlat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Calibri" panose="020F0502020204030204" pitchFamily="34" charset="0"/>
              </a:rPr>
              <a:t>fruit</a:t>
            </a:r>
            <a:endParaRPr lang="ko-KR" altLang="en-US" sz="1200">
              <a:latin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1148117" y="4629631"/>
                <a:ext cx="21757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ac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&lt;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𝑑𝑒𝑠𝑠𝑒𝑟𝑡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:1&gt;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117" y="4629631"/>
                <a:ext cx="2175724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1120" r="-1401" b="-13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148117" y="4981685"/>
                <a:ext cx="31179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e>
                      </m:ac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&lt;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𝑠𝑤𝑒𝑒𝑡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:1,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𝑦𝑢𝑚𝑚𝑦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:1&gt;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117" y="4981685"/>
                <a:ext cx="3117969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781" r="-1172" b="-260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1148117" y="5344549"/>
                <a:ext cx="40083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e>
                      </m:ac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&lt;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𝑓𝑜𝑜𝑑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:1,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𝑑𝑒𝑠𝑠𝑒𝑟𝑡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:1,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𝑓𝑟𝑢𝑖𝑡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:1&gt;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117" y="5344549"/>
                <a:ext cx="4008341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304" t="-2222" r="-456" b="-377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그림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26347" y="2384410"/>
            <a:ext cx="2299443" cy="1554636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9601" y="2384410"/>
            <a:ext cx="2445132" cy="1557734"/>
          </a:xfrm>
          <a:prstGeom prst="rect">
            <a:avLst/>
          </a:prstGeom>
        </p:spPr>
      </p:pic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ABDF3-9BD7-4277-AD63-4E077649A64D}" type="slidenum">
              <a:rPr lang="ko-KR" altLang="en-US" smtClean="0"/>
              <a:pPr/>
              <a:t>3</a:t>
            </a:fld>
            <a:r>
              <a:rPr lang="en-US" altLang="ko-KR" smtClean="0"/>
              <a:t>/17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075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User-generated tags can be very emotional and subjective</a:t>
            </a:r>
          </a:p>
          <a:p>
            <a:pPr lvl="1"/>
            <a:r>
              <a:rPr lang="en-US" altLang="ko-KR" dirty="0" smtClean="0"/>
              <a:t>Conventional measurements neglect the sentiment aspect of user-generated tag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en-US" altLang="ko-KR" b="1" dirty="0" smtClean="0">
                <a:solidFill>
                  <a:srgbClr val="C00000"/>
                </a:solidFill>
              </a:rPr>
              <a:t>Build the sentiment links between tags</a:t>
            </a:r>
          </a:p>
          <a:p>
            <a:pPr lvl="1"/>
            <a:r>
              <a:rPr lang="en-US" altLang="ko-KR" dirty="0" smtClean="0"/>
              <a:t>“creamy” and “sweet” (or “yummy”)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104" y="3030540"/>
            <a:ext cx="2149048" cy="1421592"/>
          </a:xfrm>
          <a:prstGeom prst="rect">
            <a:avLst/>
          </a:prstGeom>
        </p:spPr>
      </p:pic>
      <p:sp>
        <p:nvSpPr>
          <p:cNvPr id="5" name="오각형 4"/>
          <p:cNvSpPr/>
          <p:nvPr/>
        </p:nvSpPr>
        <p:spPr>
          <a:xfrm>
            <a:off x="1715742" y="4528643"/>
            <a:ext cx="723772" cy="227191"/>
          </a:xfrm>
          <a:prstGeom prst="homePlat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Calibri" panose="020F0502020204030204" pitchFamily="34" charset="0"/>
              </a:rPr>
              <a:t>dessert</a:t>
            </a:r>
            <a:endParaRPr lang="ko-KR" altLang="en-US" sz="1200">
              <a:latin typeface="Calibri" panose="020F0502020204030204" pitchFamily="34" charset="0"/>
            </a:endParaRPr>
          </a:p>
        </p:txBody>
      </p:sp>
      <p:sp>
        <p:nvSpPr>
          <p:cNvPr id="6" name="오각형 5"/>
          <p:cNvSpPr/>
          <p:nvPr/>
        </p:nvSpPr>
        <p:spPr>
          <a:xfrm>
            <a:off x="4028840" y="4528641"/>
            <a:ext cx="723772" cy="227191"/>
          </a:xfrm>
          <a:prstGeom prst="homePlat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sweet</a:t>
            </a:r>
            <a:endParaRPr lang="ko-KR" altLang="en-US" sz="120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7" name="오각형 6"/>
          <p:cNvSpPr/>
          <p:nvPr/>
        </p:nvSpPr>
        <p:spPr>
          <a:xfrm>
            <a:off x="4850118" y="4528643"/>
            <a:ext cx="723772" cy="227191"/>
          </a:xfrm>
          <a:prstGeom prst="homePlat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yummy</a:t>
            </a:r>
            <a:endParaRPr lang="ko-KR" altLang="en-US" sz="120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8" name="오각형 7"/>
          <p:cNvSpPr/>
          <p:nvPr/>
        </p:nvSpPr>
        <p:spPr>
          <a:xfrm>
            <a:off x="6073035" y="4528643"/>
            <a:ext cx="723772" cy="227191"/>
          </a:xfrm>
          <a:prstGeom prst="homePlat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Calibri" panose="020F0502020204030204" pitchFamily="34" charset="0"/>
              </a:rPr>
              <a:t>food</a:t>
            </a:r>
            <a:endParaRPr lang="ko-KR" altLang="en-US" sz="1200">
              <a:latin typeface="Calibri" panose="020F0502020204030204" pitchFamily="34" charset="0"/>
            </a:endParaRPr>
          </a:p>
        </p:txBody>
      </p:sp>
      <p:sp>
        <p:nvSpPr>
          <p:cNvPr id="9" name="오각형 8"/>
          <p:cNvSpPr/>
          <p:nvPr/>
        </p:nvSpPr>
        <p:spPr>
          <a:xfrm>
            <a:off x="6836563" y="4528642"/>
            <a:ext cx="723772" cy="227191"/>
          </a:xfrm>
          <a:prstGeom prst="homePlat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Calibri" panose="020F0502020204030204" pitchFamily="34" charset="0"/>
              </a:rPr>
              <a:t>dessert</a:t>
            </a:r>
            <a:endParaRPr lang="ko-KR" altLang="en-US" sz="1200">
              <a:latin typeface="Calibri" panose="020F0502020204030204" pitchFamily="34" charset="0"/>
            </a:endParaRPr>
          </a:p>
        </p:txBody>
      </p:sp>
      <p:sp>
        <p:nvSpPr>
          <p:cNvPr id="10" name="오각형 9"/>
          <p:cNvSpPr/>
          <p:nvPr/>
        </p:nvSpPr>
        <p:spPr>
          <a:xfrm>
            <a:off x="7618084" y="4528642"/>
            <a:ext cx="723772" cy="227191"/>
          </a:xfrm>
          <a:prstGeom prst="homePlat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Calibri" panose="020F0502020204030204" pitchFamily="34" charset="0"/>
              </a:rPr>
              <a:t>fruit</a:t>
            </a:r>
            <a:endParaRPr lang="ko-KR" altLang="en-US" sz="1200">
              <a:latin typeface="Calibri" panose="020F0502020204030204" pitchFamily="34" charset="0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720674" y="3026889"/>
            <a:ext cx="2107826" cy="1425084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9998" y="3027018"/>
            <a:ext cx="2241374" cy="142792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581055" y="2592781"/>
            <a:ext cx="2106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Query: </a:t>
            </a:r>
            <a:r>
              <a:rPr lang="en-US" altLang="ko-KR" b="1" i="1" dirty="0" smtClean="0"/>
              <a:t>creamy, food</a:t>
            </a:r>
            <a:endParaRPr lang="ko-KR" altLang="en-US" b="1" i="1"/>
          </a:p>
        </p:txBody>
      </p:sp>
      <p:sp>
        <p:nvSpPr>
          <p:cNvPr id="16" name="TextBox 15"/>
          <p:cNvSpPr txBox="1"/>
          <p:nvPr/>
        </p:nvSpPr>
        <p:spPr>
          <a:xfrm>
            <a:off x="905422" y="2592781"/>
            <a:ext cx="1383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User history:</a:t>
            </a:r>
            <a:endParaRPr lang="ko-KR" altLang="en-US" i="1"/>
          </a:p>
        </p:txBody>
      </p:sp>
      <p:sp>
        <p:nvSpPr>
          <p:cNvPr id="17" name="직사각형 16"/>
          <p:cNvSpPr/>
          <p:nvPr/>
        </p:nvSpPr>
        <p:spPr>
          <a:xfrm>
            <a:off x="861414" y="2592781"/>
            <a:ext cx="2432428" cy="23583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3581055" y="2592781"/>
            <a:ext cx="4871610" cy="23583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>
            <a:off x="3720674" y="3026889"/>
            <a:ext cx="2107826" cy="142508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 flipV="1">
            <a:off x="3720674" y="3026889"/>
            <a:ext cx="2107826" cy="142508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슬라이드 번호 개체 틀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ABDF3-9BD7-4277-AD63-4E077649A64D}" type="slidenum">
              <a:rPr lang="ko-KR" altLang="en-US" smtClean="0"/>
              <a:pPr/>
              <a:t>4</a:t>
            </a:fld>
            <a:r>
              <a:rPr lang="en-US" altLang="ko-KR" smtClean="0"/>
              <a:t>/17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2306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</a:p>
          <a:p>
            <a:r>
              <a:rPr lang="en-US" altLang="ko-KR" b="1" dirty="0" smtClean="0"/>
              <a:t>The Methodology of </a:t>
            </a:r>
            <a:r>
              <a:rPr lang="en-US" altLang="ko-KR" b="1" dirty="0" err="1" smtClean="0"/>
              <a:t>SenticRank</a:t>
            </a:r>
            <a:endParaRPr lang="en-US" altLang="ko-KR" b="1" dirty="0" smtClean="0"/>
          </a:p>
          <a:p>
            <a:r>
              <a:rPr lang="en-US" altLang="ko-KR" dirty="0" smtClean="0"/>
              <a:t>Experiment</a:t>
            </a:r>
          </a:p>
          <a:p>
            <a:r>
              <a:rPr lang="en-US" altLang="ko-KR" dirty="0" smtClean="0"/>
              <a:t>Conclusion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ABDF3-9BD7-4277-AD63-4E077649A64D}" type="slidenum">
              <a:rPr lang="ko-KR" altLang="en-US" smtClean="0"/>
              <a:pPr/>
              <a:t>5</a:t>
            </a:fld>
            <a:r>
              <a:rPr lang="en-US" altLang="ko-KR" smtClean="0"/>
              <a:t>/17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77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텍스트 개체 틀 1"/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altLang="ko-KR" dirty="0" smtClean="0"/>
                  <a:t>SenticRank</a:t>
                </a:r>
              </a:p>
              <a:p>
                <a:pPr lvl="1"/>
                <a:r>
                  <a:rPr lang="en-US" altLang="ko-KR" dirty="0" smtClean="0"/>
                  <a:t>A generic framework of incorporating sentiments into tag-based profiles for personalized search</a:t>
                </a:r>
              </a:p>
              <a:p>
                <a:pPr lvl="1"/>
                <a:endParaRPr lang="en-US" altLang="ko-KR" dirty="0"/>
              </a:p>
              <a:p>
                <a:r>
                  <a:rPr lang="en-US" altLang="ko-KR" dirty="0" smtClean="0"/>
                  <a:t>Problem formulation</a:t>
                </a:r>
              </a:p>
              <a:p>
                <a:pPr marL="457177" lvl="1" indent="0">
                  <a:buNone/>
                </a:pPr>
                <a:endParaRPr lang="en-US" altLang="ko-KR" i="1" dirty="0" smtClean="0">
                  <a:latin typeface="Cambria Math" panose="02040503050406030204" pitchFamily="18" charset="0"/>
                </a:endParaRPr>
              </a:p>
              <a:p>
                <a:pPr marL="457177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ko-K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altLang="ko-K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altLang="ko-K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US" altLang="ko-K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r>
                        <a:rPr lang="en-US" altLang="ko-K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altLang="ko-K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altLang="ko-KR" b="0" dirty="0" smtClean="0">
                  <a:solidFill>
                    <a:srgbClr val="C00000"/>
                  </a:solidFill>
                  <a:ea typeface="Cambria Math" panose="02040503050406030204" pitchFamily="18" charset="0"/>
                </a:endParaRPr>
              </a:p>
              <a:p>
                <a:pPr lvl="3"/>
                <a:r>
                  <a:rPr lang="en-US" altLang="ko-KR" dirty="0" smtClean="0"/>
                  <a:t>Users, resources, queries, and the set of ranking scores</a:t>
                </a:r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2" name="텍스트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 rotWithShape="0">
                <a:blip r:embed="rId2"/>
                <a:stretch>
                  <a:fillRect l="-1028" t="-163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The Methodology of </a:t>
            </a:r>
            <a:r>
              <a:rPr lang="en-US" altLang="ko-KR" dirty="0" err="1" smtClean="0"/>
              <a:t>SenticRank</a:t>
            </a:r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1727380" y="4340707"/>
            <a:ext cx="2422458" cy="1690032"/>
            <a:chOff x="2537702" y="4340707"/>
            <a:chExt cx="2422458" cy="1690032"/>
          </a:xfrm>
        </p:grpSpPr>
        <p:sp>
          <p:nvSpPr>
            <p:cNvPr id="4" name="TextBox 3"/>
            <p:cNvSpPr txBox="1"/>
            <p:nvPr/>
          </p:nvSpPr>
          <p:spPr>
            <a:xfrm>
              <a:off x="2537702" y="4340707"/>
              <a:ext cx="24224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u="sng" dirty="0" smtClean="0"/>
                <a:t>Content-based method</a:t>
              </a:r>
              <a:endParaRPr lang="ko-KR" altLang="en-US" b="1" u="sng" dirty="0"/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93146" y="4736445"/>
              <a:ext cx="1757682" cy="1294294"/>
            </a:xfrm>
            <a:prstGeom prst="rect">
              <a:avLst/>
            </a:prstGeom>
          </p:spPr>
        </p:pic>
      </p:grpSp>
      <p:grpSp>
        <p:nvGrpSpPr>
          <p:cNvPr id="8" name="그룹 7"/>
          <p:cNvGrpSpPr/>
          <p:nvPr/>
        </p:nvGrpSpPr>
        <p:grpSpPr>
          <a:xfrm>
            <a:off x="5003126" y="4340707"/>
            <a:ext cx="2332690" cy="2152094"/>
            <a:chOff x="4668590" y="4340707"/>
            <a:chExt cx="2332690" cy="2152094"/>
          </a:xfrm>
        </p:grpSpPr>
        <p:sp>
          <p:nvSpPr>
            <p:cNvPr id="6" name="TextBox 5"/>
            <p:cNvSpPr txBox="1"/>
            <p:nvPr/>
          </p:nvSpPr>
          <p:spPr>
            <a:xfrm>
              <a:off x="4668590" y="4340707"/>
              <a:ext cx="23326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u="sng" dirty="0" smtClean="0"/>
                <a:t>Collaborative method</a:t>
              </a:r>
              <a:endParaRPr lang="ko-KR" altLang="en-US" b="1" u="sng" dirty="0"/>
            </a:p>
          </p:txBody>
        </p:sp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97546" y="4695171"/>
              <a:ext cx="1733714" cy="1797630"/>
            </a:xfrm>
            <a:prstGeom prst="rect">
              <a:avLst/>
            </a:prstGeom>
          </p:spPr>
        </p:pic>
      </p:grpSp>
      <p:sp>
        <p:nvSpPr>
          <p:cNvPr id="11" name="TextBox 10"/>
          <p:cNvSpPr txBox="1"/>
          <p:nvPr/>
        </p:nvSpPr>
        <p:spPr>
          <a:xfrm>
            <a:off x="2653916" y="4995747"/>
            <a:ext cx="19159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i="1" dirty="0" smtClean="0">
                <a:solidFill>
                  <a:schemeClr val="accent5"/>
                </a:solidFill>
              </a:rPr>
              <a:t>→ Resource content relevance</a:t>
            </a:r>
            <a:endParaRPr lang="ko-KR" altLang="en-US" sz="1100" i="1">
              <a:solidFill>
                <a:schemeClr val="accent5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53916" y="5463181"/>
            <a:ext cx="16722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i="1" dirty="0" smtClean="0">
                <a:solidFill>
                  <a:schemeClr val="accent5"/>
                </a:solidFill>
              </a:rPr>
              <a:t>→ User interest relevance</a:t>
            </a:r>
            <a:endParaRPr lang="ko-KR" altLang="en-US" sz="1100" i="1">
              <a:solidFill>
                <a:schemeClr val="accent5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984488" y="4995748"/>
            <a:ext cx="17844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i="1" dirty="0" smtClean="0">
                <a:solidFill>
                  <a:schemeClr val="accent5"/>
                </a:solidFill>
              </a:rPr>
              <a:t>→ find a set of similar users</a:t>
            </a:r>
            <a:endParaRPr lang="ko-KR" altLang="en-US" sz="1100" i="1">
              <a:solidFill>
                <a:schemeClr val="accent5"/>
              </a:solidFill>
            </a:endParaRP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ABDF3-9BD7-4277-AD63-4E077649A64D}" type="slidenum">
              <a:rPr lang="ko-KR" altLang="en-US" smtClean="0"/>
              <a:pPr/>
              <a:t>6</a:t>
            </a:fld>
            <a:r>
              <a:rPr lang="en-US" altLang="ko-KR" smtClean="0"/>
              <a:t>/17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394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텍스트 개체 틀 1"/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altLang="ko-KR" dirty="0" smtClean="0"/>
                  <a:t>Mapping tag spaces to sentiment spaces</a:t>
                </a:r>
              </a:p>
              <a:p>
                <a:pPr marL="457177" lvl="1" indent="0" algn="dist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altLang="ko-K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: </m:t>
                      </m:r>
                      <m:r>
                        <a:rPr lang="ko-KR" alt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𝕎</m:t>
                      </m:r>
                      <m:r>
                        <a:rPr lang="en-US" altLang="ko-KR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altLang="ko-KR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𝕍</m:t>
                      </m:r>
                    </m:oMath>
                  </m:oMathPara>
                </a14:m>
                <a:endParaRPr lang="en-US" altLang="ko-KR" dirty="0" smtClean="0">
                  <a:solidFill>
                    <a:srgbClr val="C00000"/>
                  </a:solidFill>
                  <a:ea typeface="Cambria Math" panose="02040503050406030204" pitchFamily="18" charset="0"/>
                </a:endParaRPr>
              </a:p>
              <a:p>
                <a:pPr marL="457177" lvl="1" indent="0" algn="dist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ko-K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ko-K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⊙</m:t>
                      </m:r>
                      <m:r>
                        <a:rPr lang="en-US" altLang="ko-K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altLang="ko-KR" dirty="0">
                  <a:solidFill>
                    <a:srgbClr val="C00000"/>
                  </a:solidFill>
                  <a:ea typeface="Cambria Math" panose="02040503050406030204" pitchFamily="18" charset="0"/>
                </a:endParaRPr>
              </a:p>
              <a:p>
                <a:pPr lvl="1"/>
                <a:endParaRPr lang="en-US" altLang="ko-KR" dirty="0">
                  <a:solidFill>
                    <a:srgbClr val="C00000"/>
                  </a:solidFill>
                  <a:ea typeface="Cambria Math" panose="02040503050406030204" pitchFamily="18" charset="0"/>
                </a:endParaRPr>
              </a:p>
              <a:p>
                <a:pPr lvl="1"/>
                <a:endParaRPr lang="ko-KR" altLang="en-US" dirty="0"/>
              </a:p>
            </p:txBody>
          </p:sp>
        </mc:Choice>
        <mc:Fallback xmlns="">
          <p:sp>
            <p:nvSpPr>
              <p:cNvPr id="2" name="텍스트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 rotWithShape="0">
                <a:blip r:embed="rId2"/>
                <a:stretch>
                  <a:fillRect l="-1028" t="-163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The Methodology of </a:t>
            </a:r>
            <a:r>
              <a:rPr lang="en-US" altLang="ko-KR" dirty="0" err="1" smtClean="0"/>
              <a:t>SentiRank</a:t>
            </a:r>
            <a:endParaRPr lang="ko-KR" altLang="en-US"/>
          </a:p>
        </p:txBody>
      </p:sp>
      <p:grpSp>
        <p:nvGrpSpPr>
          <p:cNvPr id="19" name="그룹 18"/>
          <p:cNvGrpSpPr/>
          <p:nvPr/>
        </p:nvGrpSpPr>
        <p:grpSpPr>
          <a:xfrm>
            <a:off x="2128840" y="2759719"/>
            <a:ext cx="4932233" cy="2129510"/>
            <a:chOff x="2195747" y="2901232"/>
            <a:chExt cx="4932233" cy="2129510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95747" y="2901232"/>
              <a:ext cx="1655140" cy="2129510"/>
            </a:xfrm>
            <a:prstGeom prst="rect">
              <a:avLst/>
            </a:prstGeom>
          </p:spPr>
        </p:pic>
        <p:grpSp>
          <p:nvGrpSpPr>
            <p:cNvPr id="11" name="그룹 10"/>
            <p:cNvGrpSpPr/>
            <p:nvPr/>
          </p:nvGrpSpPr>
          <p:grpSpPr>
            <a:xfrm>
              <a:off x="5227186" y="2940653"/>
              <a:ext cx="1900794" cy="1678211"/>
              <a:chOff x="5353567" y="3007561"/>
              <a:chExt cx="1900794" cy="1678211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6124371" y="3516221"/>
                <a:ext cx="1129990" cy="11225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6264409" y="3007561"/>
                <a:ext cx="84991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i="1" dirty="0" smtClean="0"/>
                  <a:t>Sentiment </a:t>
                </a:r>
                <a:br>
                  <a:rPr lang="en-US" altLang="ko-KR" sz="1200" i="1" dirty="0" smtClean="0"/>
                </a:br>
                <a:r>
                  <a:rPr lang="en-US" altLang="ko-KR" sz="1200" i="1" dirty="0" smtClean="0"/>
                  <a:t>dimension</a:t>
                </a:r>
                <a:endParaRPr lang="ko-KR" altLang="en-US" sz="1200" i="1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5353567" y="3846666"/>
                <a:ext cx="4667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i="1" dirty="0" smtClean="0"/>
                  <a:t>Tag/</a:t>
                </a:r>
                <a:br>
                  <a:rPr lang="en-US" altLang="ko-KR" sz="1200" i="1" dirty="0" smtClean="0"/>
                </a:br>
                <a:r>
                  <a:rPr lang="en-US" altLang="ko-KR" sz="1200" i="1" dirty="0" smtClean="0"/>
                  <a:t>term</a:t>
                </a:r>
                <a:endParaRPr lang="ko-KR" altLang="en-US" sz="1200" i="1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5805200" y="3516221"/>
                <a:ext cx="333746" cy="11695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i="1" dirty="0" smtClean="0"/>
                  <a:t>d</a:t>
                </a:r>
                <a:r>
                  <a:rPr lang="en-US" altLang="ko-KR" sz="1400" i="1" baseline="-25000" dirty="0" smtClean="0"/>
                  <a:t>1</a:t>
                </a:r>
              </a:p>
              <a:p>
                <a:r>
                  <a:rPr lang="en-US" altLang="ko-KR" sz="1400" i="1" dirty="0" smtClean="0"/>
                  <a:t>d</a:t>
                </a:r>
                <a:r>
                  <a:rPr lang="en-US" altLang="ko-KR" sz="1400" i="1" baseline="-25000" dirty="0" smtClean="0"/>
                  <a:t>2</a:t>
                </a:r>
              </a:p>
              <a:p>
                <a:endParaRPr lang="en-US" altLang="ko-KR" sz="1400" i="1" dirty="0"/>
              </a:p>
              <a:p>
                <a:endParaRPr lang="en-US" altLang="ko-KR" sz="1400" i="1" dirty="0" smtClean="0"/>
              </a:p>
              <a:p>
                <a:r>
                  <a:rPr lang="en-US" altLang="ko-KR" sz="1400" i="1" dirty="0" smtClean="0"/>
                  <a:t>d</a:t>
                </a:r>
                <a:r>
                  <a:rPr lang="en-US" altLang="ko-KR" sz="1400" i="1" baseline="-25000" dirty="0" smtClean="0"/>
                  <a:t>x</a:t>
                </a:r>
              </a:p>
            </p:txBody>
          </p:sp>
        </p:grpSp>
        <p:sp>
          <p:nvSpPr>
            <p:cNvPr id="12" name="오른쪽 화살표 11"/>
            <p:cNvSpPr/>
            <p:nvPr/>
          </p:nvSpPr>
          <p:spPr>
            <a:xfrm>
              <a:off x="4438185" y="3843453"/>
              <a:ext cx="505522" cy="32710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958880" y="5109059"/>
            <a:ext cx="309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i="1" u="sng" dirty="0" smtClean="0"/>
              <a:t>Tag</a:t>
            </a:r>
            <a:r>
              <a:rPr lang="en-US" altLang="ko-KR" u="sng" dirty="0" smtClean="0"/>
              <a:t>-based user/resource profile</a:t>
            </a:r>
            <a:endParaRPr lang="ko-KR" altLang="en-US" u="sng"/>
          </a:p>
        </p:txBody>
      </p:sp>
      <p:sp>
        <p:nvSpPr>
          <p:cNvPr id="14" name="TextBox 13"/>
          <p:cNvSpPr txBox="1"/>
          <p:nvPr/>
        </p:nvSpPr>
        <p:spPr>
          <a:xfrm>
            <a:off x="5078222" y="5109059"/>
            <a:ext cx="3685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i="1" u="sng" dirty="0" smtClean="0"/>
              <a:t>Sentiment</a:t>
            </a:r>
            <a:r>
              <a:rPr lang="en-US" altLang="ko-KR" u="sng" dirty="0" smtClean="0"/>
              <a:t>-based user/resource profile</a:t>
            </a:r>
            <a:endParaRPr lang="ko-KR" altLang="en-US" u="sn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111124" y="5518269"/>
                <a:ext cx="2742226" cy="2595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ko-KR" altLang="en-US" sz="1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 :</m:t>
                    </m:r>
                    <m:sSubSup>
                      <m:sSubSup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sz="1600" b="0" i="1" smtClean="0">
                            <a:latin typeface="Cambria Math" panose="02040503050406030204" pitchFamily="18" charset="0"/>
                          </a:rPr>
                          <m:t>𝜐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 :</m:t>
                    </m:r>
                    <m:sSubSup>
                      <m:sSubSup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sz="1600" b="0" i="1" smtClean="0">
                            <a:latin typeface="Cambria Math" panose="02040503050406030204" pitchFamily="18" charset="0"/>
                          </a:rPr>
                          <m:t>𝜐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altLang="ko-KR" sz="1600" dirty="0" smtClean="0"/>
                  <a:t>,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 :</m:t>
                    </m:r>
                    <m:sSubSup>
                      <m:sSubSup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sz="1600" b="0" i="1" smtClean="0">
                            <a:latin typeface="Cambria Math" panose="02040503050406030204" pitchFamily="18" charset="0"/>
                          </a:rPr>
                          <m:t>𝜐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altLang="ko-KR" sz="1600" dirty="0" smtClean="0"/>
                  <a:t>)</a:t>
                </a:r>
                <a:endParaRPr lang="ko-KR" altLang="en-US" sz="16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1124" y="5518269"/>
                <a:ext cx="2742226" cy="259558"/>
              </a:xfrm>
              <a:prstGeom prst="rect">
                <a:avLst/>
              </a:prstGeom>
              <a:blipFill rotWithShape="0">
                <a:blip r:embed="rId4"/>
                <a:stretch>
                  <a:fillRect l="-1778" t="-18605" r="-3556" b="-4651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111124" y="5938128"/>
                <a:ext cx="277043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ko-KR" altLang="en-US" sz="1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e>
                    </m:acc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 :</m:t>
                    </m:r>
                    <m:sSubSup>
                      <m:sSubSup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sz="16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 :</m:t>
                    </m:r>
                    <m:sSubSup>
                      <m:sSubSup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sz="16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</m:oMath>
                </a14:m>
                <a:r>
                  <a:rPr lang="en-US" altLang="ko-KR" sz="1600" dirty="0" smtClean="0"/>
                  <a:t>,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 :</m:t>
                    </m:r>
                    <m:sSubSup>
                      <m:sSubSup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sz="16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</m:oMath>
                </a14:m>
                <a:r>
                  <a:rPr lang="en-US" altLang="ko-KR" sz="1600" dirty="0" smtClean="0"/>
                  <a:t>)</a:t>
                </a:r>
                <a:endParaRPr lang="ko-KR" altLang="en-US" sz="16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1124" y="5938128"/>
                <a:ext cx="2770438" cy="246221"/>
              </a:xfrm>
              <a:prstGeom prst="rect">
                <a:avLst/>
              </a:prstGeom>
              <a:blipFill rotWithShape="0">
                <a:blip r:embed="rId5"/>
                <a:stretch>
                  <a:fillRect l="-1758" t="-25000" r="-3516" b="-5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484294" y="5518269"/>
                <a:ext cx="2873479" cy="2989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ko-KR" altLang="en-US" sz="1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Sup>
                          <m:sSubSupPr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e>
                    </m:acc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 :</m:t>
                    </m:r>
                    <m:sSubSup>
                      <m:sSubSup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sz="16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 :</m:t>
                    </m:r>
                    <m:sSubSup>
                      <m:sSubSup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sz="16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altLang="ko-KR" sz="1600" dirty="0" smtClean="0"/>
                  <a:t>,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 :</m:t>
                    </m:r>
                    <m:sSubSup>
                      <m:sSubSup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sz="16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altLang="ko-KR" sz="1600" dirty="0" smtClean="0"/>
                  <a:t>)</a:t>
                </a:r>
                <a:endParaRPr lang="ko-KR" altLang="en-US" sz="16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4294" y="5518269"/>
                <a:ext cx="2873479" cy="298993"/>
              </a:xfrm>
              <a:prstGeom prst="rect">
                <a:avLst/>
              </a:prstGeom>
              <a:blipFill rotWithShape="0">
                <a:blip r:embed="rId6"/>
                <a:stretch>
                  <a:fillRect l="-1911" t="-6122" r="-3397" b="-3877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5484294" y="5938128"/>
                <a:ext cx="2905219" cy="2872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ko-KR" altLang="en-US" sz="1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Sup>
                          <m:sSubSupPr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  <m:sup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e>
                    </m:acc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 :</m:t>
                    </m:r>
                    <m:sSubSup>
                      <m:sSubSup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sz="1600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 :</m:t>
                    </m:r>
                    <m:sSubSup>
                      <m:sSubSup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sz="1600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</m:oMath>
                </a14:m>
                <a:r>
                  <a:rPr lang="en-US" altLang="ko-KR" sz="1600" dirty="0" smtClean="0"/>
                  <a:t>,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 :</m:t>
                    </m:r>
                    <m:sSubSup>
                      <m:sSubSup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sz="1600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</m:oMath>
                </a14:m>
                <a:r>
                  <a:rPr lang="en-US" altLang="ko-KR" sz="1600" dirty="0" smtClean="0"/>
                  <a:t>)</a:t>
                </a:r>
                <a:endParaRPr lang="ko-KR" altLang="en-US" sz="16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4294" y="5938128"/>
                <a:ext cx="2905219" cy="287258"/>
              </a:xfrm>
              <a:prstGeom prst="rect">
                <a:avLst/>
              </a:prstGeom>
              <a:blipFill rotWithShape="0">
                <a:blip r:embed="rId7"/>
                <a:stretch>
                  <a:fillRect l="-1891" t="-6383" r="-3361" b="-446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슬라이드 번호 개체 틀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ABDF3-9BD7-4277-AD63-4E077649A64D}" type="slidenum">
              <a:rPr lang="ko-KR" altLang="en-US" smtClean="0"/>
              <a:pPr/>
              <a:t>7</a:t>
            </a:fld>
            <a:r>
              <a:rPr lang="en-US" altLang="ko-KR" smtClean="0"/>
              <a:t>/17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3743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Content-based sentiment rank</a:t>
            </a:r>
          </a:p>
          <a:p>
            <a:pPr lvl="1"/>
            <a:r>
              <a:rPr lang="en-US" altLang="ko-KR" dirty="0" smtClean="0"/>
              <a:t>User interest relevance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Resource content relevance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Final score for candidate resources ranking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marL="457177" lvl="1" indent="0">
              <a:buNone/>
            </a:pPr>
            <a:r>
              <a:rPr lang="en-US" altLang="ko-KR" dirty="0" smtClean="0"/>
              <a:t>* Alternatives of similarity to replace cosine similarity:</a:t>
            </a:r>
          </a:p>
          <a:p>
            <a:pPr marL="457177" lvl="1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	Euclidean distance, Manhattan distance, …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The Methodology of </a:t>
            </a:r>
            <a:r>
              <a:rPr lang="en-US" altLang="ko-KR" dirty="0" err="1" smtClean="0"/>
              <a:t>SentiRank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8630" y="2178893"/>
            <a:ext cx="2512742" cy="154735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8630" y="4202688"/>
            <a:ext cx="2442681" cy="35411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8630" y="5197765"/>
            <a:ext cx="3900040" cy="40899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036740" y="2244025"/>
            <a:ext cx="33265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: tag-based resource profile similarity </a:t>
            </a:r>
            <a:endParaRPr lang="ko-KR" altLang="en-US" sz="1600"/>
          </a:p>
        </p:txBody>
      </p:sp>
      <p:sp>
        <p:nvSpPr>
          <p:cNvPr id="8" name="TextBox 7"/>
          <p:cNvSpPr txBox="1"/>
          <p:nvPr/>
        </p:nvSpPr>
        <p:spPr>
          <a:xfrm>
            <a:off x="4036740" y="2893462"/>
            <a:ext cx="38250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: sentiment-based resource profile similarity</a:t>
            </a:r>
            <a:endParaRPr lang="ko-KR" altLang="en-US" sz="1600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ABDF3-9BD7-4277-AD63-4E077649A64D}" type="slidenum">
              <a:rPr lang="ko-KR" altLang="en-US" smtClean="0"/>
              <a:pPr/>
              <a:t>8</a:t>
            </a:fld>
            <a:r>
              <a:rPr lang="en-US" altLang="ko-KR" smtClean="0"/>
              <a:t>/17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7613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Collaborative sentiment rank</a:t>
            </a:r>
          </a:p>
          <a:p>
            <a:pPr lvl="1"/>
            <a:r>
              <a:rPr lang="en-US" altLang="ko-KR" dirty="0" smtClean="0"/>
              <a:t>Discover a set of similar users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Final score for candidate resources ranking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The Methodology of </a:t>
            </a:r>
            <a:r>
              <a:rPr lang="en-US" altLang="ko-KR" dirty="0" err="1" smtClean="0"/>
              <a:t>SentiRank</a:t>
            </a:r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594" y="2101831"/>
            <a:ext cx="4084112" cy="4291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594" y="3171892"/>
            <a:ext cx="4490224" cy="597674"/>
          </a:xfrm>
          <a:prstGeom prst="rect">
            <a:avLst/>
          </a:prstGeom>
        </p:spPr>
      </p:pic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ABDF3-9BD7-4277-AD63-4E077649A64D}" type="slidenum">
              <a:rPr lang="ko-KR" altLang="en-US" smtClean="0"/>
              <a:pPr/>
              <a:t>9</a:t>
            </a:fld>
            <a:r>
              <a:rPr lang="en-US" altLang="ko-KR" smtClean="0"/>
              <a:t>/17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9691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DB Template 2015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Times New Roman"/>
        <a:ea typeface="맑은 고딕"/>
        <a:cs typeface=""/>
      </a:majorFont>
      <a:minorFont>
        <a:latin typeface="Times New Roman"/>
        <a:ea typeface="맑은 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DB Template 2015.potx" id="{F05540EA-6133-420D-B64D-4FA17C724C6C}" vid="{52050709-A391-445B-AC16-9458798F921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Bibliography</Template>
  <TotalTime>559</TotalTime>
  <Words>658</Words>
  <Application>Microsoft Office PowerPoint</Application>
  <PresentationFormat>화면 슬라이드 쇼(4:3)</PresentationFormat>
  <Paragraphs>250</Paragraphs>
  <Slides>17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4" baseType="lpstr">
      <vt:lpstr>맑은 고딕</vt:lpstr>
      <vt:lpstr>Arial</vt:lpstr>
      <vt:lpstr>Calibri</vt:lpstr>
      <vt:lpstr>Cambria Math</vt:lpstr>
      <vt:lpstr>Times New Roman</vt:lpstr>
      <vt:lpstr>Wingdings</vt:lpstr>
      <vt:lpstr>IDB Template 2015</vt:lpstr>
      <vt:lpstr>Incorporating sentiment into tag-based user profiles and resource profiles for personalized search in folksonomy</vt:lpstr>
      <vt:lpstr>Outline</vt:lpstr>
      <vt:lpstr>Introduction</vt:lpstr>
      <vt:lpstr>Introduction</vt:lpstr>
      <vt:lpstr>Outline</vt:lpstr>
      <vt:lpstr>The Methodology of SenticRank</vt:lpstr>
      <vt:lpstr>The Methodology of SentiRank</vt:lpstr>
      <vt:lpstr>The Methodology of SentiRank</vt:lpstr>
      <vt:lpstr>The Methodology of SentiRank</vt:lpstr>
      <vt:lpstr>The Methodology of SentiRank</vt:lpstr>
      <vt:lpstr>The Methodology of SentiRank</vt:lpstr>
      <vt:lpstr>Outline</vt:lpstr>
      <vt:lpstr>Experiment</vt:lpstr>
      <vt:lpstr>Experiment</vt:lpstr>
      <vt:lpstr>Experiment</vt:lpstr>
      <vt:lpstr>Experiment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impact of resource title on tags in collaborative tagging systems</dc:title>
  <dc:creator>Hyewon Lim</dc:creator>
  <cp:lastModifiedBy>Hyewon Lim</cp:lastModifiedBy>
  <cp:revision>20</cp:revision>
  <dcterms:created xsi:type="dcterms:W3CDTF">2016-02-25T04:55:14Z</dcterms:created>
  <dcterms:modified xsi:type="dcterms:W3CDTF">2016-02-26T05:26:49Z</dcterms:modified>
</cp:coreProperties>
</file>