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325" r:id="rId2"/>
    <p:sldId id="376" r:id="rId3"/>
    <p:sldId id="430" r:id="rId4"/>
    <p:sldId id="434" r:id="rId5"/>
    <p:sldId id="429" r:id="rId6"/>
    <p:sldId id="426" r:id="rId7"/>
    <p:sldId id="382" r:id="rId8"/>
    <p:sldId id="427" r:id="rId9"/>
    <p:sldId id="428" r:id="rId10"/>
    <p:sldId id="435" r:id="rId11"/>
    <p:sldId id="436" r:id="rId12"/>
    <p:sldId id="437" r:id="rId13"/>
    <p:sldId id="433" r:id="rId14"/>
    <p:sldId id="432" r:id="rId15"/>
    <p:sldId id="384" r:id="rId16"/>
    <p:sldId id="439" r:id="rId17"/>
    <p:sldId id="440" r:id="rId18"/>
    <p:sldId id="438" r:id="rId19"/>
    <p:sldId id="380" r:id="rId20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3665" autoAdjust="0"/>
  </p:normalViewPr>
  <p:slideViewPr>
    <p:cSldViewPr snapToGrid="0">
      <p:cViewPr varScale="1">
        <p:scale>
          <a:sx n="91" d="100"/>
          <a:sy n="91" d="100"/>
        </p:scale>
        <p:origin x="61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96" y="6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E4226-3B1B-4172-B197-E37425226689}" type="datetimeFigureOut">
              <a:rPr lang="ko-KR" altLang="en-US" smtClean="0"/>
              <a:pPr/>
              <a:t>2017-01-02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EF567-8B8D-4EFC-814D-580753BFD5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953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C451D-B62C-4691-A6F1-EB979F6CA5FB}" type="datetimeFigureOut">
              <a:rPr lang="ko-KR" altLang="en-US" smtClean="0"/>
              <a:pPr/>
              <a:t>2017-01-02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DBFFC-C7DD-4DD1-B647-480FD4CBD8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2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448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Breakthroughs in Statistics</a:t>
            </a:r>
          </a:p>
          <a:p>
            <a:r>
              <a:rPr lang="en-US" altLang="ko-KR" dirty="0"/>
              <a:t>Subsampling</a:t>
            </a:r>
          </a:p>
          <a:p>
            <a:pPr lvl="1"/>
            <a:r>
              <a:rPr lang="en-US" altLang="ko-KR" dirty="0"/>
              <a:t>Sampling without replacement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740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Machine Learning Journal 1996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746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(that can produce </a:t>
            </a:r>
            <a:br>
              <a:rPr lang="en-US" altLang="ko-KR" dirty="0"/>
            </a:br>
            <a:r>
              <a:rPr lang="en-US" altLang="ko-KR" dirty="0"/>
              <a:t>arbitrarily accurate hypotheses)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6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-1"/>
            <a:ext cx="9144000" cy="215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19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3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buClr>
                <a:srgbClr val="083E88"/>
              </a:buClr>
              <a:buFont typeface="Wingdings" panose="05000000000000000000" pitchFamily="2" charset="2"/>
              <a:buChar char="§"/>
              <a:defRPr sz="2400"/>
            </a:lvl1pPr>
            <a:lvl2pPr marL="803275" indent="-346075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/>
            </a:lvl2pPr>
            <a:lvl3pPr marL="11430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083E88"/>
              </a:buClr>
              <a:buFont typeface="Calibri" panose="020F0502020204030204" pitchFamily="34" charset="0"/>
              <a:buChar char="‒"/>
              <a:defRPr sz="1600"/>
            </a:lvl4pPr>
            <a:lvl5pPr marL="20574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dirty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dirty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dirty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dirty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dirty="0"/>
              <a:t>다섯째 수준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0" y="95250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4174877" y="6553512"/>
            <a:ext cx="718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0E558-4905-45D0-B7E8-64AD774146C2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 marL="0" marR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19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45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buClr>
                <a:srgbClr val="083E88"/>
              </a:buClr>
              <a:buFont typeface="+mj-lt"/>
              <a:buAutoNum type="arabicPeriod"/>
              <a:defRPr sz="2400"/>
            </a:lvl1pPr>
            <a:lvl2pPr marL="803275" indent="-346075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/>
            </a:lvl2pPr>
            <a:lvl3pPr marL="11430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083E88"/>
              </a:buClr>
              <a:buFont typeface="Calibri" panose="020F0502020204030204" pitchFamily="34" charset="0"/>
              <a:buChar char="‒"/>
              <a:defRPr sz="1600"/>
            </a:lvl4pPr>
            <a:lvl5pPr marL="20574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dirty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dirty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dirty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dirty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dirty="0"/>
              <a:t>다섯째 수준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0" y="95250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4174877" y="6553512"/>
            <a:ext cx="718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0E558-4905-45D0-B7E8-64AD774146C2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 marL="0" marR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/26</a:t>
            </a:r>
          </a:p>
        </p:txBody>
      </p:sp>
    </p:spTree>
    <p:extLst>
      <p:ext uri="{BB962C8B-B14F-4D97-AF65-F5344CB8AC3E}">
        <p14:creationId xmlns:p14="http://schemas.microsoft.com/office/powerpoint/2010/main" val="366692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675" y="6562725"/>
            <a:ext cx="2057400" cy="247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0E558-4905-45D0-B7E8-64AD774146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2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2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atam.i2r.a-star.edu.sg/datasets/krbd/" TargetMode="External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holarpedia.org/article/Ensemble_learning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.upenn.edu/~mkearns/papers/boostnote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Introduction to Ensemble Methods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04332" y="3706114"/>
            <a:ext cx="6735336" cy="2002707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/>
              <a:t>Heymo Kou</a:t>
            </a:r>
          </a:p>
          <a:p>
            <a:pPr algn="r"/>
            <a:r>
              <a:rPr lang="en-US" altLang="ko-KR" dirty="0"/>
              <a:t>Jan 2nd, 2017</a:t>
            </a:r>
          </a:p>
        </p:txBody>
      </p:sp>
    </p:spTree>
    <p:extLst>
      <p:ext uri="{BB962C8B-B14F-4D97-AF65-F5344CB8AC3E}">
        <p14:creationId xmlns:p14="http://schemas.microsoft.com/office/powerpoint/2010/main" val="290581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Weak classifiers</a:t>
            </a:r>
          </a:p>
          <a:p>
            <a:pPr lvl="1"/>
            <a:r>
              <a:rPr lang="en-US" altLang="ko-KR" dirty="0"/>
              <a:t>Vertical or horizontal half-planes (decision stumps)</a:t>
            </a:r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Adaboost</a:t>
            </a:r>
            <a:r>
              <a:rPr lang="en-US" altLang="ko-KR" dirty="0"/>
              <a:t> : Example [1/3]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2296918"/>
            <a:ext cx="43053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35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Adaboost</a:t>
            </a:r>
            <a:r>
              <a:rPr lang="en-US" altLang="ko-KR" dirty="0"/>
              <a:t> : Example [2/3]</a:t>
            </a:r>
            <a:endParaRPr lang="ko-KR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952500"/>
            <a:ext cx="86106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48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Adaboost</a:t>
            </a:r>
            <a:r>
              <a:rPr lang="en-US" altLang="ko-KR" dirty="0"/>
              <a:t> : Example [3/3]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062037"/>
            <a:ext cx="68008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13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Stacked Generalization</a:t>
            </a:r>
          </a:p>
          <a:p>
            <a:endParaRPr lang="en-US" altLang="ko-KR" dirty="0"/>
          </a:p>
          <a:p>
            <a:r>
              <a:rPr lang="en-US" altLang="ko-KR" dirty="0"/>
              <a:t>2 layers of learner</a:t>
            </a:r>
          </a:p>
          <a:p>
            <a:pPr lvl="1"/>
            <a:r>
              <a:rPr lang="en-US" altLang="ko-KR" dirty="0"/>
              <a:t>Basic learner</a:t>
            </a:r>
          </a:p>
          <a:p>
            <a:pPr lvl="1"/>
            <a:r>
              <a:rPr lang="en-US" altLang="ko-KR" dirty="0"/>
              <a:t>Meta learner</a:t>
            </a:r>
          </a:p>
          <a:p>
            <a:pPr lvl="2"/>
            <a:r>
              <a:rPr lang="en-US" altLang="ko-KR" dirty="0"/>
              <a:t>Learn learner’s pattern</a:t>
            </a:r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Stacking [David H. Wolpert 1992]</a:t>
            </a:r>
            <a:endParaRPr lang="ko-KR" altLang="en-US" dirty="0"/>
          </a:p>
        </p:txBody>
      </p:sp>
      <p:pic>
        <p:nvPicPr>
          <p:cNvPr id="11266" name="Picture 2" descr="https://lh3.ggpht.com/-oev_BuVObEs/UL7oEHlO53I/AAAAAAAADEs/i6Lv1-4GRDE/s1600/StackingCropp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963" y="1865927"/>
            <a:ext cx="4819650" cy="418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054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Ensemble Selection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7" y="1787597"/>
            <a:ext cx="653580" cy="667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574" y="1563826"/>
            <a:ext cx="488964" cy="4994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574" y="2188680"/>
            <a:ext cx="488964" cy="499494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1238797" y="1813573"/>
            <a:ext cx="335777" cy="3078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1238797" y="2121426"/>
            <a:ext cx="335777" cy="317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13343" y="1658186"/>
            <a:ext cx="115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13343" y="2206969"/>
            <a:ext cx="136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Validation V’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91675" y="1819311"/>
            <a:ext cx="3749744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H = {2000 models trained using S’}</a:t>
            </a:r>
          </a:p>
        </p:txBody>
      </p:sp>
      <p:sp>
        <p:nvSpPr>
          <p:cNvPr id="12" name="Right Arrow 17"/>
          <p:cNvSpPr/>
          <p:nvPr/>
        </p:nvSpPr>
        <p:spPr>
          <a:xfrm>
            <a:off x="3648258" y="1880208"/>
            <a:ext cx="846695" cy="26884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3544621"/>
            <a:ext cx="3205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h(x) = h</a:t>
            </a:r>
            <a:r>
              <a:rPr lang="en-US" sz="2000" baseline="-25000" dirty="0"/>
              <a:t>1</a:t>
            </a:r>
            <a:r>
              <a:rPr lang="en-US" sz="2000" dirty="0"/>
              <a:t>(x) + h</a:t>
            </a:r>
            <a:r>
              <a:rPr lang="en-US" sz="2000" baseline="-25000" dirty="0"/>
              <a:t>2</a:t>
            </a:r>
            <a:r>
              <a:rPr lang="en-US" sz="2000" dirty="0"/>
              <a:t>(x) + … + </a:t>
            </a:r>
            <a:r>
              <a:rPr lang="en-US" sz="2000" dirty="0" err="1"/>
              <a:t>h</a:t>
            </a:r>
            <a:r>
              <a:rPr lang="en-US" sz="2000" baseline="-25000" dirty="0" err="1"/>
              <a:t>n</a:t>
            </a:r>
            <a:r>
              <a:rPr lang="en-US" sz="2000" dirty="0"/>
              <a:t>(x)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3162837"/>
            <a:ext cx="512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Maintain ensemble model as combination of H: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4629839"/>
            <a:ext cx="574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Add model from H that maximizes performance on V’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2975" y="3535116"/>
            <a:ext cx="1033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 h</a:t>
            </a:r>
            <a:r>
              <a:rPr lang="en-US" sz="2000" baseline="-25000" dirty="0"/>
              <a:t>n+1</a:t>
            </a:r>
            <a:r>
              <a:rPr lang="en-US" sz="2000" dirty="0"/>
              <a:t>(x) </a:t>
            </a:r>
          </a:p>
        </p:txBody>
      </p:sp>
      <p:sp>
        <p:nvSpPr>
          <p:cNvPr id="17" name="Right Arrow 23"/>
          <p:cNvSpPr/>
          <p:nvPr/>
        </p:nvSpPr>
        <p:spPr>
          <a:xfrm rot="8363990">
            <a:off x="4719998" y="2527179"/>
            <a:ext cx="826768" cy="261089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24"/>
          <p:cNvSpPr/>
          <p:nvPr/>
        </p:nvSpPr>
        <p:spPr>
          <a:xfrm rot="5400000">
            <a:off x="1930331" y="4237278"/>
            <a:ext cx="526737" cy="26032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-Turn Arrow 27"/>
          <p:cNvSpPr/>
          <p:nvPr/>
        </p:nvSpPr>
        <p:spPr>
          <a:xfrm rot="5400000" flipH="1">
            <a:off x="6419836" y="4467741"/>
            <a:ext cx="496172" cy="717991"/>
          </a:xfrm>
          <a:prstGeom prst="uturnArrow">
            <a:avLst>
              <a:gd name="adj1" fmla="val 20181"/>
              <a:gd name="adj2" fmla="val 19984"/>
              <a:gd name="adj3" fmla="val 25000"/>
              <a:gd name="adj4" fmla="val 43750"/>
              <a:gd name="adj5" fmla="val 10000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87854" y="512466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7200" y="3157457"/>
            <a:ext cx="5111863" cy="8207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59537" y="2416344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071609" y="4104070"/>
            <a:ext cx="0" cy="47458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96517" y="420931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Denote as h</a:t>
            </a:r>
            <a:r>
              <a:rPr lang="en-US" baseline="-25000" dirty="0">
                <a:solidFill>
                  <a:schemeClr val="accent2">
                    <a:lumMod val="75000"/>
                  </a:schemeClr>
                </a:solidFill>
              </a:rPr>
              <a:t>n+1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01965" y="5508180"/>
            <a:ext cx="29344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Models are trained on S’</a:t>
            </a:r>
          </a:p>
          <a:p>
            <a:r>
              <a:rPr lang="en-US" dirty="0"/>
              <a:t>Ensemble built to optimize V’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2400" y="6142756"/>
            <a:ext cx="8302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Caruana, Rich, et al. "Ensemble selection from libraries of models." </a:t>
            </a:r>
            <a:r>
              <a:rPr lang="en-US" altLang="ko-KR" sz="1200" i="1" dirty="0"/>
              <a:t>Proceedings of the twenty-first international conference on Machine learning</a:t>
            </a:r>
            <a:r>
              <a:rPr lang="en-US" altLang="ko-KR" sz="1200" dirty="0"/>
              <a:t>. ACM, 2004.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90403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An Empirical Evaluation of Supervised Learning in High Dimensions [Caruana et al., ICML 2008]</a:t>
            </a:r>
            <a:endParaRPr lang="ko-KR" altLang="en-US" sz="2800" dirty="0"/>
          </a:p>
        </p:txBody>
      </p:sp>
      <p:sp>
        <p:nvSpPr>
          <p:cNvPr id="4" name="Left Arrow 5"/>
          <p:cNvSpPr/>
          <p:nvPr/>
        </p:nvSpPr>
        <p:spPr>
          <a:xfrm rot="5400000">
            <a:off x="157297" y="2811680"/>
            <a:ext cx="3305290" cy="380616"/>
          </a:xfrm>
          <a:prstGeom prst="leftArrow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Better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372166"/>
            <a:ext cx="5402502" cy="363887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509743"/>
              </p:ext>
            </p:extLst>
          </p:nvPr>
        </p:nvGraphicFramePr>
        <p:xfrm>
          <a:off x="1905384" y="5011042"/>
          <a:ext cx="255170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384">
                  <a:extLst>
                    <a:ext uri="{9D8B030D-6E8A-4147-A177-3AD203B41FA5}">
                      <a16:colId xmlns:a16="http://schemas.microsoft.com/office/drawing/2014/main" val="114141179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39559873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ANN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Artificial Neural Network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791488"/>
                  </a:ext>
                </a:extLst>
              </a:tr>
              <a:tr h="1479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BAGDT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Bagged Decision Tree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16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BSTDT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Boosted Decision Tree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03494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KNN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K-nearest neighborhoods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236378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SVM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Support Vector Machine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3818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972891"/>
              </p:ext>
            </p:extLst>
          </p:nvPr>
        </p:nvGraphicFramePr>
        <p:xfrm>
          <a:off x="4457093" y="5011042"/>
          <a:ext cx="255170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384">
                  <a:extLst>
                    <a:ext uri="{9D8B030D-6E8A-4147-A177-3AD203B41FA5}">
                      <a16:colId xmlns:a16="http://schemas.microsoft.com/office/drawing/2014/main" val="114141179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3955987310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Logistic Regression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374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BSTST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Boosted stumps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21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PRC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Perceptron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433724"/>
                  </a:ext>
                </a:extLst>
              </a:tr>
              <a:tr h="2351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RF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Random Forest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86935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19634" y="6404728"/>
            <a:ext cx="8302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Kent Ridge Bio-medical Dataset </a:t>
            </a:r>
            <a:r>
              <a:rPr lang="en-US" altLang="ko-KR" sz="1200" dirty="0">
                <a:hlinkClick r:id="rId3"/>
              </a:rPr>
              <a:t>http://datam.i2r.a-star.edu.sg/datasets/krbd/</a:t>
            </a:r>
            <a:r>
              <a:rPr lang="en-US" altLang="ko-K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547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../../_images/sphx_glr_plot_adaboost_regression_0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3" t="5470" r="8972"/>
          <a:stretch/>
        </p:blipFill>
        <p:spPr bwMode="auto">
          <a:xfrm>
            <a:off x="5580992" y="3373821"/>
            <a:ext cx="3520965" cy="290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ML Package in Python</a:t>
            </a:r>
          </a:p>
          <a:p>
            <a:pPr lvl="1"/>
            <a:r>
              <a:rPr lang="en-US" altLang="ko-KR" dirty="0" smtClean="0"/>
              <a:t>Current version 0.18.1</a:t>
            </a:r>
          </a:p>
          <a:p>
            <a:pPr lvl="1"/>
            <a:r>
              <a:rPr lang="en-US" altLang="ko-KR" dirty="0" smtClean="0">
                <a:hlinkClick r:id="rId3"/>
              </a:rPr>
              <a:t>http://scikit-learn.org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Decision Tree Regression VS </a:t>
            </a:r>
            <a:r>
              <a:rPr lang="en-US" altLang="ko-KR" dirty="0" err="1" smtClean="0"/>
              <a:t>Adaboosted</a:t>
            </a:r>
            <a:r>
              <a:rPr lang="en-US" altLang="ko-KR" dirty="0" smtClean="0"/>
              <a:t> DTR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Sample using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 [1/2]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06" y="3542561"/>
            <a:ext cx="5486458" cy="25483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400" y="6142756"/>
            <a:ext cx="8302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http://scikit-learn.org/stable/auto_examples/ensemble/plot_adaboost_regression.html#sphx-glr-auto-examples-ensemble-plot-adaboost-regression-py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29723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Bagged Decision Tree Regression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Sample using </a:t>
            </a:r>
            <a:r>
              <a:rPr lang="en-US" altLang="ko-KR" dirty="0" err="1"/>
              <a:t>Scikit</a:t>
            </a:r>
            <a:r>
              <a:rPr lang="en-US" altLang="ko-KR" dirty="0"/>
              <a:t>-learn </a:t>
            </a:r>
            <a:r>
              <a:rPr lang="en-US" altLang="ko-KR" dirty="0" smtClean="0"/>
              <a:t>[2/2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2400" y="6142756"/>
            <a:ext cx="8302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http://scikit-learn.org/stable/auto_examples/ensemble/plot_adaboost_regression.html#sphx-glr-auto-examples-ensemble-plot-adaboost-regression-py</a:t>
            </a:r>
            <a:endParaRPr lang="ko-KR" altLang="en-US" sz="900" dirty="0"/>
          </a:p>
        </p:txBody>
      </p:sp>
      <p:pic>
        <p:nvPicPr>
          <p:cNvPr id="2050" name="Picture 2" descr="../../_images/sphx_glr_plot_bias_variance_0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2" t="5598" r="8778" b="6037"/>
          <a:stretch/>
        </p:blipFill>
        <p:spPr bwMode="auto">
          <a:xfrm>
            <a:off x="2878726" y="1813779"/>
            <a:ext cx="3310759" cy="259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279" y="4440613"/>
            <a:ext cx="4729654" cy="174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9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Bagging</a:t>
            </a:r>
          </a:p>
          <a:p>
            <a:pPr lvl="1"/>
            <a:r>
              <a:rPr lang="en-US" altLang="ko-KR" dirty="0"/>
              <a:t>Keep models</a:t>
            </a:r>
          </a:p>
          <a:p>
            <a:pPr lvl="1"/>
            <a:r>
              <a:rPr lang="en-US" altLang="ko-KR" dirty="0"/>
              <a:t>Strong to noisy data</a:t>
            </a:r>
          </a:p>
          <a:p>
            <a:pPr lvl="1"/>
            <a:r>
              <a:rPr lang="en-US" altLang="ko-KR" dirty="0"/>
              <a:t>Simplest way</a:t>
            </a:r>
          </a:p>
          <a:p>
            <a:pPr lvl="1"/>
            <a:r>
              <a:rPr lang="en-US" altLang="ko-KR" dirty="0"/>
              <a:t>Not recommend to use on stable classifiers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Boosting</a:t>
            </a:r>
          </a:p>
          <a:p>
            <a:pPr lvl="1"/>
            <a:r>
              <a:rPr lang="en-US" altLang="ko-KR" dirty="0"/>
              <a:t>Combine models</a:t>
            </a:r>
          </a:p>
          <a:p>
            <a:pPr lvl="1"/>
            <a:r>
              <a:rPr lang="en-US" altLang="ko-KR" dirty="0"/>
              <a:t>Tends to achieve greater accuracy than that of bagging</a:t>
            </a:r>
          </a:p>
          <a:p>
            <a:pPr lvl="1"/>
            <a:endParaRPr lang="en-US" altLang="ko-K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586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/>
              <a:t>Caruana, Rich, Nikos </a:t>
            </a:r>
            <a:r>
              <a:rPr lang="en-US" altLang="ko-KR" sz="1200" dirty="0" err="1"/>
              <a:t>Karampatziakis</a:t>
            </a:r>
            <a:r>
              <a:rPr lang="en-US" altLang="ko-KR" sz="1200" dirty="0"/>
              <a:t>, and </a:t>
            </a:r>
            <a:r>
              <a:rPr lang="en-US" altLang="ko-KR" sz="1200" dirty="0" err="1"/>
              <a:t>Ainur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Yessenalina</a:t>
            </a:r>
            <a:r>
              <a:rPr lang="en-US" altLang="ko-KR" sz="1200" dirty="0"/>
              <a:t>. "An empirical evaluation of supervised learning in high dimensions." </a:t>
            </a:r>
            <a:r>
              <a:rPr lang="en-US" altLang="ko-KR" sz="1200" i="1" dirty="0"/>
              <a:t>Proceedings of the 25th international conference on Machine learning</a:t>
            </a:r>
            <a:r>
              <a:rPr lang="en-US" altLang="ko-KR" sz="1200" dirty="0"/>
              <a:t>. ACM, 2008.</a:t>
            </a:r>
          </a:p>
          <a:p>
            <a:r>
              <a:rPr lang="en-US" altLang="ko-KR" sz="1200" dirty="0"/>
              <a:t>Lecture Notes for E </a:t>
            </a:r>
            <a:r>
              <a:rPr lang="en-US" altLang="ko-KR" sz="1200" dirty="0" err="1"/>
              <a:t>Alpaydın</a:t>
            </a:r>
            <a:r>
              <a:rPr lang="en-US" altLang="ko-KR" sz="1200" dirty="0"/>
              <a:t> 2010 Introduction to Machine Learning 2e © The MIT Press (V1.0)</a:t>
            </a:r>
          </a:p>
          <a:p>
            <a:r>
              <a:rPr lang="en-US" altLang="ko-KR" sz="1200" dirty="0">
                <a:hlinkClick r:id="rId2"/>
              </a:rPr>
              <a:t>http://www.scholarpedia.org/article/Ensemble_learning</a:t>
            </a:r>
            <a:endParaRPr lang="en-US" altLang="ko-KR" sz="1200" dirty="0"/>
          </a:p>
          <a:p>
            <a:r>
              <a:rPr lang="en-US" altLang="ko-KR" sz="1200" dirty="0" err="1"/>
              <a:t>Efron</a:t>
            </a:r>
            <a:r>
              <a:rPr lang="en-US" altLang="ko-KR" sz="1200" dirty="0"/>
              <a:t>, Bradley. "Bootstrap methods: another look at the jackknife." </a:t>
            </a:r>
            <a:r>
              <a:rPr lang="en-US" altLang="ko-KR" sz="1200" i="1" dirty="0"/>
              <a:t>Breakthroughs in Statistics</a:t>
            </a:r>
            <a:r>
              <a:rPr lang="en-US" altLang="ko-KR" sz="1200" dirty="0"/>
              <a:t>. Springer New York, 1992. 569-593.</a:t>
            </a:r>
          </a:p>
          <a:p>
            <a:r>
              <a:rPr lang="en-US" altLang="ko-KR" sz="1200" dirty="0"/>
              <a:t>Caruana, Rich, et al. "Ensemble selection from libraries of models." </a:t>
            </a:r>
            <a:r>
              <a:rPr lang="en-US" altLang="ko-KR" sz="1200" i="1" dirty="0"/>
              <a:t>Proceedings of the twenty-first international conference on Machine learning</a:t>
            </a:r>
            <a:r>
              <a:rPr lang="en-US" altLang="ko-KR" sz="1200" dirty="0"/>
              <a:t>. ACM, 2004.</a:t>
            </a:r>
            <a:endParaRPr lang="ko-KR" altLang="en-US" sz="9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565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Ensemble learning</a:t>
            </a:r>
          </a:p>
          <a:p>
            <a:r>
              <a:rPr lang="en-US" altLang="ko-KR" dirty="0"/>
              <a:t>Voting</a:t>
            </a:r>
          </a:p>
          <a:p>
            <a:r>
              <a:rPr lang="en-US" altLang="ko-KR" dirty="0"/>
              <a:t>Bootstrap resampling</a:t>
            </a:r>
          </a:p>
          <a:p>
            <a:r>
              <a:rPr lang="en-US" altLang="ko-KR" dirty="0"/>
              <a:t>Bagging</a:t>
            </a:r>
          </a:p>
          <a:p>
            <a:r>
              <a:rPr lang="en-US" altLang="ko-KR" dirty="0"/>
              <a:t>Boosting</a:t>
            </a:r>
          </a:p>
          <a:p>
            <a:pPr lvl="1"/>
            <a:r>
              <a:rPr lang="en-US" altLang="ko-KR" dirty="0" err="1"/>
              <a:t>Adaboost</a:t>
            </a:r>
            <a:endParaRPr lang="en-US" altLang="ko-KR" dirty="0"/>
          </a:p>
          <a:p>
            <a:r>
              <a:rPr lang="en-US" altLang="ko-KR" dirty="0"/>
              <a:t>Stacking</a:t>
            </a:r>
          </a:p>
          <a:p>
            <a:r>
              <a:rPr lang="en-US" altLang="ko-KR" dirty="0"/>
              <a:t>Performance </a:t>
            </a:r>
            <a:r>
              <a:rPr lang="en-US" altLang="ko-KR" dirty="0" smtClean="0"/>
              <a:t>comparison</a:t>
            </a:r>
          </a:p>
          <a:p>
            <a:r>
              <a:rPr lang="en-US" altLang="ko-KR" dirty="0" smtClean="0"/>
              <a:t>Example using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</a:t>
            </a:r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603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Basic idea</a:t>
            </a:r>
          </a:p>
          <a:p>
            <a:pPr lvl="1"/>
            <a:r>
              <a:rPr lang="en-US" altLang="ko-KR" dirty="0"/>
              <a:t>Build different experts</a:t>
            </a:r>
          </a:p>
          <a:p>
            <a:pPr lvl="1"/>
            <a:r>
              <a:rPr lang="en-US" altLang="ko-KR" dirty="0"/>
              <a:t>Let them vote</a:t>
            </a:r>
          </a:p>
          <a:p>
            <a:endParaRPr lang="en-US" altLang="ko-KR" dirty="0"/>
          </a:p>
          <a:p>
            <a:r>
              <a:rPr lang="en-US" altLang="ko-KR" dirty="0"/>
              <a:t>Combine multiple learners</a:t>
            </a:r>
          </a:p>
          <a:p>
            <a:pPr lvl="1"/>
            <a:r>
              <a:rPr lang="en-US" altLang="ko-KR" dirty="0"/>
              <a:t>Homogenous</a:t>
            </a:r>
          </a:p>
          <a:p>
            <a:pPr lvl="2"/>
            <a:r>
              <a:rPr lang="en-US" altLang="ko-KR" dirty="0"/>
              <a:t>Identical learners</a:t>
            </a:r>
          </a:p>
          <a:p>
            <a:pPr lvl="1"/>
            <a:r>
              <a:rPr lang="en-US" altLang="ko-KR" dirty="0"/>
              <a:t>Heterogenous</a:t>
            </a:r>
          </a:p>
          <a:p>
            <a:pPr lvl="2"/>
            <a:r>
              <a:rPr lang="en-US" altLang="ko-KR" dirty="0"/>
              <a:t>Different learners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Proof of ensemble model works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Ensemble Learning</a:t>
            </a:r>
            <a:endParaRPr lang="ko-KR" altLang="en-US" dirty="0"/>
          </a:p>
        </p:txBody>
      </p:sp>
      <p:pic>
        <p:nvPicPr>
          <p:cNvPr id="9218" name="Picture 2" descr="https://www.analyticsvidhya.com/wp-content/uploads/2015/07/bagg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1" y="1345581"/>
            <a:ext cx="3759610" cy="282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98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Suppose there are 25 base classifiers</a:t>
            </a:r>
          </a:p>
          <a:p>
            <a:r>
              <a:rPr lang="en-US" altLang="ko-KR" dirty="0"/>
              <a:t>Each classifier has error rate, ε = 0.35</a:t>
            </a:r>
          </a:p>
          <a:p>
            <a:r>
              <a:rPr lang="en-US" altLang="ko-KR" dirty="0"/>
              <a:t>Assume classifiers are </a:t>
            </a:r>
            <a:r>
              <a:rPr lang="en-US" altLang="ko-KR" b="1" dirty="0"/>
              <a:t>independent</a:t>
            </a:r>
          </a:p>
          <a:p>
            <a:r>
              <a:rPr lang="en-US" altLang="ko-KR" dirty="0"/>
              <a:t>Probability that the ensemble classifier makes a wrong prediction: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ensemble works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118" y="3411924"/>
            <a:ext cx="36099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87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b-vote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4156" y="1126331"/>
            <a:ext cx="4295775" cy="4464050"/>
          </a:xfrm>
          <a:prstGeom prst="rect">
            <a:avLst/>
          </a:prstGeom>
          <a:noFill/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Democratic decision making</a:t>
            </a:r>
          </a:p>
          <a:p>
            <a:r>
              <a:rPr lang="en-US" altLang="ko-KR" dirty="0"/>
              <a:t>Linear combination</a:t>
            </a:r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Voting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294" y="2676578"/>
            <a:ext cx="4037903" cy="164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6359" y="4269850"/>
            <a:ext cx="2759771" cy="213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28725" y="2227762"/>
            <a:ext cx="2598232" cy="46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62400" y="6342781"/>
            <a:ext cx="8302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Lecture Notes for E </a:t>
            </a:r>
            <a:r>
              <a:rPr lang="en-US" altLang="ko-KR" sz="1100" dirty="0" err="1"/>
              <a:t>Alpaydın</a:t>
            </a:r>
            <a:r>
              <a:rPr lang="en-US" altLang="ko-KR" sz="1100" dirty="0"/>
              <a:t> 2010 Introduction to Machine Learning 2e © The MIT Press (V1.0)</a:t>
            </a:r>
            <a:endParaRPr lang="sv-SE" altLang="ko-KR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90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Bootstrapping</a:t>
            </a:r>
          </a:p>
          <a:p>
            <a:pPr lvl="1"/>
            <a:r>
              <a:rPr lang="en-US" altLang="ko-KR" dirty="0"/>
              <a:t>Resample with replacement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Bootstrapping Resampling </a:t>
            </a:r>
            <a:r>
              <a:rPr lang="en-US" altLang="ko-KR" sz="2700" dirty="0"/>
              <a:t>[Bradley </a:t>
            </a:r>
            <a:r>
              <a:rPr lang="en-US" altLang="ko-KR" sz="2700" dirty="0" err="1"/>
              <a:t>Efron</a:t>
            </a:r>
            <a:r>
              <a:rPr lang="en-US" altLang="ko-KR" sz="2700" dirty="0"/>
              <a:t> 1992]</a:t>
            </a:r>
            <a:endParaRPr lang="ko-KR" altLang="en-US" dirty="0"/>
          </a:p>
        </p:txBody>
      </p:sp>
      <p:pic>
        <p:nvPicPr>
          <p:cNvPr id="10242" name="Picture 2" descr="https://i.stack.imgur.com/FfX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2152650"/>
            <a:ext cx="54356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2400" y="6342781"/>
            <a:ext cx="8302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http://stats.stackexchange.com/questions/104040/resampling-simulation-methods-monte-carlo-bootstrapping-jackknifing-cross</a:t>
            </a:r>
            <a:endParaRPr lang="sv-SE" altLang="ko-KR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84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363" y="3967974"/>
            <a:ext cx="3143250" cy="248602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Bootstrap </a:t>
            </a:r>
            <a:r>
              <a:rPr lang="en-US" altLang="ko-KR" dirty="0" err="1"/>
              <a:t>AGGregatING</a:t>
            </a:r>
            <a:r>
              <a:rPr lang="en-US" altLang="ko-KR" dirty="0"/>
              <a:t> (BAGGING)</a:t>
            </a:r>
          </a:p>
          <a:p>
            <a:r>
              <a:rPr lang="en-US" altLang="ko-KR" dirty="0"/>
              <a:t>Bagging Predictors [Leo </a:t>
            </a:r>
            <a:r>
              <a:rPr lang="en-US" altLang="ko-KR" dirty="0" err="1"/>
              <a:t>Breiman</a:t>
            </a:r>
            <a:r>
              <a:rPr lang="en-US" altLang="ko-KR" dirty="0"/>
              <a:t> 1996]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Bagging</a:t>
            </a:r>
            <a:endParaRPr lang="ko-KR" altLang="en-US" dirty="0"/>
          </a:p>
        </p:txBody>
      </p:sp>
      <p:pic>
        <p:nvPicPr>
          <p:cNvPr id="5" name="Picture 2" descr="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1416437"/>
            <a:ext cx="1905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lh3.ggpht.com/-XviqQIhpbkk/UL7oBR60qLI/AAAAAAAADEU/8_z7wF5uWAE/s1600/BaggingCropp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74" y="2493641"/>
            <a:ext cx="5272837" cy="408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32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Machine Learning class project</a:t>
            </a:r>
          </a:p>
          <a:p>
            <a:r>
              <a:rPr lang="en-US" altLang="ko-KR" dirty="0"/>
              <a:t>Thoughts on Hypothesis Boosting</a:t>
            </a:r>
          </a:p>
          <a:p>
            <a:pPr lvl="1"/>
            <a:r>
              <a:rPr lang="en-US" altLang="ko-KR" dirty="0">
                <a:hlinkClick r:id="rId3"/>
              </a:rPr>
              <a:t>http://www.cis.upenn.edu/~mkearns/papers/boostnote.pdf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“Does there exist a boosting </a:t>
            </a:r>
            <a:r>
              <a:rPr lang="en-US" altLang="ko-KR" dirty="0" err="1"/>
              <a:t>algo</a:t>
            </a:r>
            <a:r>
              <a:rPr lang="en-US" altLang="ko-KR" dirty="0"/>
              <a:t> that turns a weak learner </a:t>
            </a:r>
            <a:br>
              <a:rPr lang="en-US" altLang="ko-KR" dirty="0"/>
            </a:br>
            <a:r>
              <a:rPr lang="en-US" altLang="ko-KR" dirty="0"/>
              <a:t>into a strong learner?”</a:t>
            </a:r>
          </a:p>
          <a:p>
            <a:pPr lvl="1"/>
            <a:r>
              <a:rPr lang="en-US" altLang="ko-KR" dirty="0"/>
              <a:t>Weak learning</a:t>
            </a:r>
          </a:p>
          <a:p>
            <a:pPr lvl="2"/>
            <a:r>
              <a:rPr lang="en-US" altLang="ko-KR" dirty="0"/>
              <a:t>Predict better than random guessing</a:t>
            </a:r>
          </a:p>
          <a:p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Boosting [Michael Kearns, 1988]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201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3.ggpht.com/-fSsULg-ci00/UL7oCfBP4UI/AAAAAAAADEc/WmoS8of8pT4/s1600/BoostingCroppe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248" y="0"/>
            <a:ext cx="5556752" cy="657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Adaptive Boosting</a:t>
            </a:r>
          </a:p>
          <a:p>
            <a:endParaRPr lang="en-US" altLang="ko-KR" dirty="0"/>
          </a:p>
          <a:p>
            <a:r>
              <a:rPr lang="en-US" altLang="ko-KR" dirty="0"/>
              <a:t>Very general</a:t>
            </a:r>
          </a:p>
          <a:p>
            <a:pPr lvl="1"/>
            <a:r>
              <a:rPr lang="en-US" altLang="ko-KR" dirty="0"/>
              <a:t>Any weak learner</a:t>
            </a:r>
          </a:p>
          <a:p>
            <a:endParaRPr lang="en-US" altLang="ko-K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AdaBoosting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350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B Template 2015.potx" id="{ADE35502-8FB5-4544-8649-3F1FB50F95FE}" vid="{8F77CCEE-2725-4EF2-A4D7-49336BDC90B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IDB Template 2015</Template>
  <TotalTime>3442</TotalTime>
  <Words>470</Words>
  <Application>Microsoft Office PowerPoint</Application>
  <PresentationFormat>화면 슬라이드 쇼(4:3)</PresentationFormat>
  <Paragraphs>152</Paragraphs>
  <Slides>19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Calibri</vt:lpstr>
      <vt:lpstr>Times New Roman</vt:lpstr>
      <vt:lpstr>Wingdings</vt:lpstr>
      <vt:lpstr>Office 테마</vt:lpstr>
      <vt:lpstr>Introduction to Ensemble Methods</vt:lpstr>
      <vt:lpstr>Contents</vt:lpstr>
      <vt:lpstr>Ensemble Learning</vt:lpstr>
      <vt:lpstr>Why ensemble works</vt:lpstr>
      <vt:lpstr>Voting</vt:lpstr>
      <vt:lpstr>Bootstrapping Resampling [Bradley Efron 1992]</vt:lpstr>
      <vt:lpstr>Bagging</vt:lpstr>
      <vt:lpstr>Boosting [Michael Kearns, 1988]</vt:lpstr>
      <vt:lpstr>AdaBoosting</vt:lpstr>
      <vt:lpstr>Adaboost : Example [1/3]</vt:lpstr>
      <vt:lpstr>Adaboost : Example [2/3]</vt:lpstr>
      <vt:lpstr>Adaboost : Example [3/3]</vt:lpstr>
      <vt:lpstr>Stacking [David H. Wolpert 1992]</vt:lpstr>
      <vt:lpstr>Ensemble Selection</vt:lpstr>
      <vt:lpstr>An Empirical Evaluation of Supervised Learning in High Dimensions [Caruana et al., ICML 2008]</vt:lpstr>
      <vt:lpstr>Sample using Scikit-learn [1/2]</vt:lpstr>
      <vt:lpstr>Sample using Scikit-learn [2/2]</vt:lpstr>
      <vt:lpstr>Summary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랩세미나</dc:title>
  <dc:creator>HeymoKou</dc:creator>
  <cp:lastModifiedBy>heymo</cp:lastModifiedBy>
  <cp:revision>676</cp:revision>
  <dcterms:created xsi:type="dcterms:W3CDTF">2015-03-16T04:19:06Z</dcterms:created>
  <dcterms:modified xsi:type="dcterms:W3CDTF">2017-01-02T07:25:10Z</dcterms:modified>
</cp:coreProperties>
</file>