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58" r:id="rId5"/>
    <p:sldId id="273" r:id="rId6"/>
    <p:sldId id="260" r:id="rId7"/>
    <p:sldId id="261" r:id="rId8"/>
    <p:sldId id="26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9" r:id="rId27"/>
    <p:sldId id="300" r:id="rId28"/>
    <p:sldId id="302" r:id="rId29"/>
    <p:sldId id="303" r:id="rId30"/>
    <p:sldId id="304" r:id="rId31"/>
    <p:sldId id="305" r:id="rId32"/>
    <p:sldId id="306" r:id="rId33"/>
    <p:sldId id="307" r:id="rId34"/>
    <p:sldId id="30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CC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8" autoAdjust="0"/>
  </p:normalViewPr>
  <p:slideViewPr>
    <p:cSldViewPr>
      <p:cViewPr>
        <p:scale>
          <a:sx n="66" d="100"/>
          <a:sy n="66" d="100"/>
        </p:scale>
        <p:origin x="-1362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809FA33E-EF0D-46AE-A0BA-3D5D4E9EBDA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20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56349589-DD7C-4F6F-8199-E22EAD4EC10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62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D16BB-4DD8-45A9-83D5-9F469B33E752}" type="slidenum">
              <a:rPr lang="ko-KR" altLang="en-US"/>
              <a:pPr/>
              <a:t>5</a:t>
            </a:fld>
            <a:endParaRPr lang="ko-KR" alt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0BD07-237E-41AD-8401-71C105158C18}" type="slidenum">
              <a:rPr lang="ko-KR" altLang="en-US"/>
              <a:pPr/>
              <a:t>17</a:t>
            </a:fld>
            <a:endParaRPr lang="ko-KR" altLang="en-US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846DE-313E-4581-BA89-1E845CF61AB3}" type="slidenum">
              <a:rPr lang="ko-KR" altLang="en-US"/>
              <a:pPr/>
              <a:t>18</a:t>
            </a:fld>
            <a:endParaRPr lang="ko-KR" altLang="en-US"/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AD8D7-942F-4193-BDFC-091E742090B8}" type="slidenum">
              <a:rPr lang="ko-KR" altLang="en-US"/>
              <a:pPr/>
              <a:t>19</a:t>
            </a:fld>
            <a:endParaRPr lang="ko-KR" altLang="en-US"/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DBB2F-ACDD-4308-8FBA-497372B8192A}" type="slidenum">
              <a:rPr lang="ko-KR" altLang="en-US"/>
              <a:pPr/>
              <a:t>20</a:t>
            </a:fld>
            <a:endParaRPr lang="ko-KR" altLang="en-US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0CA98-AD24-4B8B-BD1A-146F28ADE378}" type="slidenum">
              <a:rPr lang="ko-KR" altLang="en-US"/>
              <a:pPr/>
              <a:t>21</a:t>
            </a:fld>
            <a:endParaRPr lang="ko-KR" altLang="en-US"/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90675-F467-4862-9F22-9028662F5C99}" type="slidenum">
              <a:rPr lang="ko-KR" altLang="en-US"/>
              <a:pPr/>
              <a:t>22</a:t>
            </a:fld>
            <a:endParaRPr lang="ko-KR" altLang="en-US"/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13802-74CF-432D-A8C0-A8A7CB87E780}" type="slidenum">
              <a:rPr lang="ko-KR" altLang="en-US"/>
              <a:pPr/>
              <a:t>23</a:t>
            </a:fld>
            <a:endParaRPr lang="ko-KR" altLang="en-US"/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8F7DF-0F0E-4FD8-8492-49F830BD8BD4}" type="slidenum">
              <a:rPr lang="ko-KR" altLang="en-US"/>
              <a:pPr/>
              <a:t>24</a:t>
            </a:fld>
            <a:endParaRPr lang="ko-KR" alt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93424-D896-4679-818D-4F0BA896EDD3}" type="slidenum">
              <a:rPr lang="ko-KR" altLang="en-US"/>
              <a:pPr/>
              <a:t>25</a:t>
            </a:fld>
            <a:endParaRPr lang="ko-KR" altLang="en-US"/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0388A-AD29-4549-89BD-519E0B0AA8DC}" type="slidenum">
              <a:rPr lang="ko-KR" altLang="en-US"/>
              <a:pPr/>
              <a:t>26</a:t>
            </a:fld>
            <a:endParaRPr lang="ko-KR" altLang="en-US"/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D3A4D-20A9-4CBA-A38F-6A7AB562DE93}" type="slidenum">
              <a:rPr lang="ko-KR" altLang="en-US"/>
              <a:pPr/>
              <a:t>9</a:t>
            </a:fld>
            <a:endParaRPr lang="ko-KR" alt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6CBEC-B9D1-4ED5-AFE4-37B4A3247270}" type="slidenum">
              <a:rPr lang="ko-KR" altLang="en-US"/>
              <a:pPr/>
              <a:t>27</a:t>
            </a:fld>
            <a:endParaRPr lang="ko-KR" altLang="en-US"/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4D917-2606-4B95-BAEA-13BB732E97AC}" type="slidenum">
              <a:rPr lang="ko-KR" altLang="en-US"/>
              <a:pPr/>
              <a:t>28</a:t>
            </a:fld>
            <a:endParaRPr lang="ko-KR" altLang="en-US"/>
          </a:p>
        </p:txBody>
      </p:sp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AC0E6-10F9-4109-9158-8167174FF350}" type="slidenum">
              <a:rPr lang="ko-KR" altLang="en-US"/>
              <a:pPr/>
              <a:t>29</a:t>
            </a:fld>
            <a:endParaRPr lang="ko-KR" altLang="en-US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CD610-6FED-42AE-905D-0594599B969C}" type="slidenum">
              <a:rPr lang="ko-KR" altLang="en-US"/>
              <a:pPr/>
              <a:t>30</a:t>
            </a:fld>
            <a:endParaRPr lang="ko-KR" altLang="en-US"/>
          </a:p>
        </p:txBody>
      </p:sp>
      <p:sp>
        <p:nvSpPr>
          <p:cNvPr id="962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57C6E6-8A9B-448D-B997-561B60447F4E}" type="slidenum">
              <a:rPr lang="ko-KR" altLang="en-US"/>
              <a:pPr/>
              <a:t>31</a:t>
            </a:fld>
            <a:endParaRPr lang="ko-KR" altLang="en-US"/>
          </a:p>
        </p:txBody>
      </p:sp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927D2-1084-4220-A20E-948B79D6F803}" type="slidenum">
              <a:rPr lang="ko-KR" altLang="en-US"/>
              <a:pPr/>
              <a:t>32</a:t>
            </a:fld>
            <a:endParaRPr lang="ko-KR" altLang="en-US"/>
          </a:p>
        </p:txBody>
      </p:sp>
      <p:sp>
        <p:nvSpPr>
          <p:cNvPr id="1003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794F-A501-4ED0-ADEC-0CA5AC4CBEEE}" type="slidenum">
              <a:rPr lang="ko-KR" altLang="en-US"/>
              <a:pPr/>
              <a:t>33</a:t>
            </a:fld>
            <a:endParaRPr lang="ko-KR" altLang="en-US"/>
          </a:p>
        </p:txBody>
      </p:sp>
      <p:sp>
        <p:nvSpPr>
          <p:cNvPr id="1024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83253-F832-4849-8294-8F98D0B473DA}" type="slidenum">
              <a:rPr lang="ko-KR" altLang="en-US"/>
              <a:pPr/>
              <a:t>34</a:t>
            </a:fld>
            <a:endParaRPr lang="ko-KR" altLang="en-US"/>
          </a:p>
        </p:txBody>
      </p:sp>
      <p:sp>
        <p:nvSpPr>
          <p:cNvPr id="1044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D9E96-0C2F-4692-AB0B-D10F94C99A98}" type="slidenum">
              <a:rPr lang="ko-KR" altLang="en-US"/>
              <a:pPr/>
              <a:t>10</a:t>
            </a:fld>
            <a:endParaRPr lang="ko-KR" alt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124F9-4C39-41CB-B789-E40319C115FF}" type="slidenum">
              <a:rPr lang="ko-KR" altLang="en-US"/>
              <a:pPr/>
              <a:t>11</a:t>
            </a:fld>
            <a:endParaRPr lang="ko-KR" alt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248E-3BF0-4658-9F33-B8C00846509D}" type="slidenum">
              <a:rPr lang="ko-KR" altLang="en-US"/>
              <a:pPr/>
              <a:t>12</a:t>
            </a:fld>
            <a:endParaRPr lang="ko-KR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EA0DA-F993-4E85-A0D1-74A1E1AFBDDE}" type="slidenum">
              <a:rPr lang="ko-KR" altLang="en-US"/>
              <a:pPr/>
              <a:t>13</a:t>
            </a:fld>
            <a:endParaRPr lang="ko-KR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B4E8A-6CAA-469B-B14B-952F86350EC2}" type="slidenum">
              <a:rPr lang="ko-KR" altLang="en-US"/>
              <a:pPr/>
              <a:t>14</a:t>
            </a:fld>
            <a:endParaRPr lang="ko-KR" alt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45D83-971C-4E43-8704-8D8E08657D81}" type="slidenum">
              <a:rPr lang="ko-KR" altLang="en-US"/>
              <a:pPr/>
              <a:t>15</a:t>
            </a:fld>
            <a:endParaRPr lang="ko-KR" alt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7617D-3A4C-4D45-922F-A1ABC660AF51}" type="slidenum">
              <a:rPr lang="ko-KR" altLang="en-US"/>
              <a:pPr/>
              <a:t>16</a:t>
            </a:fld>
            <a:endParaRPr lang="ko-KR" altLang="en-US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1DB51791-5537-4B2A-B366-371C73C7B3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9BC4C-F4DD-4424-9F8D-A05CAC0713B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00FDF401-B835-4EE8-9D7B-9F71AEEA2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Logical </a:t>
            </a:r>
            <a:r>
              <a:rPr lang="en-US" altLang="ko-KR" dirty="0" smtClean="0"/>
              <a:t>Structure (DTD)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Specifications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ANY</a:t>
            </a:r>
          </a:p>
          <a:p>
            <a:r>
              <a:rPr lang="en-US" altLang="en-US"/>
              <a:t>#PCDATA</a:t>
            </a:r>
          </a:p>
          <a:p>
            <a:r>
              <a:rPr lang="en-US" altLang="en-US"/>
              <a:t>Sequences</a:t>
            </a:r>
          </a:p>
          <a:p>
            <a:r>
              <a:rPr lang="en-US" altLang="en-US"/>
              <a:t>Choices</a:t>
            </a:r>
          </a:p>
          <a:p>
            <a:r>
              <a:rPr lang="en-US" altLang="en-US"/>
              <a:t>Mixed Content</a:t>
            </a:r>
          </a:p>
          <a:p>
            <a:r>
              <a:rPr lang="en-US" altLang="en-US"/>
              <a:t>Modifiers</a:t>
            </a:r>
          </a:p>
          <a:p>
            <a:r>
              <a:rPr lang="en-US" altLang="en-US"/>
              <a:t>Empty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SEASON can contain any child element and/or raw text (parsed character data)</a:t>
            </a:r>
          </a:p>
          <a:p>
            <a:r>
              <a:rPr lang="en-US" altLang="en-US"/>
              <a:t>Rarely used in practice, due to the lack of constraint on structure it encourages.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730944" y="3115816"/>
            <a:ext cx="4129088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dirty="0">
                <a:latin typeface="Arial" charset="0"/>
              </a:rPr>
              <a:t>&lt;!</a:t>
            </a:r>
            <a:r>
              <a:rPr lang="en-US" altLang="en-US" dirty="0">
                <a:latin typeface="Arial" charset="0"/>
              </a:rPr>
              <a:t>ELEMENT SEASON ANY&gt;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#</a:t>
            </a:r>
            <a:r>
              <a:rPr lang="en-US" altLang="en-US"/>
              <a:t>PCDATA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</a:t>
            </a:r>
            <a:r>
              <a:rPr lang="en-US" altLang="en-US" dirty="0"/>
              <a:t>arsed </a:t>
            </a:r>
            <a:r>
              <a:rPr lang="en-US" altLang="en-US" b="1" dirty="0"/>
              <a:t>C</a:t>
            </a:r>
            <a:r>
              <a:rPr lang="en-US" altLang="en-US" dirty="0"/>
              <a:t>haracter </a:t>
            </a:r>
            <a:r>
              <a:rPr lang="en-US" altLang="en-US" b="1" dirty="0"/>
              <a:t>D</a:t>
            </a:r>
            <a:r>
              <a:rPr lang="en-US" altLang="en-US" dirty="0"/>
              <a:t>ata; i.e. raw text, no markup</a:t>
            </a:r>
          </a:p>
          <a:p>
            <a:r>
              <a:rPr lang="en-US" altLang="en-US" dirty="0"/>
              <a:t>Represent normal data and preceded by the hash-symbol, ‘#’, to avoid confusion with an identical element name, when used within a model group</a:t>
            </a:r>
            <a:br>
              <a:rPr lang="en-US" altLang="en-US" dirty="0"/>
            </a:br>
            <a:r>
              <a:rPr lang="en-US" altLang="en-US" sz="2400" dirty="0"/>
              <a:t>( for example, ‘(#PCDATA | PCDATA)’)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3568" y="3475856"/>
            <a:ext cx="4672013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noProof="1">
                <a:latin typeface="Arial" charset="0"/>
              </a:rPr>
              <a:t>&lt;!ELEMENT YEAR (#PCDATA)&gt;</a:t>
            </a:r>
            <a:endParaRPr lang="ko-KR" alt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 of #</a:t>
            </a:r>
            <a:r>
              <a:rPr lang="en-US" altLang="en-US"/>
              <a:t>PCDATA in XML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Valid:</a:t>
            </a:r>
            <a:endParaRPr lang="en-US" altLang="en-US" sz="2400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427984" y="1052736"/>
            <a:ext cx="3924300" cy="762000"/>
          </a:xfrm>
        </p:spPr>
        <p:txBody>
          <a:bodyPr/>
          <a:lstStyle/>
          <a:p>
            <a:r>
              <a:rPr lang="en-US" altLang="en-US" dirty="0"/>
              <a:t>Invalid: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86206" y="1653289"/>
            <a:ext cx="3733800" cy="25304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en-US" sz="2000" noProof="1">
                <a:latin typeface="Arial" charset="0"/>
              </a:rPr>
              <a:t>&lt;YEAR&gt;1999&lt;/YEAR&gt;</a:t>
            </a:r>
            <a:endParaRPr lang="en-US" altLang="en-US" sz="2000" dirty="0">
              <a:latin typeface="Arial" charset="0"/>
            </a:endParaRPr>
          </a:p>
          <a:p>
            <a:pPr lvl="1"/>
            <a:r>
              <a:rPr lang="en-US" altLang="en-US" sz="2000" noProof="1">
                <a:latin typeface="Arial" charset="0"/>
              </a:rPr>
              <a:t>&lt;YEAR&gt;99&lt;/YEAR&gt;</a:t>
            </a:r>
          </a:p>
          <a:p>
            <a:pPr lvl="1"/>
            <a:r>
              <a:rPr lang="en-US" altLang="en-US" sz="2000" noProof="1">
                <a:latin typeface="Arial" charset="0"/>
              </a:rPr>
              <a:t>&lt;YEAR&gt;1999 .E.&lt;/YEAR&gt;</a:t>
            </a:r>
          </a:p>
          <a:p>
            <a:pPr lvl="1"/>
            <a:r>
              <a:rPr lang="en-US" altLang="en-US" sz="2000" noProof="1">
                <a:latin typeface="Arial" charset="0"/>
              </a:rPr>
              <a:t>&lt;YEAR&gt;</a:t>
            </a:r>
          </a:p>
          <a:p>
            <a:pPr lvl="1"/>
            <a:r>
              <a:rPr lang="en-US" altLang="en-US" sz="2000" noProof="1">
                <a:latin typeface="Arial" charset="0"/>
              </a:rPr>
              <a:t> The year of our Lord one thousand, nine hundred, and ninety-nine</a:t>
            </a:r>
          </a:p>
          <a:p>
            <a:pPr lvl="1"/>
            <a:r>
              <a:rPr lang="en-US" altLang="en-US" sz="2000" noProof="1">
                <a:latin typeface="Arial" charset="0"/>
              </a:rPr>
              <a:t>&lt;/YEAR&gt;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813374" y="1628800"/>
            <a:ext cx="3575050" cy="3937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800" noProof="1">
                <a:latin typeface="Arial" charset="0"/>
              </a:rPr>
              <a:t>&lt;YEAR&gt;</a:t>
            </a:r>
          </a:p>
          <a:p>
            <a:r>
              <a:rPr lang="en-US" altLang="en-US" sz="1800" noProof="1">
                <a:latin typeface="Arial" charset="0"/>
              </a:rPr>
              <a:t>&lt;MONTH&gt;January&lt;/MONTH&gt;</a:t>
            </a:r>
          </a:p>
          <a:p>
            <a:r>
              <a:rPr lang="en-US" altLang="en-US" sz="1800" noProof="1">
                <a:latin typeface="Arial" charset="0"/>
              </a:rPr>
              <a:t>&lt;MONTH&gt;February&lt;/MONTH&gt;</a:t>
            </a:r>
          </a:p>
          <a:p>
            <a:r>
              <a:rPr lang="en-US" altLang="en-US" sz="1800" noProof="1">
                <a:latin typeface="Arial" charset="0"/>
              </a:rPr>
              <a:t>&lt;MONTH&gt;March&lt;/MONTH&gt;</a:t>
            </a:r>
          </a:p>
          <a:p>
            <a:r>
              <a:rPr lang="en-US" altLang="en-US" sz="1800" noProof="1">
                <a:latin typeface="Arial" charset="0"/>
              </a:rPr>
              <a:t>&lt;MONTH&gt;April&lt;/MONTH&gt;</a:t>
            </a:r>
          </a:p>
          <a:p>
            <a:r>
              <a:rPr lang="en-US" altLang="en-US" sz="1800" noProof="1">
                <a:latin typeface="Arial" charset="0"/>
              </a:rPr>
              <a:t>&lt;MONTH&gt;May&lt;/MONTH&gt;</a:t>
            </a:r>
          </a:p>
          <a:p>
            <a:r>
              <a:rPr lang="en-US" altLang="en-US" sz="1800" noProof="1">
                <a:latin typeface="Arial" charset="0"/>
              </a:rPr>
              <a:t>&lt;MONTH&gt;June&lt;/MONTH&gt;</a:t>
            </a:r>
          </a:p>
          <a:p>
            <a:r>
              <a:rPr lang="en-US" altLang="en-US" sz="1800" noProof="1">
                <a:latin typeface="Arial" charset="0"/>
              </a:rPr>
              <a:t>&lt;MONTH&gt;July&lt;/MONTH&gt;</a:t>
            </a:r>
          </a:p>
          <a:p>
            <a:r>
              <a:rPr lang="en-US" altLang="en-US" sz="1800" noProof="1">
                <a:latin typeface="Arial" charset="0"/>
              </a:rPr>
              <a:t>&lt;MONTH&gt;August&lt;/MONTH&gt;</a:t>
            </a:r>
          </a:p>
          <a:p>
            <a:r>
              <a:rPr lang="en-US" altLang="en-US" sz="1800" noProof="1">
                <a:latin typeface="Arial" charset="0"/>
              </a:rPr>
              <a:t>&lt;MONTH&gt;September&lt;/MONTH&gt;</a:t>
            </a:r>
          </a:p>
          <a:p>
            <a:r>
              <a:rPr lang="en-US" altLang="en-US" sz="1800" noProof="1">
                <a:latin typeface="Arial" charset="0"/>
              </a:rPr>
              <a:t>&lt;MONTH&gt;October&lt;/MONTH&gt;</a:t>
            </a:r>
          </a:p>
          <a:p>
            <a:r>
              <a:rPr lang="en-US" altLang="en-US" sz="1800" noProof="1">
                <a:latin typeface="Arial" charset="0"/>
              </a:rPr>
              <a:t>&lt;MONTH&gt;November&lt;/MONTH&gt;</a:t>
            </a:r>
          </a:p>
          <a:p>
            <a:r>
              <a:rPr lang="en-US" altLang="en-US" sz="1800" noProof="1">
                <a:latin typeface="Arial" charset="0"/>
              </a:rPr>
              <a:t>&lt;MONTH&gt;December&lt;/MONTH&gt;</a:t>
            </a:r>
          </a:p>
          <a:p>
            <a:r>
              <a:rPr lang="en-US" altLang="en-US" sz="1800" noProof="1">
                <a:latin typeface="Arial" charset="0"/>
              </a:rPr>
              <a:t>&lt;/YEAR&gt;</a:t>
            </a:r>
            <a:endParaRPr lang="en-US" altLang="en-US" sz="1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Child Elements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declare that a </a:t>
            </a:r>
            <a:r>
              <a:rPr lang="en-US" altLang="en-US" sz="2400" dirty="0"/>
              <a:t>LEAGUE</a:t>
            </a:r>
            <a:r>
              <a:rPr lang="en-US" altLang="en-US" dirty="0"/>
              <a:t> element must have a </a:t>
            </a:r>
            <a:r>
              <a:rPr lang="en-US" altLang="en-US" sz="2400" dirty="0"/>
              <a:t>LEAGUE_NAME</a:t>
            </a:r>
            <a:r>
              <a:rPr lang="en-US" altLang="en-US" dirty="0"/>
              <a:t> child:</a:t>
            </a:r>
          </a:p>
          <a:p>
            <a:pPr lvl="1"/>
            <a:endParaRPr lang="en-US" altLang="en-US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ko-KR" altLang="en-US" dirty="0">
              <a:latin typeface="Courier New" pitchFamily="49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36810" y="2162944"/>
            <a:ext cx="6167438" cy="762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LEAGUE (LEAGUE_NAME)&gt;   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LEAGUE_NAME (#PCDATA)&gt;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Separate multiple required child elements with commas; 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	e.g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One or More Children +</a:t>
            </a:r>
          </a:p>
          <a:p>
            <a:pPr lvl="1">
              <a:buFontTx/>
              <a:buNone/>
            </a:pPr>
            <a:endParaRPr lang="ko-KR" altLang="en-US" dirty="0">
              <a:latin typeface="Courier New" pitchFamily="49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899592" y="2188021"/>
            <a:ext cx="7239000" cy="10969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SEASON (YEAR, LEAGUE, LEAGUE)&gt;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LEAGUE (LEAGUE_NAME, DIVISION, </a:t>
            </a:r>
            <a:br>
              <a:rPr lang="en-US" altLang="en-US" sz="2200" dirty="0">
                <a:latin typeface="Arial" charset="0"/>
              </a:rPr>
            </a:br>
            <a:r>
              <a:rPr lang="en-US" altLang="en-US" sz="2200" dirty="0">
                <a:latin typeface="Arial" charset="0"/>
              </a:rPr>
              <a:t>                                                DIVISION, DIVISION)&gt;</a:t>
            </a:r>
            <a:endParaRPr lang="ko-KR" altLang="en-US" sz="2200" dirty="0">
              <a:latin typeface="Arial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99592" y="4293096"/>
            <a:ext cx="7467600" cy="990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/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DIVISION_NAME (#PCDATA)&gt;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DIVISION (DIVISION_NAME, TEAM+)&gt;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Sequences(1)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Zero or More Children *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1300" dirty="0"/>
          </a:p>
          <a:p>
            <a:endParaRPr lang="en-US" altLang="en-US" dirty="0"/>
          </a:p>
          <a:p>
            <a:r>
              <a:rPr lang="en-US" altLang="en-US" dirty="0"/>
              <a:t>Choices</a:t>
            </a:r>
            <a:endParaRPr lang="ko-KR" altLang="en-US" dirty="0">
              <a:latin typeface="Courier New" pitchFamily="49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1917" y="1683965"/>
            <a:ext cx="8310563" cy="10969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TEAM (TEAM_CITY, TEAM_NAME, PLAYER*)&gt;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TEAM_CITY (#PCDATA)&gt;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TEAM_NAME (#PCDATA)&gt;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93799" y="3666728"/>
            <a:ext cx="7794625" cy="9144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PAYMENT (CASH | CREDIT_CARD)&gt;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latin typeface="Arial" charset="0"/>
              </a:rPr>
              <a:t>&lt;!ELEMENT PAYMENT (CASH | CREDIT_CARD | CHECK)&gt;</a:t>
            </a:r>
            <a:endParaRPr lang="ko-KR" alt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Grouping With Parentheses</a:t>
            </a:r>
            <a:endParaRPr lang="en-U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Parentheses combine several elements into a single element</a:t>
            </a:r>
            <a:r>
              <a:rPr lang="en-US" altLang="en-US" noProof="1" smtClean="0"/>
              <a:t>. </a:t>
            </a:r>
            <a:endParaRPr lang="en-US" altLang="en-US" noProof="1"/>
          </a:p>
          <a:p>
            <a:r>
              <a:rPr lang="en-US" altLang="en-US" noProof="1"/>
              <a:t>Parenthesized element can be nested inside other parentheses in place of a single element. </a:t>
            </a:r>
          </a:p>
          <a:p>
            <a:r>
              <a:rPr lang="en-US" altLang="en-US" noProof="1"/>
              <a:t>The parenthesized element can be suffixed with a plus sign, a comma, or a question mark.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11560" y="3789040"/>
            <a:ext cx="7897813" cy="10969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sz="2200" dirty="0">
                <a:latin typeface="Arial" charset="0"/>
              </a:rPr>
              <a:t>&lt;!</a:t>
            </a:r>
            <a:r>
              <a:rPr lang="en-US" altLang="en-US" sz="2200" dirty="0">
                <a:latin typeface="Arial" charset="0"/>
              </a:rPr>
              <a:t>ELEMENT dl (</a:t>
            </a:r>
            <a:r>
              <a:rPr lang="en-US" altLang="en-US" sz="2200" dirty="0" err="1">
                <a:latin typeface="Arial" charset="0"/>
              </a:rPr>
              <a:t>dt</a:t>
            </a:r>
            <a:r>
              <a:rPr lang="en-US" altLang="en-US" sz="2200" dirty="0">
                <a:latin typeface="Arial" charset="0"/>
              </a:rPr>
              <a:t>, </a:t>
            </a:r>
            <a:r>
              <a:rPr lang="en-US" altLang="en-US" sz="2200" dirty="0" err="1">
                <a:latin typeface="Arial" charset="0"/>
              </a:rPr>
              <a:t>dd</a:t>
            </a:r>
            <a:r>
              <a:rPr lang="en-US" altLang="en-US" sz="2200" dirty="0">
                <a:latin typeface="Arial" charset="0"/>
              </a:rPr>
              <a:t>)*&gt;</a:t>
            </a:r>
          </a:p>
          <a:p>
            <a:pPr lvl="1"/>
            <a:r>
              <a:rPr lang="en-US" altLang="en-US" sz="2200" dirty="0">
                <a:latin typeface="Arial" charset="0"/>
              </a:rPr>
              <a:t>&lt;!ELEMENT ARTICLE (TITLE, (P | PHOTO |GRAPH </a:t>
            </a:r>
            <a:br>
              <a:rPr lang="en-US" altLang="en-US" sz="2200" dirty="0">
                <a:latin typeface="Arial" charset="0"/>
              </a:rPr>
            </a:br>
            <a:r>
              <a:rPr lang="en-US" altLang="en-US" sz="2200" dirty="0">
                <a:latin typeface="Arial" charset="0"/>
              </a:rPr>
              <a:t>        | SIDEBAR | PULLQUOTE | SUBHEAD)*, BYLINE?)&gt;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Mixed Content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Both #PCDATA and child elements in a choice</a:t>
            </a:r>
          </a:p>
          <a:p>
            <a:pPr lvl="1">
              <a:buFontTx/>
              <a:buNone/>
            </a:pPr>
            <a:r>
              <a:rPr lang="en-US" altLang="en-US" noProof="1">
                <a:latin typeface="Courier New" pitchFamily="49" charset="0"/>
              </a:rPr>
              <a:t/>
            </a:r>
            <a:br>
              <a:rPr lang="en-US" altLang="en-US" noProof="1">
                <a:latin typeface="Courier New" pitchFamily="49" charset="0"/>
              </a:rPr>
            </a:br>
            <a:endParaRPr lang="en-US" altLang="en-US" noProof="1">
              <a:latin typeface="Courier New" pitchFamily="49" charset="0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#</a:t>
            </a:r>
            <a:r>
              <a:rPr lang="en-US" altLang="en-US" dirty="0"/>
              <a:t>PCDATA must come first</a:t>
            </a:r>
          </a:p>
          <a:p>
            <a:r>
              <a:rPr lang="en-US" altLang="en-US" dirty="0"/>
              <a:t>#PCDATA cannot be used in a sequence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143000" y="1586880"/>
            <a:ext cx="5932488" cy="762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2200" noProof="1">
                <a:latin typeface="Arial" charset="0"/>
              </a:rPr>
              <a:t>&lt;!ELEMENT TEAM (#PCDATA | TEAM_CITY </a:t>
            </a:r>
            <a:br>
              <a:rPr lang="en-US" altLang="en-US" sz="2200" noProof="1">
                <a:latin typeface="Arial" charset="0"/>
              </a:rPr>
            </a:br>
            <a:r>
              <a:rPr lang="en-US" altLang="en-US" sz="2200" noProof="1">
                <a:latin typeface="Arial" charset="0"/>
              </a:rPr>
              <a:t>             | TEAM_NAME | PLAYER)*&gt;</a:t>
            </a:r>
            <a:endParaRPr lang="ko-KR" altLang="en-US" sz="2200" dirty="0">
              <a:latin typeface="Arial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62000" y="40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dirty="0"/>
              <a:t>Empty elements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555776" y="5276056"/>
            <a:ext cx="3705225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noProof="1">
                <a:latin typeface="Arial" charset="0"/>
              </a:rPr>
              <a:t>&lt;!ELEMENT BR EMPTY&gt;</a:t>
            </a:r>
            <a:endParaRPr lang="ko-KR" altLang="en-US" dirty="0">
              <a:latin typeface="Arial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81000" y="4221088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Attribute Declarations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Consider </a:t>
            </a:r>
            <a:r>
              <a:rPr lang="en-US" altLang="en-US" dirty="0"/>
              <a:t>this element: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1800" dirty="0"/>
          </a:p>
          <a:p>
            <a:pPr>
              <a:spcBef>
                <a:spcPct val="0"/>
              </a:spcBef>
            </a:pPr>
            <a:endParaRPr lang="en-US" altLang="en-US" dirty="0">
              <a:ea typeface="바탕체" pitchFamily="17" charset="-127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바탕체" pitchFamily="17" charset="-127"/>
              </a:rPr>
              <a:t>It is declared like this:</a:t>
            </a:r>
          </a:p>
          <a:p>
            <a:endParaRPr lang="en-US" altLang="en-US" noProof="1">
              <a:latin typeface="Courier New" pitchFamily="49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043608" y="2764085"/>
            <a:ext cx="5426075" cy="10969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en-US" sz="2200" noProof="1">
                <a:latin typeface="Arial" charset="0"/>
              </a:rPr>
              <a:t>&lt;GREETING LANGUAGE="Spanish"&gt;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  Hola!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&lt;/GREETING&gt;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066800" y="4869160"/>
            <a:ext cx="7545388" cy="762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en-US" sz="2200" noProof="1">
                <a:latin typeface="Arial" charset="0"/>
              </a:rPr>
              <a:t>&lt;!ELEMENT GREETING (#PCDATA)&gt;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GREETING LANGUAGE CDATA "English"&gt;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95536" y="1196752"/>
            <a:ext cx="8129588" cy="4270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2200" noProof="1">
                <a:latin typeface="Arial" charset="0"/>
              </a:rPr>
              <a:t>&lt;!ATTLIST </a:t>
            </a:r>
            <a:r>
              <a:rPr lang="en-US" altLang="en-US" sz="2200" i="1" noProof="1">
                <a:latin typeface="Arial" charset="0"/>
              </a:rPr>
              <a:t>Element_name</a:t>
            </a:r>
            <a:r>
              <a:rPr lang="en-US" altLang="en-US" sz="2200" noProof="1">
                <a:latin typeface="Arial" charset="0"/>
              </a:rPr>
              <a:t> </a:t>
            </a:r>
            <a:r>
              <a:rPr lang="en-US" altLang="en-US" sz="2200" i="1" noProof="1">
                <a:latin typeface="Arial" charset="0"/>
              </a:rPr>
              <a:t>Attribute_name</a:t>
            </a:r>
            <a:r>
              <a:rPr lang="en-US" altLang="en-US" sz="2200" noProof="1">
                <a:latin typeface="Arial" charset="0"/>
              </a:rPr>
              <a:t> </a:t>
            </a:r>
            <a:r>
              <a:rPr lang="en-US" altLang="en-US" sz="2200" i="1" noProof="1">
                <a:latin typeface="Arial" charset="0"/>
              </a:rPr>
              <a:t>Type</a:t>
            </a:r>
            <a:r>
              <a:rPr lang="en-US" altLang="en-US" sz="2200" noProof="1">
                <a:latin typeface="Arial" charset="0"/>
              </a:rPr>
              <a:t> </a:t>
            </a:r>
            <a:r>
              <a:rPr lang="en-US" altLang="en-US" sz="2200" i="1" noProof="1">
                <a:latin typeface="Arial" charset="0"/>
              </a:rPr>
              <a:t>Default_valu</a:t>
            </a:r>
            <a:r>
              <a:rPr lang="en-US" altLang="en-US" sz="2200" noProof="1">
                <a:latin typeface="Arial" charset="0"/>
              </a:rPr>
              <a:t>e&gt;</a:t>
            </a:r>
            <a:endParaRPr lang="ko-KR" alt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Concepts</a:t>
            </a:r>
          </a:p>
          <a:p>
            <a:r>
              <a:rPr lang="en-US" altLang="ko-KR" sz="2400"/>
              <a:t>DTD Structure</a:t>
            </a:r>
          </a:p>
          <a:p>
            <a:r>
              <a:rPr lang="en-US" altLang="ko-KR" sz="2400"/>
              <a:t>Element Declaration</a:t>
            </a:r>
          </a:p>
          <a:p>
            <a:r>
              <a:rPr lang="en-US" altLang="ko-KR" sz="2400"/>
              <a:t>Attribute Declarations</a:t>
            </a:r>
          </a:p>
          <a:p>
            <a:r>
              <a:rPr lang="en-US" altLang="ko-KR" sz="2400"/>
              <a:t>Parameter Entities</a:t>
            </a:r>
          </a:p>
          <a:p>
            <a:r>
              <a:rPr lang="en-US" altLang="ko-KR" sz="2400"/>
              <a:t>Conditional Sections</a:t>
            </a:r>
          </a:p>
          <a:p>
            <a:r>
              <a:rPr lang="en-US" altLang="ko-KR" sz="2400"/>
              <a:t>Notation Declarations</a:t>
            </a:r>
          </a:p>
          <a:p>
            <a:r>
              <a:rPr lang="en-US" altLang="ko-KR" sz="2400"/>
              <a:t>DTD Processing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Multiple Attribute Declarations</a:t>
            </a: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Consider this </a:t>
            </a:r>
            <a:r>
              <a:rPr lang="en-US" altLang="en-US" noProof="1" smtClean="0"/>
              <a:t>element</a:t>
            </a:r>
          </a:p>
          <a:p>
            <a:endParaRPr lang="en-US" altLang="en-US" noProof="1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noProof="1">
              <a:latin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With two attribute declarations: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100" dirty="0"/>
              <a:t/>
            </a:r>
            <a:br>
              <a:rPr lang="en-US" altLang="en-US" sz="2100" dirty="0"/>
            </a:br>
            <a:endParaRPr lang="en-US" altLang="en-US" sz="21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With one attribute declaration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1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noProof="1"/>
              <a:t>Indentation is a convetion, not a requirement</a:t>
            </a:r>
            <a:endParaRPr lang="en-US" altLang="en-US" dirty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71600" y="1700808"/>
            <a:ext cx="5487988" cy="4270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2200" noProof="1">
                <a:latin typeface="Arial" charset="0"/>
              </a:rPr>
              <a:t>&lt;RECT LENGTH="70px" WIDTH="85px"/&gt;</a:t>
            </a:r>
            <a:endParaRPr lang="ko-KR" altLang="en-US" sz="2200">
              <a:latin typeface="Arial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90600" y="2908101"/>
            <a:ext cx="6910388" cy="10969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en-US" sz="2200" noProof="1">
                <a:latin typeface="Arial" charset="0"/>
              </a:rPr>
              <a:t>&lt;!ELEMENT RECTANGLE EMPTY&gt;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RECTANGLE LENGTH CDATA "0px"&gt;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RECTANGLE WIDTH  CDATA "0px"&gt;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90600" y="4746848"/>
            <a:ext cx="6746875" cy="9144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altLang="en-US" sz="2200" noProof="1">
                <a:latin typeface="Arial" charset="0"/>
              </a:rPr>
              <a:t>&lt;!ATTLIST RECTANGLE LENGTH CDATA "0px"</a:t>
            </a:r>
          </a:p>
          <a:p>
            <a:pPr>
              <a:spcAft>
                <a:spcPts val="1200"/>
              </a:spcAft>
            </a:pPr>
            <a:r>
              <a:rPr lang="en-US" altLang="en-US" sz="2200" noProof="1">
                <a:latin typeface="Arial" charset="0"/>
              </a:rPr>
              <a:t>                      WIDTH  CDATA "0px"&gt;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CDATA	</a:t>
            </a:r>
            <a:endParaRPr lang="en-US" altLang="en-US" sz="2400" noProof="1">
              <a:solidFill>
                <a:srgbClr val="00FF00"/>
              </a:solidFill>
            </a:endParaRPr>
          </a:p>
          <a:p>
            <a:r>
              <a:rPr lang="en-US" altLang="en-US" sz="2400"/>
              <a:t>ID</a:t>
            </a:r>
            <a:endParaRPr lang="en-US" altLang="en-US" sz="2400" noProof="1">
              <a:solidFill>
                <a:srgbClr val="00FF00"/>
              </a:solidFill>
            </a:endParaRPr>
          </a:p>
          <a:p>
            <a:r>
              <a:rPr lang="en-US" altLang="en-US" sz="2400"/>
              <a:t>IDREF</a:t>
            </a:r>
            <a:endParaRPr lang="en-US" altLang="en-US" sz="2400" noProof="1">
              <a:solidFill>
                <a:srgbClr val="00FF00"/>
              </a:solidFill>
            </a:endParaRPr>
          </a:p>
          <a:p>
            <a:r>
              <a:rPr lang="en-US" altLang="en-US" sz="2400"/>
              <a:t>IDREFS	</a:t>
            </a:r>
            <a:endParaRPr lang="en-US" altLang="en-US" sz="2400" noProof="1">
              <a:solidFill>
                <a:srgbClr val="00FF00"/>
              </a:solidFill>
            </a:endParaRPr>
          </a:p>
          <a:p>
            <a:r>
              <a:rPr lang="en-US" altLang="en-US" sz="2400"/>
              <a:t>ENTITY</a:t>
            </a:r>
            <a:endParaRPr lang="en-US" altLang="en-US" sz="2400" noProof="1">
              <a:solidFill>
                <a:srgbClr val="00FF00"/>
              </a:solidFill>
            </a:endParaRPr>
          </a:p>
          <a:p>
            <a:endParaRPr lang="ko-KR" altLang="en-US" sz="2400"/>
          </a:p>
        </p:txBody>
      </p:sp>
      <p:sp>
        <p:nvSpPr>
          <p:cNvPr id="70660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139952" y="1052736"/>
            <a:ext cx="3806825" cy="4114800"/>
          </a:xfrm>
        </p:spPr>
        <p:txBody>
          <a:bodyPr/>
          <a:lstStyle/>
          <a:p>
            <a:r>
              <a:rPr lang="en-US" altLang="en-US" sz="2400" dirty="0"/>
              <a:t>ENTITIES </a:t>
            </a:r>
          </a:p>
          <a:p>
            <a:r>
              <a:rPr lang="en-US" altLang="en-US" sz="2400" dirty="0"/>
              <a:t>NOTATION </a:t>
            </a:r>
          </a:p>
          <a:p>
            <a:r>
              <a:rPr lang="en-US" altLang="en-US" sz="2400" dirty="0"/>
              <a:t>NMTOKEN </a:t>
            </a:r>
          </a:p>
          <a:p>
            <a:r>
              <a:rPr lang="en-US" altLang="en-US" sz="2400" dirty="0"/>
              <a:t>NMTOKENS	</a:t>
            </a:r>
          </a:p>
          <a:p>
            <a:r>
              <a:rPr lang="en-US" altLang="en-US" sz="2400" dirty="0"/>
              <a:t>Enumerated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CDATA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noProof="1"/>
              <a:t>Most general attribute type</a:t>
            </a:r>
          </a:p>
          <a:p>
            <a:r>
              <a:rPr lang="en-US" altLang="en-US" noProof="1"/>
              <a:t>Value can be any string of text not containing a less-than sign (&lt;) or quotation marks (")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must be an XML name</a:t>
            </a:r>
          </a:p>
          <a:p>
            <a:pPr lvl="1"/>
            <a:r>
              <a:rPr lang="en-US" altLang="en-US" noProof="1"/>
              <a:t>May include letters, digits, underscores, hyphens, and periods</a:t>
            </a:r>
          </a:p>
          <a:p>
            <a:pPr lvl="1"/>
            <a:r>
              <a:rPr lang="en-US" altLang="en-US" noProof="1"/>
              <a:t>May not include whitespace</a:t>
            </a:r>
          </a:p>
          <a:p>
            <a:pPr lvl="1"/>
            <a:r>
              <a:rPr lang="en-US" altLang="en-US" noProof="1"/>
              <a:t>May contain colons only if used for namespaces</a:t>
            </a:r>
            <a:endParaRPr lang="en-US" altLang="en-US"/>
          </a:p>
          <a:p>
            <a:r>
              <a:rPr lang="en-US" altLang="en-US"/>
              <a:t>Value must be unique within ID type attributes in the document</a:t>
            </a:r>
          </a:p>
          <a:p>
            <a:r>
              <a:rPr lang="en-US" altLang="en-US"/>
              <a:t>Generally the default value is #REQUIRED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IDREF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matches the ID of an element in the same document</a:t>
            </a:r>
          </a:p>
          <a:p>
            <a:r>
              <a:rPr lang="en-US" altLang="en-US" dirty="0"/>
              <a:t>Used for links and the like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23528" y="220486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dirty="0"/>
              <a:t>IDREFS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23528" y="3196952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dirty="0"/>
              <a:t>A list of ID values in the same document</a:t>
            </a:r>
          </a:p>
          <a:p>
            <a:r>
              <a:rPr lang="en-US" altLang="en-US" dirty="0"/>
              <a:t>Separated by white space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is the name of an unparsed general entity declared in the DTD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23528" y="221399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dirty="0"/>
              <a:t>ENTITIES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27992" y="3212976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dirty="0"/>
              <a:t>Value is a list of unparsed general entities declared in the DTD</a:t>
            </a:r>
          </a:p>
          <a:p>
            <a:r>
              <a:rPr lang="en-US" altLang="en-US" dirty="0"/>
              <a:t>Separated by white space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is the name of a notation declared in the DTD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67544" y="2060848"/>
            <a:ext cx="7275513" cy="14319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sz="2200">
                <a:latin typeface="Arial" charset="0"/>
              </a:rPr>
              <a:t>&lt;!</a:t>
            </a:r>
            <a:r>
              <a:rPr lang="en-US" altLang="en-US" sz="2200">
                <a:latin typeface="Arial" charset="0"/>
              </a:rPr>
              <a:t>NOTATION </a:t>
            </a:r>
            <a:r>
              <a:rPr lang="en-US" altLang="en-US" sz="2200" b="1">
                <a:latin typeface="Arial" charset="0"/>
              </a:rPr>
              <a:t>Tex</a:t>
            </a:r>
            <a:r>
              <a:rPr lang="en-US" altLang="en-US" sz="2200">
                <a:latin typeface="Arial" charset="0"/>
              </a:rPr>
              <a:t> SYSTEM “..\TEXVIEW.EXE”&gt;</a:t>
            </a:r>
          </a:p>
          <a:p>
            <a:pPr lvl="1"/>
            <a:endParaRPr lang="en-US" altLang="en-US" sz="2200">
              <a:latin typeface="Arial" charset="0"/>
            </a:endParaRPr>
          </a:p>
          <a:p>
            <a:pPr lvl="1"/>
            <a:endParaRPr lang="en-US" altLang="en-US" sz="2200">
              <a:latin typeface="Arial" charset="0"/>
            </a:endParaRPr>
          </a:p>
          <a:p>
            <a:pPr lvl="1"/>
            <a:r>
              <a:rPr lang="en-US" altLang="en-US" sz="2200">
                <a:latin typeface="Arial" charset="0"/>
              </a:rPr>
              <a:t>&lt;!ENTITY Logo SYSTEM “LOGO.TEX” </a:t>
            </a:r>
            <a:r>
              <a:rPr lang="en-US" altLang="en-US" sz="2200" b="1">
                <a:latin typeface="Arial" charset="0"/>
              </a:rPr>
              <a:t>NDATA Tex</a:t>
            </a:r>
            <a:r>
              <a:rPr lang="en-US" altLang="en-US" sz="2200">
                <a:latin typeface="Arial" charset="0"/>
              </a:rPr>
              <a:t>&gt;</a:t>
            </a:r>
            <a:endParaRPr lang="en-US" altLang="en-US">
              <a:latin typeface="Arial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991544" y="3813448"/>
            <a:ext cx="762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277544" y="3813448"/>
            <a:ext cx="762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686744" y="4777061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latin typeface="Arial" charset="0"/>
              </a:rPr>
              <a:t>TEXVIEW.EXE</a:t>
            </a:r>
            <a:endParaRPr lang="ko-KR" altLang="en-US" sz="1800">
              <a:latin typeface="Arial" charset="0"/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125144" y="4727848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en-US" sz="1800">
                <a:latin typeface="Arial" charset="0"/>
              </a:rPr>
              <a:t>LOGO.TEX</a:t>
            </a:r>
            <a:endParaRPr lang="en-US" altLang="ko-KR" sz="1800">
              <a:latin typeface="Arial" charset="0"/>
            </a:endParaRPr>
          </a:p>
        </p:txBody>
      </p:sp>
      <p:grpSp>
        <p:nvGrpSpPr>
          <p:cNvPr id="85010" name="Group 18"/>
          <p:cNvGrpSpPr>
            <a:grpSpLocks/>
          </p:cNvGrpSpPr>
          <p:nvPr/>
        </p:nvGrpSpPr>
        <p:grpSpPr bwMode="auto">
          <a:xfrm>
            <a:off x="4429944" y="2441848"/>
            <a:ext cx="298450" cy="457200"/>
            <a:chOff x="230" y="2976"/>
            <a:chExt cx="188" cy="288"/>
          </a:xfrm>
        </p:grpSpPr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30" y="30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/>
                <a:t>1</a:t>
              </a:r>
            </a:p>
          </p:txBody>
        </p:sp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240" y="2976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7311257" y="4154761"/>
            <a:ext cx="298450" cy="457200"/>
            <a:chOff x="576" y="3103"/>
            <a:chExt cx="188" cy="288"/>
          </a:xfrm>
        </p:grpSpPr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576" y="311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/>
                <a:t>2</a:t>
              </a:r>
            </a:p>
          </p:txBody>
        </p:sp>
        <p:sp>
          <p:nvSpPr>
            <p:cNvPr id="85007" name="Oval 15"/>
            <p:cNvSpPr>
              <a:spLocks noChangeArrowheads="1"/>
            </p:cNvSpPr>
            <p:nvPr/>
          </p:nvSpPr>
          <p:spPr bwMode="auto">
            <a:xfrm>
              <a:off x="593" y="3103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5420544" y="3737248"/>
            <a:ext cx="298450" cy="457200"/>
            <a:chOff x="672" y="3469"/>
            <a:chExt cx="188" cy="288"/>
          </a:xfrm>
        </p:grpSpPr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672" y="350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/>
                <a:t>3</a:t>
              </a:r>
            </a:p>
          </p:txBody>
        </p:sp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687" y="3469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3363144" y="4118248"/>
            <a:ext cx="298450" cy="457200"/>
            <a:chOff x="384" y="3914"/>
            <a:chExt cx="188" cy="288"/>
          </a:xfrm>
        </p:grpSpPr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384" y="393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/>
                <a:t>4</a:t>
              </a:r>
            </a:p>
          </p:txBody>
        </p:sp>
        <p:sp>
          <p:nvSpPr>
            <p:cNvPr id="85009" name="Oval 17"/>
            <p:cNvSpPr>
              <a:spLocks noChangeArrowheads="1"/>
            </p:cNvSpPr>
            <p:nvPr/>
          </p:nvSpPr>
          <p:spPr bwMode="auto">
            <a:xfrm>
              <a:off x="399" y="3914"/>
              <a:ext cx="14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5014" name="Line 22"/>
          <p:cNvSpPr>
            <a:spLocks noChangeShapeType="1"/>
          </p:cNvSpPr>
          <p:nvPr/>
        </p:nvSpPr>
        <p:spPr bwMode="auto">
          <a:xfrm flipH="1" flipV="1">
            <a:off x="3134544" y="2441848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4658544" y="2746648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5191944" y="343244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H="1">
            <a:off x="5039544" y="4118248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3591744" y="434684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H="1">
            <a:off x="2753544" y="43468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21" name="Freeform 29"/>
          <p:cNvSpPr>
            <a:spLocks/>
          </p:cNvSpPr>
          <p:nvPr/>
        </p:nvSpPr>
        <p:spPr bwMode="auto">
          <a:xfrm>
            <a:off x="6030144" y="2441848"/>
            <a:ext cx="24638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240"/>
              </a:cxn>
              <a:cxn ang="0">
                <a:pos x="960" y="1152"/>
              </a:cxn>
            </a:cxnLst>
            <a:rect l="0" t="0" r="r" b="b"/>
            <a:pathLst>
              <a:path w="1552" h="1152">
                <a:moveTo>
                  <a:pt x="0" y="0"/>
                </a:moveTo>
                <a:cubicBezTo>
                  <a:pt x="616" y="24"/>
                  <a:pt x="1232" y="48"/>
                  <a:pt x="1392" y="240"/>
                </a:cubicBezTo>
                <a:cubicBezTo>
                  <a:pt x="1552" y="432"/>
                  <a:pt x="1256" y="792"/>
                  <a:pt x="960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023" name="Freeform 31"/>
          <p:cNvSpPr>
            <a:spLocks/>
          </p:cNvSpPr>
          <p:nvPr/>
        </p:nvSpPr>
        <p:spPr bwMode="auto">
          <a:xfrm>
            <a:off x="2753544" y="4499248"/>
            <a:ext cx="4648200" cy="914400"/>
          </a:xfrm>
          <a:custGeom>
            <a:avLst/>
            <a:gdLst/>
            <a:ahLst/>
            <a:cxnLst>
              <a:cxn ang="0">
                <a:pos x="2928" y="0"/>
              </a:cxn>
              <a:cxn ang="0">
                <a:pos x="1632" y="576"/>
              </a:cxn>
              <a:cxn ang="0">
                <a:pos x="0" y="0"/>
              </a:cxn>
            </a:cxnLst>
            <a:rect l="0" t="0" r="r" b="b"/>
            <a:pathLst>
              <a:path w="2928" h="576">
                <a:moveTo>
                  <a:pt x="2928" y="0"/>
                </a:moveTo>
                <a:cubicBezTo>
                  <a:pt x="2524" y="288"/>
                  <a:pt x="2120" y="576"/>
                  <a:pt x="1632" y="576"/>
                </a:cubicBezTo>
                <a:cubicBezTo>
                  <a:pt x="1144" y="576"/>
                  <a:pt x="572" y="28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NMTOKEN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is any legal XML name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7544" y="206084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/>
              <a:t>NMTOKENS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67544" y="3432448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/>
              <a:t>Value is a list of XML names</a:t>
            </a:r>
          </a:p>
          <a:p>
            <a:r>
              <a:rPr lang="en-US" altLang="en-US"/>
              <a:t>Separated by white space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Enumerated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Not</a:t>
            </a:r>
            <a:r>
              <a:rPr lang="en-US" altLang="en-US"/>
              <a:t> a keyword</a:t>
            </a:r>
          </a:p>
          <a:p>
            <a:r>
              <a:rPr lang="en-US" altLang="en-US"/>
              <a:t>Refers to a list of possible values from which one must be chosen</a:t>
            </a:r>
          </a:p>
          <a:p>
            <a:r>
              <a:rPr lang="en-US" altLang="en-US"/>
              <a:t>Default value is generally provided explicitly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602505" y="3356992"/>
            <a:ext cx="7281863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dirty="0">
                <a:latin typeface="Arial" charset="0"/>
              </a:rPr>
              <a:t>&lt;!</a:t>
            </a:r>
            <a:r>
              <a:rPr lang="en-US" altLang="en-US" dirty="0">
                <a:latin typeface="Arial" charset="0"/>
              </a:rPr>
              <a:t>ATTLIST P VISIBLE (TRUE | FALSE) "TRUE"&gt;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Default Values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literal string value </a:t>
            </a:r>
          </a:p>
          <a:p>
            <a:r>
              <a:rPr lang="en-US" altLang="en-US"/>
              <a:t>One of these three keywords</a:t>
            </a:r>
          </a:p>
          <a:p>
            <a:pPr lvl="1"/>
            <a:r>
              <a:rPr lang="en-US" altLang="en-US" noProof="1"/>
              <a:t>#REQUIRED</a:t>
            </a:r>
          </a:p>
          <a:p>
            <a:pPr lvl="1"/>
            <a:r>
              <a:rPr lang="en-US" altLang="en-US" noProof="1"/>
              <a:t>#IMPLIED</a:t>
            </a:r>
          </a:p>
          <a:p>
            <a:pPr lvl="1"/>
            <a:r>
              <a:rPr lang="en-US" altLang="en-US" noProof="1"/>
              <a:t>#FIXED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Concepts of DTD(1)</a:t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DTD(Document Type Definition)</a:t>
            </a:r>
          </a:p>
          <a:p>
            <a:pPr lvl="1"/>
            <a:r>
              <a:rPr lang="en-US" altLang="ko-KR" sz="2400"/>
              <a:t>An optional but powerful feature of XML</a:t>
            </a:r>
          </a:p>
          <a:p>
            <a:pPr lvl="1"/>
            <a:r>
              <a:rPr lang="en-US" altLang="ko-KR" sz="2400"/>
              <a:t>Comprises a set of declarations that define a document structure tree</a:t>
            </a:r>
          </a:p>
          <a:p>
            <a:pPr lvl="1"/>
            <a:r>
              <a:rPr lang="en-US" altLang="ko-KR" sz="2400"/>
              <a:t>Some XML processors read the DTD and use it to build the document model in memory</a:t>
            </a:r>
          </a:p>
          <a:p>
            <a:pPr lvl="1"/>
            <a:r>
              <a:rPr lang="en-US" altLang="ko-KR" sz="2400"/>
              <a:t>Establishes formal document structure rules</a:t>
            </a:r>
          </a:p>
          <a:p>
            <a:pPr lvl="2"/>
            <a:r>
              <a:rPr lang="en-US" altLang="ko-KR" sz="2400"/>
              <a:t>It define the elements and dictates where they may be applied in relation to each other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#</a:t>
            </a:r>
            <a:r>
              <a:rPr lang="en-US" altLang="en-US"/>
              <a:t>REQUIRED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default value is provided in the DTD</a:t>
            </a:r>
          </a:p>
          <a:p>
            <a:r>
              <a:rPr lang="en-US" altLang="en-US"/>
              <a:t>Document authors must provide attribute value for each element</a:t>
            </a:r>
          </a:p>
          <a:p>
            <a:endParaRPr lang="ko-KR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11560" y="2668513"/>
            <a:ext cx="7173913" cy="15525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ko-KR" altLang="en-US" dirty="0">
                <a:latin typeface="Arial" charset="0"/>
              </a:rPr>
              <a:t>&lt;!</a:t>
            </a:r>
            <a:r>
              <a:rPr lang="en-US" altLang="en-US" dirty="0">
                <a:latin typeface="Arial" charset="0"/>
              </a:rPr>
              <a:t>ELEMENT IMG EMPTY&gt;</a:t>
            </a:r>
          </a:p>
          <a:p>
            <a:pPr lvl="1"/>
            <a:r>
              <a:rPr lang="en-US" altLang="en-US" dirty="0">
                <a:latin typeface="Arial" charset="0"/>
              </a:rPr>
              <a:t>&lt;!ATTLIST IMG ALT    CDATA #REQUIRED&gt;</a:t>
            </a:r>
          </a:p>
          <a:p>
            <a:pPr lvl="1"/>
            <a:r>
              <a:rPr lang="en-US" altLang="en-US" dirty="0">
                <a:latin typeface="Arial" charset="0"/>
              </a:rPr>
              <a:t>&lt;!ATTLIST IMG WIDTH  CDATA #REQUIRED&gt;</a:t>
            </a:r>
          </a:p>
          <a:p>
            <a:pPr lvl="1"/>
            <a:r>
              <a:rPr lang="en-US" altLang="en-US" dirty="0">
                <a:latin typeface="Arial" charset="0"/>
              </a:rPr>
              <a:t>&lt;!ATTLIST IMG HEIGHT CDATA #REQUIRED&gt;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#</a:t>
            </a:r>
            <a:r>
              <a:rPr lang="en-US" altLang="en-US"/>
              <a:t>IMPLIED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default value in the DTD</a:t>
            </a:r>
          </a:p>
          <a:p>
            <a:r>
              <a:rPr lang="en-US" altLang="en-US"/>
              <a:t>Author may(but does not have to) provide a value with each element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#</a:t>
            </a:r>
            <a:r>
              <a:rPr lang="en-US" altLang="en-US"/>
              <a:t>FIXED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is the same for all elements</a:t>
            </a:r>
          </a:p>
          <a:p>
            <a:r>
              <a:rPr lang="en-US" altLang="en-US"/>
              <a:t>Default value must be provided in DTD</a:t>
            </a:r>
          </a:p>
          <a:p>
            <a:r>
              <a:rPr lang="en-US" altLang="en-US"/>
              <a:t>Document author may not change default value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533400" y="3212976"/>
            <a:ext cx="8229600" cy="176688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en-US" sz="2200" noProof="1">
                <a:latin typeface="Arial" charset="0"/>
              </a:rPr>
              <a:t>&lt;!ELEMENT AUTHOR EMPTY&gt;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AUTHOR NAME      CDATA #REQUIRED&gt;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AUTHOR EMAIL     CDATA #REQUIRED&gt;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AUTHOR EXTENSION CDATA #IMPLIED&gt;</a:t>
            </a:r>
          </a:p>
          <a:p>
            <a:pPr lvl="1"/>
            <a:r>
              <a:rPr lang="en-US" altLang="en-US" sz="2200" noProof="1">
                <a:latin typeface="Arial" charset="0"/>
              </a:rPr>
              <a:t>&lt;!ATTLIST AUTHOR COMPANY   CDATA #FIXED "TIC"&gt;</a:t>
            </a:r>
            <a:endParaRPr lang="en-US" altLang="en-US" sz="22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600"/>
              <a:t>Example of Internal DTDs</a:t>
            </a:r>
            <a:endParaRPr lang="en-US" altLang="en-US"/>
          </a:p>
        </p:txBody>
      </p: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827089" y="1557339"/>
            <a:ext cx="7391400" cy="3810000"/>
            <a:chOff x="521" y="981"/>
            <a:chExt cx="4656" cy="2400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521" y="981"/>
              <a:ext cx="4656" cy="24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657" y="1298"/>
              <a:ext cx="4176" cy="15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>
                <a:spcBef>
                  <a:spcPct val="4000"/>
                </a:spcBef>
              </a:pPr>
              <a:r>
                <a:rPr lang="en-US" altLang="en-US" sz="2200" noProof="1">
                  <a:latin typeface="Arial" charset="0"/>
                </a:rPr>
                <a:t>&lt;?xml version="1.0"?&gt;</a:t>
              </a:r>
            </a:p>
            <a:p>
              <a:pPr lvl="1">
                <a:spcBef>
                  <a:spcPct val="4000"/>
                </a:spcBef>
              </a:pPr>
              <a:r>
                <a:rPr lang="en-US" altLang="en-US" sz="2200" noProof="1">
                  <a:latin typeface="Arial" charset="0"/>
                </a:rPr>
                <a:t>&lt;!DOCTYPE GREETING [</a:t>
              </a:r>
            </a:p>
            <a:p>
              <a:pPr lvl="1">
                <a:spcBef>
                  <a:spcPct val="4000"/>
                </a:spcBef>
              </a:pPr>
              <a:r>
                <a:rPr lang="en-US" altLang="en-US" sz="2200" noProof="1">
                  <a:latin typeface="Arial" charset="0"/>
                </a:rPr>
                <a:t>  &lt;!ELEMENT GREETING (#PCDATA)&gt;</a:t>
              </a:r>
            </a:p>
            <a:p>
              <a:pPr lvl="1">
                <a:spcBef>
                  <a:spcPct val="4000"/>
                </a:spcBef>
              </a:pPr>
              <a:r>
                <a:rPr lang="en-US" altLang="en-US" sz="2200" noProof="1">
                  <a:latin typeface="Arial" charset="0"/>
                </a:rPr>
                <a:t>]&gt;</a:t>
              </a:r>
            </a:p>
            <a:p>
              <a:pPr lvl="1">
                <a:spcBef>
                  <a:spcPct val="5000"/>
                </a:spcBef>
              </a:pPr>
              <a:r>
                <a:rPr lang="en-US" altLang="en-US" sz="2200" noProof="1">
                  <a:latin typeface="Arial" charset="0"/>
                </a:rPr>
                <a:t>&lt;GREETING&gt;</a:t>
              </a:r>
            </a:p>
            <a:p>
              <a:pPr lvl="1">
                <a:spcBef>
                  <a:spcPct val="5000"/>
                </a:spcBef>
              </a:pPr>
              <a:r>
                <a:rPr lang="en-US" altLang="en-US" sz="2200" noProof="1">
                  <a:latin typeface="Arial" charset="0"/>
                </a:rPr>
                <a:t>Hello XML!</a:t>
              </a:r>
            </a:p>
            <a:p>
              <a:pPr lvl="1">
                <a:spcBef>
                  <a:spcPct val="5000"/>
                </a:spcBef>
              </a:pPr>
              <a:r>
                <a:rPr lang="en-US" altLang="en-US" sz="2200" noProof="1">
                  <a:latin typeface="Arial" charset="0"/>
                </a:rPr>
                <a:t>&lt;/GREETING&gt;</a:t>
              </a:r>
              <a:endParaRPr lang="en-US" altLang="en-US" sz="2200" dirty="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Internal DTD Subsets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10988" y="4293096"/>
            <a:ext cx="7545388" cy="138112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en-US" dirty="0"/>
              <a:t>Internal declarations override external declarations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67544" y="1484784"/>
            <a:ext cx="6902450" cy="25273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4000"/>
              </a:spcBef>
            </a:pPr>
            <a:r>
              <a:rPr lang="en-US" altLang="en-US" sz="2200" noProof="1">
                <a:latin typeface="Arial" charset="0"/>
              </a:rPr>
              <a:t>&lt;?xml version="1.0"?&gt;</a:t>
            </a:r>
          </a:p>
          <a:p>
            <a:pPr lvl="1">
              <a:spcBef>
                <a:spcPct val="4000"/>
              </a:spcBef>
            </a:pPr>
            <a:r>
              <a:rPr lang="en-US" altLang="en-US" sz="2200" noProof="1">
                <a:latin typeface="Arial" charset="0"/>
              </a:rPr>
              <a:t>&lt;!DOCTYPE GREETING SYSTEM "greeting.dtd" [</a:t>
            </a:r>
          </a:p>
          <a:p>
            <a:pPr lvl="1">
              <a:spcBef>
                <a:spcPct val="4000"/>
              </a:spcBef>
            </a:pPr>
            <a:r>
              <a:rPr lang="en-US" altLang="en-US" sz="2200" noProof="1">
                <a:latin typeface="Arial" charset="0"/>
              </a:rPr>
              <a:t>  &lt;!ELEMENT GREETING (#PCDATA)&gt;</a:t>
            </a:r>
          </a:p>
          <a:p>
            <a:pPr lvl="1">
              <a:spcBef>
                <a:spcPct val="4000"/>
              </a:spcBef>
            </a:pPr>
            <a:r>
              <a:rPr lang="en-US" altLang="en-US" sz="2200" noProof="1">
                <a:latin typeface="Arial" charset="0"/>
              </a:rPr>
              <a:t>]&gt;</a:t>
            </a:r>
          </a:p>
          <a:p>
            <a:pPr lvl="1">
              <a:spcBef>
                <a:spcPct val="5000"/>
              </a:spcBef>
            </a:pPr>
            <a:r>
              <a:rPr lang="en-US" altLang="en-US" sz="2200" noProof="1">
                <a:latin typeface="Arial" charset="0"/>
              </a:rPr>
              <a:t>&lt;GREETING&gt;</a:t>
            </a:r>
          </a:p>
          <a:p>
            <a:pPr lvl="1">
              <a:spcBef>
                <a:spcPct val="5000"/>
              </a:spcBef>
            </a:pPr>
            <a:r>
              <a:rPr lang="en-US" altLang="en-US" sz="2200" noProof="1">
                <a:latin typeface="Arial" charset="0"/>
              </a:rPr>
              <a:t>Hello XML!</a:t>
            </a:r>
          </a:p>
          <a:p>
            <a:pPr lvl="1">
              <a:spcBef>
                <a:spcPct val="5000"/>
              </a:spcBef>
            </a:pPr>
            <a:r>
              <a:rPr lang="en-US" altLang="en-US" sz="2200" noProof="1">
                <a:latin typeface="Arial" charset="0"/>
              </a:rPr>
              <a:t>&lt;/GREETING&gt;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Concepts of DTD(2)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/>
              <a:t>Declare Vs. Define</a:t>
            </a:r>
          </a:p>
          <a:p>
            <a:pPr lvl="1"/>
            <a:r>
              <a:rPr lang="en-US" altLang="ko-KR" sz="2200"/>
              <a:t>Declare </a:t>
            </a:r>
            <a:r>
              <a:rPr lang="en-US" altLang="ko-KR" sz="2200">
                <a:sym typeface="Symbol" pitchFamily="18" charset="2"/>
              </a:rPr>
              <a:t> “This document is a concert poster”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Define  “A concert poster must have the following features”</a:t>
            </a:r>
          </a:p>
          <a:p>
            <a:r>
              <a:rPr lang="en-US" altLang="ko-KR" sz="2200">
                <a:sym typeface="Symbol" pitchFamily="18" charset="2"/>
              </a:rPr>
              <a:t>DTD define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Element type + Attribute + Entities</a:t>
            </a:r>
          </a:p>
          <a:p>
            <a:r>
              <a:rPr lang="en-US" altLang="ko-KR" sz="2200">
                <a:sym typeface="Symbol" pitchFamily="18" charset="2"/>
              </a:rPr>
              <a:t>Valid Vs. Invalid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Valid  conforms to DTD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Invalid  fail to conform to DTD</a:t>
            </a:r>
            <a:endParaRPr lang="en-US" altLang="ko-KR">
              <a:sym typeface="Symbol" pitchFamily="18" charset="2"/>
            </a:endParaRP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791200" y="3429000"/>
            <a:ext cx="25908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ko-KR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248400" y="4419600"/>
            <a:ext cx="1752600" cy="1371600"/>
          </a:xfrm>
          <a:prstGeom prst="ellipse">
            <a:avLst/>
          </a:prstGeom>
          <a:solidFill>
            <a:srgbClr val="66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248400" y="3657600"/>
            <a:ext cx="2038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200"/>
              <a:t>Well formed </a:t>
            </a:r>
          </a:p>
          <a:p>
            <a:pPr eaLnBrk="1" latinLnBrk="1" hangingPunct="1"/>
            <a:r>
              <a:rPr kumimoji="1" lang="en-US" altLang="ko-KR" sz="2200"/>
              <a:t>XML Document</a:t>
            </a:r>
            <a:endParaRPr kumimoji="1" lang="en-US" altLang="ko-KR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400800" y="47244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/>
              <a:t>Valid XML Document</a:t>
            </a:r>
            <a:endParaRPr kumimoji="1"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Valid &amp; Invalid Documents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Valid: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dirty="0"/>
              <a:t>&lt;GREETING&gt;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dirty="0"/>
              <a:t>various random text but no markup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dirty="0"/>
              <a:t>&lt;/GREETING&gt;</a:t>
            </a:r>
          </a:p>
          <a:p>
            <a:r>
              <a:rPr lang="en-US" altLang="en-US" dirty="0"/>
              <a:t>Invalid: anything else including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&lt;GREETING&gt;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  &lt;sometag&gt;various random text&lt;/sometag&gt;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  &lt;someEmptyTag/&gt;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&lt;/GREETING&gt;</a:t>
            </a:r>
          </a:p>
          <a:p>
            <a:pPr lvl="1">
              <a:spcBef>
                <a:spcPct val="4000"/>
              </a:spcBef>
            </a:pPr>
            <a:r>
              <a:rPr lang="en-US" altLang="en-US" sz="2200" dirty="0"/>
              <a:t>or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&lt;GREETING&gt;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 &lt;GREETING&gt;various random text&lt;/GREETING&gt;</a:t>
            </a:r>
          </a:p>
          <a:p>
            <a:pPr lvl="1">
              <a:spcBef>
                <a:spcPct val="4000"/>
              </a:spcBef>
              <a:buFontTx/>
              <a:buNone/>
            </a:pPr>
            <a:r>
              <a:rPr lang="en-US" altLang="en-US" sz="2200" noProof="1"/>
              <a:t>&lt;/GREETING&gt;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DTD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DTD is composed of a number of declarations</a:t>
            </a:r>
          </a:p>
          <a:p>
            <a:pPr lvl="1"/>
            <a:r>
              <a:rPr lang="en-US" altLang="ko-KR"/>
              <a:t>ELEMENT (tag definition)</a:t>
            </a:r>
          </a:p>
          <a:p>
            <a:pPr lvl="1"/>
            <a:r>
              <a:rPr lang="en-US" altLang="ko-KR"/>
              <a:t>ATTLIST (attribute definitions)</a:t>
            </a:r>
          </a:p>
          <a:p>
            <a:pPr lvl="1"/>
            <a:r>
              <a:rPr lang="en-US" altLang="ko-KR"/>
              <a:t>ENTITY (entity definition)</a:t>
            </a:r>
          </a:p>
          <a:p>
            <a:pPr lvl="1"/>
            <a:r>
              <a:rPr lang="en-US" altLang="ko-KR"/>
              <a:t>NOTATION(data type notation definition)</a:t>
            </a:r>
          </a:p>
          <a:p>
            <a:r>
              <a:rPr lang="en-US" altLang="ko-KR"/>
              <a:t>DTD can be stored in an external subset or an internal subset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Internal and External Subset(1)</a:t>
            </a:r>
            <a:endParaRPr lang="en-US" altLang="ko-K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Internal subset</a:t>
            </a:r>
          </a:p>
          <a:p>
            <a:pPr lvl="1">
              <a:lnSpc>
                <a:spcPct val="70000"/>
              </a:lnSpc>
            </a:pPr>
            <a:r>
              <a:rPr lang="en-US" altLang="ko-KR" dirty="0"/>
              <a:t>Form :  &lt;!DOCTYOE … [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ko-KR"/>
              <a:t>                &lt;!-- Internal Subset --&gt;  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ko-KR" dirty="0"/>
              <a:t>                 …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ko-KR" dirty="0"/>
              <a:t>                ]&gt;</a:t>
            </a:r>
          </a:p>
          <a:p>
            <a:pPr lvl="1"/>
            <a:r>
              <a:rPr lang="en-US" altLang="ko-KR" dirty="0"/>
              <a:t>Pros</a:t>
            </a:r>
          </a:p>
          <a:p>
            <a:pPr lvl="2"/>
            <a:r>
              <a:rPr lang="en-US" altLang="ko-KR" dirty="0"/>
              <a:t>Easy to write XML</a:t>
            </a:r>
          </a:p>
          <a:p>
            <a:pPr lvl="1"/>
            <a:r>
              <a:rPr lang="en-US" altLang="ko-KR" dirty="0"/>
              <a:t>Cons</a:t>
            </a:r>
          </a:p>
          <a:p>
            <a:pPr lvl="2"/>
            <a:r>
              <a:rPr lang="en-US" altLang="ko-KR" dirty="0"/>
              <a:t>Editing two files without moving</a:t>
            </a:r>
          </a:p>
          <a:p>
            <a:pPr lvl="2"/>
            <a:r>
              <a:rPr lang="en-US" altLang="ko-KR" dirty="0"/>
              <a:t>Other document can’t reuse without copying internal subset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Internal and External Subset(2)</a:t>
            </a:r>
            <a:endParaRPr lang="ko-KR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External subset</a:t>
            </a:r>
          </a:p>
          <a:p>
            <a:pPr lvl="1"/>
            <a:r>
              <a:rPr lang="en-US" altLang="ko-KR" sz="2400"/>
              <a:t>better to use external DTDs</a:t>
            </a:r>
          </a:p>
          <a:p>
            <a:pPr lvl="1"/>
            <a:r>
              <a:rPr lang="en-US" altLang="ko-KR" sz="2400"/>
              <a:t>Reason why?</a:t>
            </a:r>
          </a:p>
          <a:p>
            <a:pPr lvl="2"/>
            <a:r>
              <a:rPr lang="en-US" altLang="ko-KR" sz="2000"/>
              <a:t>Many benefits</a:t>
            </a:r>
          </a:p>
          <a:p>
            <a:pPr lvl="3"/>
            <a:r>
              <a:rPr lang="en-US" altLang="ko-KR" sz="2000"/>
              <a:t>document management</a:t>
            </a:r>
          </a:p>
          <a:p>
            <a:pPr lvl="3"/>
            <a:r>
              <a:rPr lang="en-US" altLang="ko-KR" sz="2000"/>
              <a:t>updating</a:t>
            </a:r>
          </a:p>
          <a:p>
            <a:pPr lvl="3"/>
            <a:r>
              <a:rPr lang="en-US" altLang="ko-KR" sz="2000"/>
              <a:t>editing</a:t>
            </a:r>
          </a:p>
          <a:p>
            <a:pPr lvl="2"/>
            <a:r>
              <a:rPr lang="en-US" altLang="ko-KR" sz="2000"/>
              <a:t>Few reasons</a:t>
            </a:r>
          </a:p>
          <a:p>
            <a:pPr lvl="3"/>
            <a:r>
              <a:rPr lang="en-US" altLang="ko-KR" sz="2000"/>
              <a:t>If you use an external DTD, you can use public DTDs(capability)</a:t>
            </a:r>
          </a:p>
          <a:p>
            <a:pPr lvl="3"/>
            <a:r>
              <a:rPr lang="en-US" altLang="ko-KR" sz="2000"/>
              <a:t>External DTDs provide for better document management</a:t>
            </a:r>
          </a:p>
          <a:p>
            <a:pPr lvl="3"/>
            <a:r>
              <a:rPr lang="en-US" altLang="ko-KR" sz="2000"/>
              <a:t>External DTDs make it easier to validate you document</a:t>
            </a:r>
            <a:endParaRPr lang="en-US" altLang="ko-K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Element Declarations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/>
              <a:t>Used to define a new element,  specify its allowed content and </a:t>
            </a:r>
            <a:r>
              <a:rPr lang="en-US" altLang="en-US" sz="2400"/>
              <a:t>gives the name and content model of the element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Each tag must be declared in a &lt;!ELEMENT&gt; declaration.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The content model uses a simple regular expression-like grammar to precisely specify what is and isn't allowed in an element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1560" y="4149080"/>
            <a:ext cx="6148388" cy="8223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>
                <a:latin typeface="Arial" charset="0"/>
              </a:rPr>
              <a:t>ELEMENT Type declaration </a:t>
            </a:r>
            <a:br>
              <a:rPr lang="en-US" altLang="ko-KR" dirty="0">
                <a:latin typeface="Arial" charset="0"/>
              </a:rPr>
            </a:br>
            <a:r>
              <a:rPr lang="en-US" altLang="ko-KR" dirty="0">
                <a:latin typeface="Arial" charset="0"/>
              </a:rPr>
              <a:t>‘&lt;!ELEMENT’ S Name S </a:t>
            </a:r>
            <a:r>
              <a:rPr lang="en-US" altLang="ko-KR" dirty="0" err="1">
                <a:latin typeface="Arial" charset="0"/>
              </a:rPr>
              <a:t>Contentspec</a:t>
            </a:r>
            <a:r>
              <a:rPr lang="en-US" altLang="ko-KR" dirty="0">
                <a:latin typeface="Arial" charset="0"/>
              </a:rPr>
              <a:t> S? ‘&gt;’</a:t>
            </a:r>
            <a:endParaRPr lang="ko-KR" altLang="en-US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362</TotalTime>
  <Words>1381</Words>
  <Application>Microsoft Office PowerPoint</Application>
  <PresentationFormat>화면 슬라이드 쇼(4:3)</PresentationFormat>
  <Paragraphs>315</Paragraphs>
  <Slides>34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SNU IDB Lab.</vt:lpstr>
      <vt:lpstr>Logical Structure (DTD)</vt:lpstr>
      <vt:lpstr>Contents</vt:lpstr>
      <vt:lpstr>Concepts of DTD(1)</vt:lpstr>
      <vt:lpstr>Concepts of DTD(2)</vt:lpstr>
      <vt:lpstr>Valid &amp; Invalid Documents</vt:lpstr>
      <vt:lpstr>DTD structure</vt:lpstr>
      <vt:lpstr>Internal and External Subset(1)</vt:lpstr>
      <vt:lpstr>Internal and External Subset(2)</vt:lpstr>
      <vt:lpstr>Element Declarations</vt:lpstr>
      <vt:lpstr>Content Specifications</vt:lpstr>
      <vt:lpstr>ANY</vt:lpstr>
      <vt:lpstr>#PCDATA</vt:lpstr>
      <vt:lpstr>Use of #PCDATA in XML</vt:lpstr>
      <vt:lpstr>Child Elements</vt:lpstr>
      <vt:lpstr>Sequences(1)</vt:lpstr>
      <vt:lpstr>Sequences(1)</vt:lpstr>
      <vt:lpstr>Grouping With Parentheses</vt:lpstr>
      <vt:lpstr>Mixed Content</vt:lpstr>
      <vt:lpstr>Attribute Declarations</vt:lpstr>
      <vt:lpstr>Multiple Attribute Declarations</vt:lpstr>
      <vt:lpstr>Attribute Types</vt:lpstr>
      <vt:lpstr>CDATA</vt:lpstr>
      <vt:lpstr>ID</vt:lpstr>
      <vt:lpstr>IDREF</vt:lpstr>
      <vt:lpstr>ENTITY</vt:lpstr>
      <vt:lpstr>NOTATION</vt:lpstr>
      <vt:lpstr>NMTOKEN</vt:lpstr>
      <vt:lpstr>Enumerated</vt:lpstr>
      <vt:lpstr>Attribute Default Values</vt:lpstr>
      <vt:lpstr>#REQUIRED</vt:lpstr>
      <vt:lpstr>#IMPLIED</vt:lpstr>
      <vt:lpstr>#FIXED</vt:lpstr>
      <vt:lpstr>Example of Internal DTDs</vt:lpstr>
      <vt:lpstr>Internal DTD Subsets</vt:lpstr>
    </vt:vector>
  </TitlesOfParts>
  <Company>SNU OOPSLA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structure</dc:title>
  <dc:creator>Bsko</dc:creator>
  <cp:lastModifiedBy>Ruud</cp:lastModifiedBy>
  <cp:revision>12</cp:revision>
  <cp:lastPrinted>1997-02-26T15:00:00Z</cp:lastPrinted>
  <dcterms:created xsi:type="dcterms:W3CDTF">1999-10-16T08:20:41Z</dcterms:created>
  <dcterms:modified xsi:type="dcterms:W3CDTF">2011-06-23T06:53:20Z</dcterms:modified>
</cp:coreProperties>
</file>