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9" r:id="rId3"/>
    <p:sldId id="355" r:id="rId4"/>
    <p:sldId id="366" r:id="rId5"/>
    <p:sldId id="365" r:id="rId6"/>
    <p:sldId id="367" r:id="rId7"/>
    <p:sldId id="357" r:id="rId8"/>
    <p:sldId id="368" r:id="rId9"/>
    <p:sldId id="356" r:id="rId10"/>
    <p:sldId id="377" r:id="rId11"/>
    <p:sldId id="360" r:id="rId12"/>
    <p:sldId id="369" r:id="rId13"/>
    <p:sldId id="370" r:id="rId14"/>
    <p:sldId id="371" r:id="rId15"/>
    <p:sldId id="372" r:id="rId16"/>
    <p:sldId id="380" r:id="rId17"/>
    <p:sldId id="361" r:id="rId18"/>
    <p:sldId id="382" r:id="rId19"/>
    <p:sldId id="383" r:id="rId20"/>
    <p:sldId id="378" r:id="rId21"/>
    <p:sldId id="374" r:id="rId22"/>
    <p:sldId id="375" r:id="rId23"/>
    <p:sldId id="376" r:id="rId24"/>
    <p:sldId id="379" r:id="rId25"/>
    <p:sldId id="284" r:id="rId26"/>
    <p:sldId id="323" r:id="rId27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5" autoAdjust="0"/>
    <p:restoredTop sz="88298" autoAdjust="0"/>
  </p:normalViewPr>
  <p:slideViewPr>
    <p:cSldViewPr>
      <p:cViewPr varScale="1">
        <p:scale>
          <a:sx n="117" d="100"/>
          <a:sy n="117" d="100"/>
        </p:scale>
        <p:origin x="-8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64767-9A2E-4752-9542-9FBBA8DB4FD4}" type="datetimeFigureOut">
              <a:rPr lang="ko-KR" altLang="en-US" smtClean="0"/>
              <a:t>2013-05-27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1E1F5-2B45-4EC3-BF57-CB756619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70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Semantic</a:t>
            </a:r>
            <a:r>
              <a:rPr lang="en-US" altLang="ko-KR" baseline="0" smtClean="0"/>
              <a:t> web data</a:t>
            </a:r>
            <a:r>
              <a:rPr lang="ko-KR" altLang="en-US" baseline="0" smtClean="0"/>
              <a:t>는 </a:t>
            </a:r>
            <a:r>
              <a:rPr lang="en-US" altLang="ko-KR" baseline="0" smtClean="0"/>
              <a:t>RDF</a:t>
            </a:r>
            <a:r>
              <a:rPr lang="ko-KR" altLang="en-US" baseline="0" smtClean="0"/>
              <a:t>로 표현된다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그런데 </a:t>
            </a:r>
            <a:r>
              <a:rPr lang="en-US" altLang="ko-KR" baseline="0" smtClean="0"/>
              <a:t>Large RDF </a:t>
            </a:r>
            <a:r>
              <a:rPr lang="ko-KR" altLang="en-US" baseline="0" smtClean="0"/>
              <a:t>그래프나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데이터는 한대의 머신으로 </a:t>
            </a:r>
            <a:r>
              <a:rPr lang="en-US" altLang="ko-KR" baseline="0" smtClean="0"/>
              <a:t>manage</a:t>
            </a:r>
            <a:r>
              <a:rPr lang="ko-KR" altLang="en-US" baseline="0" smtClean="0"/>
              <a:t>하기 힘들다</a:t>
            </a:r>
            <a:r>
              <a:rPr lang="en-US" altLang="ko-KR" baseline="0" smtClean="0"/>
              <a:t>.</a:t>
            </a:r>
            <a:endParaRPr lang="en-US" altLang="ko-KR" smtClean="0"/>
          </a:p>
          <a:p>
            <a:r>
              <a:rPr lang="en-US" altLang="ko-KR" baseline="0" smtClean="0"/>
              <a:t>RDFPath</a:t>
            </a:r>
            <a:r>
              <a:rPr lang="ko-KR" altLang="en-US" baseline="0" smtClean="0"/>
              <a:t>는 기존의 </a:t>
            </a:r>
            <a:r>
              <a:rPr lang="en-US" altLang="ko-KR" baseline="0" smtClean="0"/>
              <a:t>Query language</a:t>
            </a:r>
            <a:r>
              <a:rPr lang="ko-KR" altLang="en-US" baseline="0" smtClean="0"/>
              <a:t>보다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직관적이고 </a:t>
            </a:r>
            <a:r>
              <a:rPr lang="en-US" altLang="ko-KR" baseline="0" smtClean="0"/>
              <a:t>MapReduce</a:t>
            </a:r>
            <a:r>
              <a:rPr lang="ko-KR" altLang="en-US" baseline="0" smtClean="0"/>
              <a:t>에 적용하기 좋은 </a:t>
            </a:r>
            <a:r>
              <a:rPr lang="en-US" altLang="ko-KR" baseline="0" smtClean="0"/>
              <a:t>Query language </a:t>
            </a:r>
            <a:r>
              <a:rPr lang="ko-KR" altLang="en-US" baseline="0" smtClean="0"/>
              <a:t>이다</a:t>
            </a:r>
            <a:r>
              <a:rPr lang="en-US" altLang="ko-KR" baseline="0" smtClean="0"/>
              <a:t>. </a:t>
            </a:r>
          </a:p>
          <a:p>
            <a:r>
              <a:rPr lang="ko-KR" altLang="en-US" baseline="0" smtClean="0"/>
              <a:t>그러므로 편리하게 사용할 수 있고</a:t>
            </a:r>
            <a:r>
              <a:rPr lang="en-US" altLang="ko-KR" baseline="0" smtClean="0"/>
              <a:t>, MapReduce</a:t>
            </a:r>
            <a:r>
              <a:rPr lang="ko-KR" altLang="en-US" baseline="0" smtClean="0"/>
              <a:t>를 사용함으로써 </a:t>
            </a:r>
            <a:r>
              <a:rPr lang="en-US" altLang="ko-KR" baseline="0" smtClean="0"/>
              <a:t>size</a:t>
            </a:r>
            <a:r>
              <a:rPr lang="ko-KR" altLang="en-US" baseline="0" smtClean="0"/>
              <a:t>에 대한 고민도 해결하겠다</a:t>
            </a:r>
            <a:r>
              <a:rPr lang="en-US" altLang="ko-KR" baseline="0" smtClean="0"/>
              <a:t>! </a:t>
            </a:r>
            <a:r>
              <a:rPr lang="ko-KR" altLang="en-US" baseline="0" smtClean="0"/>
              <a:t>라는 의미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163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400"/>
            </a:lvl1pPr>
            <a:lvl2pPr>
              <a:buClr>
                <a:srgbClr val="C00000"/>
              </a:buClr>
              <a:defRPr sz="20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800"/>
            </a:lvl3pPr>
            <a:lvl4pPr>
              <a:buClr>
                <a:srgbClr val="C00000"/>
              </a:buClr>
              <a:defRPr sz="16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70784" y="6597353"/>
            <a:ext cx="802432" cy="216023"/>
          </a:xfrm>
        </p:spPr>
        <p:txBody>
          <a:bodyPr/>
          <a:lstStyle>
            <a:lvl1pPr algn="ctr">
              <a:defRPr/>
            </a:lvl1pPr>
          </a:lstStyle>
          <a:p>
            <a:fld id="{10211B80-7C79-41F7-9946-37F518A5652A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62F2B98C-308B-435C-8F66-72B8D7852B72}" type="datetime1">
              <a:rPr lang="ko-KR" altLang="en-US" smtClean="0"/>
              <a:t>2013-05-27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mtClean="0"/>
              <a:t>RDFPath: Path Query Processing on Large RDF Graph with MapReduce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3096344"/>
          </a:xfrm>
        </p:spPr>
        <p:txBody>
          <a:bodyPr/>
          <a:lstStyle/>
          <a:p>
            <a:r>
              <a:rPr lang="en-US" altLang="ko-KR" dirty="0" smtClean="0"/>
              <a:t>Martin </a:t>
            </a:r>
            <a:r>
              <a:rPr lang="en-US" altLang="ko-KR" dirty="0" err="1" smtClean="0"/>
              <a:t>Przyjaciel-Zablocki</a:t>
            </a:r>
            <a:r>
              <a:rPr lang="en-US" altLang="ko-KR" dirty="0" smtClean="0"/>
              <a:t> et al.</a:t>
            </a:r>
          </a:p>
          <a:p>
            <a:r>
              <a:rPr lang="en-US" altLang="ko-KR" dirty="0" smtClean="0"/>
              <a:t>University of Freiburg</a:t>
            </a:r>
          </a:p>
          <a:p>
            <a:r>
              <a:rPr lang="en-US" altLang="ko-KR" dirty="0" smtClean="0"/>
              <a:t>ESWC 2011   </a:t>
            </a:r>
            <a:endParaRPr lang="en-US" altLang="ko-KR" dirty="0"/>
          </a:p>
          <a:p>
            <a:pPr algn="r"/>
            <a:r>
              <a:rPr lang="en-US" altLang="ko-KR" dirty="0" smtClean="0"/>
              <a:t>24 May 2013</a:t>
            </a:r>
          </a:p>
          <a:p>
            <a:pPr algn="r"/>
            <a:r>
              <a:rPr lang="en-US" altLang="ko-KR" dirty="0" smtClean="0"/>
              <a:t>SNU IDB Lab.</a:t>
            </a:r>
          </a:p>
          <a:p>
            <a:pPr algn="r"/>
            <a:r>
              <a:rPr lang="en-US" altLang="ko-KR" dirty="0" smtClean="0"/>
              <a:t>Min Sup Lee</a:t>
            </a:r>
          </a:p>
        </p:txBody>
      </p:sp>
    </p:spTree>
    <p:extLst>
      <p:ext uri="{BB962C8B-B14F-4D97-AF65-F5344CB8AC3E}">
        <p14:creationId xmlns:p14="http://schemas.microsoft.com/office/powerpoint/2010/main" val="226458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r>
              <a:rPr lang="en-US" altLang="ko-KR" b="1" u="sng" smtClean="0"/>
              <a:t>RDFPath</a:t>
            </a:r>
            <a:endParaRPr lang="en-US" altLang="ko-KR" b="1" u="sng" dirty="0" smtClean="0"/>
          </a:p>
          <a:p>
            <a:r>
              <a:rPr lang="en-US" altLang="ko-KR" smtClean="0">
                <a:solidFill>
                  <a:schemeClr val="bg1">
                    <a:lumMod val="50000"/>
                  </a:schemeClr>
                </a:solidFill>
              </a:rPr>
              <a:t>Evaluation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mtClean="0">
                <a:solidFill>
                  <a:schemeClr val="bg1">
                    <a:lumMod val="50000"/>
                  </a:schemeClr>
                </a:solidFill>
              </a:rPr>
              <a:t>Conclusion and Discussion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9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/>
              <a:t>RDFPath</a:t>
            </a:r>
            <a:endParaRPr lang="ko-KR" altLang="en-US" sz="54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RDFPath</a:t>
            </a:r>
          </a:p>
          <a:p>
            <a:pPr lvl="1"/>
            <a:r>
              <a:rPr lang="en-US" altLang="ko-KR" smtClean="0"/>
              <a:t>Navigational queries on RDF graphs</a:t>
            </a:r>
          </a:p>
          <a:p>
            <a:pPr lvl="1"/>
            <a:r>
              <a:rPr lang="en-US" altLang="ko-KR" smtClean="0"/>
              <a:t>Composed by a sequence of </a:t>
            </a:r>
            <a:r>
              <a:rPr lang="en-US" altLang="ko-KR" smtClean="0">
                <a:solidFill>
                  <a:srgbClr val="C00000"/>
                </a:solidFill>
              </a:rPr>
              <a:t>location steps</a:t>
            </a:r>
          </a:p>
          <a:p>
            <a:pPr lvl="2"/>
            <a:r>
              <a:rPr lang="en-US" altLang="ko-KR" smtClean="0"/>
              <a:t>Every location step is mapped to one Mapreduce job</a:t>
            </a:r>
            <a:endParaRPr lang="en-US" altLang="ko-KR" smtClean="0">
              <a:solidFill>
                <a:srgbClr val="C00000"/>
              </a:solidFill>
            </a:endParaRPr>
          </a:p>
          <a:p>
            <a:pPr lvl="1"/>
            <a:r>
              <a:rPr lang="en-US" altLang="ko-KR" smtClean="0"/>
              <a:t>The result of a query is a set of paths</a:t>
            </a:r>
          </a:p>
          <a:p>
            <a:pPr lvl="1"/>
            <a:endParaRPr lang="en-US" altLang="ko-KR">
              <a:solidFill>
                <a:srgbClr val="C00000"/>
              </a:solidFill>
            </a:endParaRPr>
          </a:p>
          <a:p>
            <a:r>
              <a:rPr lang="en-US" altLang="ko-KR" smtClean="0"/>
              <a:t>Start Node</a:t>
            </a:r>
          </a:p>
          <a:p>
            <a:pPr lvl="1"/>
            <a:r>
              <a:rPr lang="en-US" altLang="ko-KR" smtClean="0"/>
              <a:t>The first part of a RDFPath query</a:t>
            </a:r>
          </a:p>
          <a:p>
            <a:pPr lvl="1"/>
            <a:r>
              <a:rPr lang="en-US" altLang="ko-KR" smtClean="0"/>
              <a:t>Separated by “::” from the rest of the query</a:t>
            </a:r>
          </a:p>
          <a:p>
            <a:pPr lvl="1"/>
            <a:endParaRPr lang="en-US" altLang="ko-KR"/>
          </a:p>
          <a:p>
            <a:pPr lvl="1"/>
            <a:endParaRPr lang="en-US" altLang="ko-KR" smtClean="0"/>
          </a:p>
          <a:p>
            <a:pPr lvl="1"/>
            <a:endParaRPr lang="en-US" altLang="ko-KR"/>
          </a:p>
          <a:p>
            <a:pPr lvl="1"/>
            <a:r>
              <a:rPr lang="en-US" altLang="ko-KR" smtClean="0"/>
              <a:t>The symbol “*” indicates an arbitrary start node where every subject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11</a:t>
            </a:fld>
            <a:endParaRPr lang="ko-KR" altLang="en-US" dirty="0"/>
          </a:p>
        </p:txBody>
      </p:sp>
      <p:pic>
        <p:nvPicPr>
          <p:cNvPr id="3074" name="Picture 2" descr="C:\Users\Min Sup\Desktop\2013년 1학기\세미나\랩세미나 2013-05-24\image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9" y="4643470"/>
            <a:ext cx="1944215" cy="729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1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000"/>
              <a:t>RDFPath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RDFPath By Example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Location Step</a:t>
            </a:r>
          </a:p>
          <a:p>
            <a:pPr lvl="1"/>
            <a:r>
              <a:rPr lang="en-US" altLang="ko-KR" smtClean="0"/>
              <a:t>The basic navigational component</a:t>
            </a:r>
          </a:p>
          <a:p>
            <a:pPr lvl="1"/>
            <a:r>
              <a:rPr lang="en-US" altLang="ko-KR" smtClean="0"/>
              <a:t>Specifying the next edge to follow in the query evaluation process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2420888"/>
            <a:ext cx="3672408" cy="646331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Allen :: knows &gt; knows &gt; age</a:t>
            </a:r>
          </a:p>
          <a:p>
            <a:pPr algn="ctr"/>
            <a:r>
              <a:rPr lang="en-US" altLang="ko-KR"/>
              <a:t>Allen :: knows </a:t>
            </a:r>
            <a:r>
              <a:rPr lang="en-US" altLang="ko-KR" smtClean="0"/>
              <a:t>(2) &gt; age</a:t>
            </a:r>
          </a:p>
        </p:txBody>
      </p:sp>
      <p:pic>
        <p:nvPicPr>
          <p:cNvPr id="9" name="Picture 2" descr="C:\Users\Min Sup\Desktop\2013년 1학기\세미나\랩세미나 2013-05-24\image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505163"/>
            <a:ext cx="5707013" cy="202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55576" y="3541706"/>
            <a:ext cx="5328592" cy="92333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i="1" smtClean="0"/>
              <a:t>Result</a:t>
            </a:r>
          </a:p>
          <a:p>
            <a:r>
              <a:rPr lang="en-US" altLang="ko-KR" strike="sngStrike">
                <a:solidFill>
                  <a:schemeClr val="tx1">
                    <a:lumMod val="50000"/>
                    <a:lumOff val="50000"/>
                  </a:schemeClr>
                </a:solidFill>
              </a:rPr>
              <a:t>Allen (knows) </a:t>
            </a:r>
            <a:r>
              <a:rPr lang="en-US" altLang="ko-KR" strike="sngStrike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Jacob </a:t>
            </a:r>
            <a:r>
              <a:rPr lang="en-US" altLang="ko-KR" strike="sngStrike">
                <a:solidFill>
                  <a:schemeClr val="tx1">
                    <a:lumMod val="50000"/>
                    <a:lumOff val="50000"/>
                  </a:schemeClr>
                </a:solidFill>
              </a:rPr>
              <a:t>(knows) </a:t>
            </a:r>
            <a:r>
              <a:rPr lang="en-US" altLang="ko-KR" strike="sngStrike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Emily ??</a:t>
            </a:r>
          </a:p>
          <a:p>
            <a:r>
              <a:rPr lang="en-US" altLang="ko-KR" smtClean="0"/>
              <a:t>Allen (knows) Chris  (knows) Sarah (age) 26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32512" y="2489121"/>
            <a:ext cx="1431776" cy="507831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mtClean="0"/>
              <a:t>Allen :: *</a:t>
            </a:r>
          </a:p>
        </p:txBody>
      </p:sp>
      <p:sp>
        <p:nvSpPr>
          <p:cNvPr id="13" name="아래쪽 화살표 12"/>
          <p:cNvSpPr/>
          <p:nvPr/>
        </p:nvSpPr>
        <p:spPr>
          <a:xfrm>
            <a:off x="2483768" y="3163002"/>
            <a:ext cx="288032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98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000"/>
              <a:t>RDFPath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RDFPath By Example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Filter</a:t>
            </a:r>
          </a:p>
          <a:p>
            <a:pPr lvl="1"/>
            <a:r>
              <a:rPr lang="en-US" altLang="ko-KR" smtClean="0"/>
              <a:t>Specified within any location step using square brackets</a:t>
            </a:r>
          </a:p>
          <a:p>
            <a:pPr lvl="1"/>
            <a:r>
              <a:rPr lang="en-US" altLang="ko-KR" smtClean="0"/>
              <a:t>equals(), prefix(), suffix(), min(), max()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2636912"/>
            <a:ext cx="4320480" cy="507831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mtClean="0"/>
              <a:t>Allen </a:t>
            </a:r>
            <a:r>
              <a:rPr lang="en-US" altLang="ko-KR"/>
              <a:t>:: knows </a:t>
            </a:r>
            <a:r>
              <a:rPr lang="en-US" altLang="ko-KR" smtClean="0"/>
              <a:t>&gt; age [min(30)] [max(60)]</a:t>
            </a:r>
          </a:p>
        </p:txBody>
      </p:sp>
      <p:pic>
        <p:nvPicPr>
          <p:cNvPr id="9" name="Picture 2" descr="C:\Users\Min Sup\Desktop\2013년 1학기\세미나\랩세미나 2013-05-24\image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505163"/>
            <a:ext cx="5707013" cy="202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436096" y="2564904"/>
            <a:ext cx="3312368" cy="64633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trike="sngStrike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Allen (knows) Sarah (age) 26</a:t>
            </a:r>
          </a:p>
          <a:p>
            <a:pPr algn="ctr"/>
            <a:r>
              <a:rPr lang="en-US" altLang="ko-KR"/>
              <a:t>Allen (knows) </a:t>
            </a:r>
            <a:r>
              <a:rPr lang="en-US" altLang="ko-KR" smtClean="0"/>
              <a:t>Jacob </a:t>
            </a:r>
            <a:r>
              <a:rPr lang="en-US" altLang="ko-KR"/>
              <a:t>(age) </a:t>
            </a:r>
            <a:r>
              <a:rPr lang="en-US" altLang="ko-KR" smtClean="0"/>
              <a:t>42</a:t>
            </a:r>
            <a:endParaRPr lang="en-US" altLang="ko-KR"/>
          </a:p>
        </p:txBody>
      </p:sp>
      <p:sp>
        <p:nvSpPr>
          <p:cNvPr id="10" name="오른쪽 화살표 9"/>
          <p:cNvSpPr/>
          <p:nvPr/>
        </p:nvSpPr>
        <p:spPr>
          <a:xfrm>
            <a:off x="4860032" y="2708920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95536" y="3489893"/>
            <a:ext cx="3240360" cy="507831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mtClean="0"/>
              <a:t>Allen </a:t>
            </a:r>
            <a:r>
              <a:rPr lang="en-US" altLang="ko-KR"/>
              <a:t>:: *</a:t>
            </a:r>
            <a:r>
              <a:rPr lang="en-US" altLang="ko-KR" smtClean="0"/>
              <a:t> &gt; * [equals(‘Emily’)]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88024" y="3497233"/>
            <a:ext cx="3744416" cy="50783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mtClean="0"/>
              <a:t>Allen (knows) Jacob (knows) Emily</a:t>
            </a:r>
          </a:p>
        </p:txBody>
      </p:sp>
      <p:sp>
        <p:nvSpPr>
          <p:cNvPr id="15" name="오른쪽 화살표 14"/>
          <p:cNvSpPr/>
          <p:nvPr/>
        </p:nvSpPr>
        <p:spPr>
          <a:xfrm>
            <a:off x="4067944" y="3590558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856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  <p:bldP spid="11" grpId="0" animBg="1"/>
      <p:bldP spid="13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000"/>
              <a:t>RDFPath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RDFPath By Example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Bounded search</a:t>
            </a:r>
          </a:p>
          <a:p>
            <a:pPr lvl="1"/>
            <a:r>
              <a:rPr lang="en-US" altLang="ko-KR" smtClean="0"/>
              <a:t>Between the start node and all reachable nodes</a:t>
            </a:r>
          </a:p>
          <a:p>
            <a:pPr lvl="1"/>
            <a:r>
              <a:rPr lang="en-US" altLang="ko-KR" smtClean="0"/>
              <a:t>(*2), (*3)…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2754971"/>
            <a:ext cx="2304256" cy="507831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mtClean="0"/>
              <a:t>Allen :: knows (*2)</a:t>
            </a:r>
          </a:p>
        </p:txBody>
      </p:sp>
      <p:pic>
        <p:nvPicPr>
          <p:cNvPr id="9" name="Picture 2" descr="C:\Users\Min Sup\Desktop\2013년 1학기\세미나\랩세미나 2013-05-24\image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505163"/>
            <a:ext cx="5707013" cy="202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211960" y="2804735"/>
            <a:ext cx="3888432" cy="120032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mtClean="0"/>
              <a:t>Allen (knows) Jacob</a:t>
            </a:r>
          </a:p>
          <a:p>
            <a:r>
              <a:rPr lang="en-US" altLang="ko-KR"/>
              <a:t>Allen (knows) </a:t>
            </a:r>
            <a:r>
              <a:rPr lang="en-US" altLang="ko-KR" smtClean="0"/>
              <a:t>Jacob (knows) Emily </a:t>
            </a:r>
            <a:endParaRPr lang="en-US" altLang="ko-KR"/>
          </a:p>
          <a:p>
            <a:r>
              <a:rPr lang="en-US" altLang="ko-KR" smtClean="0"/>
              <a:t>Allen </a:t>
            </a:r>
            <a:r>
              <a:rPr lang="en-US" altLang="ko-KR"/>
              <a:t>(knows) </a:t>
            </a:r>
            <a:r>
              <a:rPr lang="en-US" altLang="ko-KR" smtClean="0"/>
              <a:t>Chris</a:t>
            </a:r>
            <a:endParaRPr lang="en-US" altLang="ko-KR"/>
          </a:p>
          <a:p>
            <a:r>
              <a:rPr lang="en-US" altLang="ko-KR"/>
              <a:t>Allen (knows) </a:t>
            </a:r>
            <a:r>
              <a:rPr lang="en-US" altLang="ko-KR" smtClean="0"/>
              <a:t>Sarah</a:t>
            </a:r>
            <a:endParaRPr lang="en-US" altLang="ko-KR"/>
          </a:p>
        </p:txBody>
      </p:sp>
      <p:sp>
        <p:nvSpPr>
          <p:cNvPr id="10" name="오른쪽 화살표 9"/>
          <p:cNvSpPr/>
          <p:nvPr/>
        </p:nvSpPr>
        <p:spPr>
          <a:xfrm>
            <a:off x="3491880" y="2841852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826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000"/>
              <a:t>RDFPath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RDFPath By Example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Aggregation Function</a:t>
            </a:r>
          </a:p>
          <a:p>
            <a:pPr lvl="1"/>
            <a:r>
              <a:rPr lang="en-US" altLang="ko-KR" smtClean="0"/>
              <a:t>Counts the number of resulting paths</a:t>
            </a:r>
          </a:p>
          <a:p>
            <a:pPr lvl="1"/>
            <a:r>
              <a:rPr lang="en-US" altLang="ko-KR" smtClean="0"/>
              <a:t>count(), sum(), avg(), min() and max()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19672" y="2583373"/>
            <a:ext cx="2304256" cy="507831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mtClean="0"/>
              <a:t>Allen :: *.count()</a:t>
            </a:r>
          </a:p>
        </p:txBody>
      </p:sp>
      <p:pic>
        <p:nvPicPr>
          <p:cNvPr id="9" name="Picture 2" descr="C:\Users\Min Sup\Desktop\2013년 1학기\세미나\랩세미나 2013-05-24\image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505163"/>
            <a:ext cx="5707013" cy="202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940152" y="2636912"/>
            <a:ext cx="648072" cy="36933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3</a:t>
            </a:r>
          </a:p>
        </p:txBody>
      </p:sp>
      <p:sp>
        <p:nvSpPr>
          <p:cNvPr id="10" name="오른쪽 화살표 9"/>
          <p:cNvSpPr/>
          <p:nvPr/>
        </p:nvSpPr>
        <p:spPr>
          <a:xfrm>
            <a:off x="5148064" y="2670254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619672" y="3281209"/>
            <a:ext cx="3312368" cy="507831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mtClean="0"/>
              <a:t>Allen :: knows &gt; age.avg()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40152" y="3375041"/>
            <a:ext cx="648072" cy="36933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34</a:t>
            </a:r>
            <a:endParaRPr lang="en-US" altLang="ko-KR"/>
          </a:p>
        </p:txBody>
      </p:sp>
      <p:sp>
        <p:nvSpPr>
          <p:cNvPr id="14" name="오른쪽 화살표 13"/>
          <p:cNvSpPr/>
          <p:nvPr/>
        </p:nvSpPr>
        <p:spPr>
          <a:xfrm>
            <a:off x="5148064" y="3368090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55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000" smtClean="0"/>
              <a:t>RDFPath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Query Processing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1800" smtClean="0"/>
          </a:p>
          <a:p>
            <a:endParaRPr lang="en-US" altLang="ko-KR" sz="1800"/>
          </a:p>
          <a:p>
            <a:endParaRPr lang="en-US" altLang="ko-KR" sz="1800" smtClean="0"/>
          </a:p>
          <a:p>
            <a:endParaRPr lang="en-US" altLang="ko-KR" sz="1800"/>
          </a:p>
          <a:p>
            <a:endParaRPr lang="en-US" altLang="ko-KR" sz="1800" smtClean="0"/>
          </a:p>
          <a:p>
            <a:endParaRPr lang="en-US" altLang="ko-KR" sz="1800"/>
          </a:p>
          <a:p>
            <a:endParaRPr lang="en-US" altLang="ko-KR" sz="1800" smtClean="0"/>
          </a:p>
          <a:p>
            <a:endParaRPr lang="en-US" altLang="ko-KR" sz="1800"/>
          </a:p>
          <a:p>
            <a:endParaRPr lang="en-US" altLang="ko-KR" sz="1800" smtClean="0"/>
          </a:p>
          <a:p>
            <a:pPr marL="0" indent="0">
              <a:buNone/>
            </a:pPr>
            <a:endParaRPr lang="en-US" altLang="ko-KR" sz="1800" smtClean="0"/>
          </a:p>
          <a:p>
            <a:r>
              <a:rPr lang="en-US" altLang="ko-KR" sz="1800" smtClean="0"/>
              <a:t>Parses the query</a:t>
            </a:r>
          </a:p>
          <a:p>
            <a:r>
              <a:rPr lang="en-US" altLang="ko-KR" sz="1800" smtClean="0"/>
              <a:t>Generates a general execution plan</a:t>
            </a:r>
          </a:p>
          <a:p>
            <a:pPr lvl="1"/>
            <a:r>
              <a:rPr lang="en-US" altLang="ko-KR" sz="1600" smtClean="0"/>
              <a:t>Filter, join or aggregation function</a:t>
            </a:r>
          </a:p>
          <a:p>
            <a:r>
              <a:rPr lang="en-US" altLang="ko-KR" sz="1800" smtClean="0"/>
              <a:t>MapReduce plan </a:t>
            </a:r>
          </a:p>
          <a:p>
            <a:r>
              <a:rPr lang="en-US" altLang="ko-KR" sz="1800" smtClean="0"/>
              <a:t>Encapsulates the MapReduce job with a job configuration</a:t>
            </a:r>
          </a:p>
          <a:p>
            <a:r>
              <a:rPr lang="en-US" altLang="ko-KR" sz="1800" smtClean="0"/>
              <a:t>Runs the MapReduce jobs</a:t>
            </a:r>
          </a:p>
          <a:p>
            <a:pPr lvl="1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16</a:t>
            </a:fld>
            <a:endParaRPr lang="ko-KR" altLang="en-US" dirty="0"/>
          </a:p>
        </p:txBody>
      </p:sp>
      <p:pic>
        <p:nvPicPr>
          <p:cNvPr id="1026" name="Picture 2" descr="C:\Users\Min Sup\Desktop\2013년 1학기\세미나\랩세미나 2013-05-24\image\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980728"/>
            <a:ext cx="4465432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082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000" smtClean="0"/>
              <a:t>RDFPath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MapReduce Join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Mapping to MapReduce jobs</a:t>
            </a:r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pPr lvl="1"/>
            <a:r>
              <a:rPr lang="en-US" altLang="ko-KR" smtClean="0"/>
              <a:t>Map task</a:t>
            </a:r>
          </a:p>
          <a:p>
            <a:pPr lvl="2"/>
            <a:r>
              <a:rPr lang="en-US" altLang="ko-KR" smtClean="0"/>
              <a:t>Tagging </a:t>
            </a:r>
            <a:r>
              <a:rPr lang="en-US" altLang="ko-KR" smtClean="0">
                <a:solidFill>
                  <a:schemeClr val="accent5">
                    <a:lumMod val="75000"/>
                  </a:schemeClr>
                </a:solidFill>
              </a:rPr>
              <a:t>intermediate paths</a:t>
            </a:r>
            <a:r>
              <a:rPr lang="en-US" altLang="ko-KR" smtClean="0"/>
              <a:t> and </a:t>
            </a:r>
            <a:r>
              <a:rPr lang="en-US" altLang="ko-KR" smtClean="0">
                <a:solidFill>
                  <a:schemeClr val="accent5">
                    <a:lumMod val="75000"/>
                  </a:schemeClr>
                </a:solidFill>
              </a:rPr>
              <a:t>knows</a:t>
            </a:r>
            <a:r>
              <a:rPr lang="en-US" altLang="ko-KR" smtClean="0"/>
              <a:t> partition for join</a:t>
            </a:r>
          </a:p>
          <a:p>
            <a:pPr lvl="2"/>
            <a:r>
              <a:rPr lang="en-US" altLang="ko-KR" smtClean="0"/>
              <a:t>Applying filter condition</a:t>
            </a:r>
          </a:p>
          <a:p>
            <a:pPr lvl="1"/>
            <a:r>
              <a:rPr lang="en-US" altLang="ko-KR" smtClean="0"/>
              <a:t>Reduce task</a:t>
            </a:r>
          </a:p>
          <a:p>
            <a:pPr lvl="2"/>
            <a:r>
              <a:rPr lang="en-US" altLang="ko-KR" smtClean="0"/>
              <a:t>Perform Join and store resulting paths back to HDFS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17</a:t>
            </a:fld>
            <a:endParaRPr lang="ko-KR" altLang="en-US" dirty="0"/>
          </a:p>
        </p:txBody>
      </p:sp>
      <p:pic>
        <p:nvPicPr>
          <p:cNvPr id="2050" name="Picture 2" descr="C:\Users\Min Sup\Desktop\2013년 1학기\세미나\랩세미나 2013-05-24\image\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576784"/>
            <a:ext cx="5225651" cy="3004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 rot="5400000">
            <a:off x="4899085" y="3101916"/>
            <a:ext cx="8771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smtClean="0">
                <a:solidFill>
                  <a:srgbClr val="C00000"/>
                </a:solidFill>
              </a:rPr>
              <a:t>Join</a:t>
            </a:r>
            <a:endParaRPr lang="ko-KR" altLang="en-US" sz="2800" b="1">
              <a:solidFill>
                <a:srgbClr val="C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411656" y="2885592"/>
            <a:ext cx="520384" cy="6154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796135" y="2924943"/>
            <a:ext cx="572007" cy="7734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716016" y="4397042"/>
            <a:ext cx="13059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smtClean="0">
                <a:solidFill>
                  <a:schemeClr val="accent6">
                    <a:lumMod val="75000"/>
                  </a:schemeClr>
                </a:solidFill>
              </a:rPr>
              <a:t>Join keys</a:t>
            </a:r>
            <a:endParaRPr lang="ko-K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오른쪽 화살표 9"/>
          <p:cNvSpPr/>
          <p:nvPr/>
        </p:nvSpPr>
        <p:spPr>
          <a:xfrm rot="3727560">
            <a:off x="4377944" y="3842711"/>
            <a:ext cx="908211" cy="234636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 rot="7081574">
            <a:off x="5554503" y="3966846"/>
            <a:ext cx="677760" cy="234636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259528" y="3461656"/>
            <a:ext cx="520384" cy="3993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89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7" grpId="0"/>
      <p:bldP spid="10" grpId="0" animBg="1"/>
      <p:bldP spid="14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000" smtClean="0"/>
              <a:t>RDFPath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MapReduce Join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Mapping to MapReduce jobs</a:t>
            </a:r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18</a:t>
            </a:fld>
            <a:endParaRPr lang="ko-KR" altLang="en-US" dirty="0"/>
          </a:p>
        </p:txBody>
      </p:sp>
      <p:pic>
        <p:nvPicPr>
          <p:cNvPr id="3074" name="Picture 2" descr="C:\Users\Min Sup\Desktop\2013년 1학기\세미나\랩세미나 2013-05-24\image\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00808"/>
            <a:ext cx="7425943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3251364" y="2875615"/>
            <a:ext cx="520384" cy="6154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59833" y="4813480"/>
            <a:ext cx="572007" cy="7734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059832" y="3892986"/>
            <a:ext cx="13059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smtClean="0">
                <a:solidFill>
                  <a:schemeClr val="accent6">
                    <a:lumMod val="75000"/>
                  </a:schemeClr>
                </a:solidFill>
              </a:rPr>
              <a:t>Join keys</a:t>
            </a:r>
            <a:endParaRPr lang="ko-KR" alt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오른쪽 화살표 10"/>
          <p:cNvSpPr/>
          <p:nvPr/>
        </p:nvSpPr>
        <p:spPr>
          <a:xfrm rot="5400000">
            <a:off x="3313038" y="3605558"/>
            <a:ext cx="411080" cy="234636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 rot="18572073">
            <a:off x="2606292" y="4360126"/>
            <a:ext cx="677760" cy="234636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099236" y="3437164"/>
            <a:ext cx="520384" cy="3518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00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 animBg="1"/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000" smtClean="0"/>
              <a:t>RDFPath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MapReduce Join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Mapping to MapReduce jobs</a:t>
            </a:r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19</a:t>
            </a:fld>
            <a:endParaRPr lang="ko-KR" altLang="en-US" dirty="0"/>
          </a:p>
        </p:txBody>
      </p:sp>
      <p:pic>
        <p:nvPicPr>
          <p:cNvPr id="4098" name="Picture 2" descr="C:\Users\Min Sup\Desktop\2013년 1학기\세미나\랩세미나 2013-05-24\image\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04864"/>
            <a:ext cx="8286989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3027176" y="2888940"/>
            <a:ext cx="576064" cy="3077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019012" y="4849484"/>
            <a:ext cx="576064" cy="3077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699792" y="1628800"/>
            <a:ext cx="3429144" cy="400110"/>
          </a:xfrm>
          <a:prstGeom prst="rect">
            <a:avLst/>
          </a:prstGeom>
          <a:ln w="19050"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2000" b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* :: knows (*2) &gt; knows</a:t>
            </a:r>
            <a:endParaRPr lang="ko-KR" altLang="en-US" sz="2000" b="1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02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u="sng" dirty="0" smtClean="0"/>
              <a:t>Introduction</a:t>
            </a:r>
          </a:p>
          <a:p>
            <a:r>
              <a:rPr lang="en-US" altLang="ko-KR" smtClean="0">
                <a:solidFill>
                  <a:schemeClr val="bg1">
                    <a:lumMod val="50000"/>
                  </a:schemeClr>
                </a:solidFill>
              </a:rPr>
              <a:t>RDFPath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mtClean="0">
                <a:solidFill>
                  <a:schemeClr val="bg1">
                    <a:lumMod val="50000"/>
                  </a:schemeClr>
                </a:solidFill>
              </a:rPr>
              <a:t>Evaluation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mtClean="0">
                <a:solidFill>
                  <a:schemeClr val="bg1">
                    <a:lumMod val="50000"/>
                  </a:schemeClr>
                </a:solidFill>
              </a:rPr>
              <a:t>Conclusion and Discussion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62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r>
              <a:rPr lang="en-US" altLang="ko-KR" smtClean="0">
                <a:solidFill>
                  <a:schemeClr val="bg1">
                    <a:lumMod val="50000"/>
                  </a:schemeClr>
                </a:solidFill>
              </a:rPr>
              <a:t>RDFPath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b="1" u="sng" smtClean="0"/>
              <a:t>Evaluation</a:t>
            </a:r>
            <a:endParaRPr lang="en-US" altLang="ko-KR" b="1" u="sng" dirty="0" smtClean="0"/>
          </a:p>
          <a:p>
            <a:r>
              <a:rPr lang="en-US" altLang="ko-KR" smtClean="0">
                <a:solidFill>
                  <a:schemeClr val="bg1">
                    <a:lumMod val="50000"/>
                  </a:schemeClr>
                </a:solidFill>
              </a:rPr>
              <a:t>Conclusion and Discussion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25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Evaluation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Environment setup</a:t>
            </a:r>
          </a:p>
          <a:p>
            <a:pPr lvl="1"/>
            <a:r>
              <a:rPr lang="en-US" altLang="ko-KR" smtClean="0"/>
              <a:t>Cluster of 10 machines (Dual Core 3GHz, 4GB RAM, 1TB HDD)</a:t>
            </a:r>
          </a:p>
          <a:p>
            <a:pPr lvl="1"/>
            <a:r>
              <a:rPr lang="en-US" altLang="ko-KR" smtClean="0"/>
              <a:t>Cloudera’s Distribution for Hadoop 3 Beta (CDH3)</a:t>
            </a:r>
          </a:p>
          <a:p>
            <a:pPr lvl="1"/>
            <a:r>
              <a:rPr lang="en-US" altLang="ko-KR" smtClean="0"/>
              <a:t>Defalult configuration with with 9 reducers (one per HDD)</a:t>
            </a:r>
          </a:p>
          <a:p>
            <a:pPr lvl="1"/>
            <a:endParaRPr lang="en-US" altLang="ko-KR"/>
          </a:p>
          <a:p>
            <a:r>
              <a:rPr lang="en-US" altLang="ko-KR" smtClean="0"/>
              <a:t>Two different data sources</a:t>
            </a:r>
          </a:p>
          <a:p>
            <a:pPr lvl="1"/>
            <a:r>
              <a:rPr lang="en-US" altLang="ko-KR" smtClean="0"/>
              <a:t>Artificial data produced by the SP2Bench generator</a:t>
            </a:r>
          </a:p>
          <a:p>
            <a:pPr lvl="2"/>
            <a:r>
              <a:rPr lang="en-US" altLang="ko-KR" smtClean="0"/>
              <a:t>1.6 billion RDF triples</a:t>
            </a:r>
          </a:p>
          <a:p>
            <a:pPr lvl="1"/>
            <a:r>
              <a:rPr lang="en-US" altLang="ko-KR" smtClean="0"/>
              <a:t>Real world data from the online music service Last.fm</a:t>
            </a:r>
          </a:p>
          <a:p>
            <a:pPr lvl="2"/>
            <a:r>
              <a:rPr lang="en-US" altLang="ko-KR" smtClean="0"/>
              <a:t>225 million</a:t>
            </a:r>
            <a:r>
              <a:rPr lang="ko-KR" altLang="en-US" smtClean="0"/>
              <a:t> </a:t>
            </a:r>
            <a:r>
              <a:rPr lang="en-US" altLang="ko-KR" smtClean="0"/>
              <a:t>RDF triples</a:t>
            </a:r>
          </a:p>
          <a:p>
            <a:pPr lvl="1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70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Evaluation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Query 1</a:t>
            </a:r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pPr lvl="1"/>
            <a:r>
              <a:rPr lang="en-US" altLang="ko-KR" smtClean="0"/>
              <a:t>From online music service</a:t>
            </a:r>
          </a:p>
          <a:p>
            <a:pPr lvl="1"/>
            <a:r>
              <a:rPr lang="en-US" altLang="ko-KR" smtClean="0"/>
              <a:t>Determines the album name for all similar tracks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22</a:t>
            </a:fld>
            <a:endParaRPr lang="ko-KR" altLang="en-US" dirty="0"/>
          </a:p>
        </p:txBody>
      </p:sp>
      <p:pic>
        <p:nvPicPr>
          <p:cNvPr id="7170" name="Picture 2" descr="C:\Users\Min Sup\Desktop\2013년 1학기\세미나\랩세미나 2013-05-24\image\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00808"/>
            <a:ext cx="7625036" cy="320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888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Evaluation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Query 3</a:t>
            </a:r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pPr lvl="1"/>
            <a:r>
              <a:rPr lang="en-US" altLang="ko-KR" smtClean="0"/>
              <a:t>The artificial data produced by the SP2Bench generator</a:t>
            </a:r>
          </a:p>
          <a:p>
            <a:pPr lvl="1"/>
            <a:r>
              <a:rPr lang="en-US" altLang="ko-KR" smtClean="0"/>
              <a:t>Determines the friends of Chris reached by following an increasing number of edge</a:t>
            </a:r>
          </a:p>
          <a:p>
            <a:pPr lvl="1"/>
            <a:r>
              <a:rPr lang="en-US" altLang="ko-KR" smtClean="0"/>
              <a:t>Corresponds to the </a:t>
            </a:r>
            <a:r>
              <a:rPr lang="en-US" altLang="ko-KR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six degrees of separation </a:t>
            </a:r>
            <a:r>
              <a:rPr lang="en-US" altLang="ko-KR" smtClean="0"/>
              <a:t>paradigm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23</a:t>
            </a:fld>
            <a:endParaRPr lang="ko-KR" altLang="en-US" dirty="0"/>
          </a:p>
        </p:txBody>
      </p:sp>
      <p:pic>
        <p:nvPicPr>
          <p:cNvPr id="8194" name="Picture 2" descr="C:\Users\Min Sup\Desktop\2013년 1학기\세미나\랩세미나 2013-05-24\image\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30111"/>
            <a:ext cx="7848872" cy="299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742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r>
              <a:rPr lang="en-US" altLang="ko-KR" smtClean="0">
                <a:solidFill>
                  <a:schemeClr val="bg1">
                    <a:lumMod val="50000"/>
                  </a:schemeClr>
                </a:solidFill>
              </a:rPr>
              <a:t>RDFPath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mtClean="0">
                <a:solidFill>
                  <a:schemeClr val="bg1">
                    <a:lumMod val="50000"/>
                  </a:schemeClr>
                </a:solidFill>
              </a:rPr>
              <a:t>Evaluation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b="1" u="sng" smtClean="0"/>
              <a:t>Conclusion and Discussion</a:t>
            </a:r>
            <a:endParaRPr lang="en-US" altLang="ko-KR" b="1" u="sng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3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Conclusion and Discussion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Conclusion</a:t>
            </a:r>
          </a:p>
          <a:p>
            <a:pPr lvl="1"/>
            <a:r>
              <a:rPr lang="en-US" altLang="ko-KR" smtClean="0"/>
              <a:t>Intuitive syntax for path queries</a:t>
            </a:r>
          </a:p>
          <a:p>
            <a:pPr lvl="1"/>
            <a:r>
              <a:rPr lang="en-US" altLang="ko-KR" smtClean="0"/>
              <a:t>Effective execution strategy using MapReduce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smtClean="0"/>
              <a:t>Discussion</a:t>
            </a:r>
          </a:p>
          <a:p>
            <a:pPr lvl="1"/>
            <a:r>
              <a:rPr lang="en-US" altLang="ko-KR"/>
              <a:t>Strong points</a:t>
            </a:r>
          </a:p>
          <a:p>
            <a:pPr lvl="2"/>
            <a:r>
              <a:rPr lang="en-US" altLang="ko-KR" smtClean="0"/>
              <a:t>An expressive RDF path query language geared towards casual users</a:t>
            </a:r>
          </a:p>
          <a:p>
            <a:pPr lvl="2"/>
            <a:r>
              <a:rPr lang="en-US" altLang="ko-KR" smtClean="0"/>
              <a:t>Scaling properties of the MapReduce Framework</a:t>
            </a:r>
            <a:endParaRPr lang="en-US" altLang="ko-KR"/>
          </a:p>
          <a:p>
            <a:pPr lvl="1"/>
            <a:r>
              <a:rPr lang="en-US" altLang="ko-KR" smtClean="0"/>
              <a:t>Weak </a:t>
            </a:r>
            <a:r>
              <a:rPr lang="en-US" altLang="ko-KR"/>
              <a:t>points</a:t>
            </a:r>
          </a:p>
          <a:p>
            <a:pPr lvl="2"/>
            <a:r>
              <a:rPr lang="en-US" altLang="ko-KR"/>
              <a:t>Incomplete description of Query </a:t>
            </a:r>
            <a:r>
              <a:rPr lang="en-US" altLang="ko-KR" smtClean="0"/>
              <a:t>processing with Mapreduce</a:t>
            </a:r>
          </a:p>
          <a:p>
            <a:pPr lvl="2"/>
            <a:r>
              <a:rPr lang="en-US" altLang="ko-KR" smtClean="0"/>
              <a:t>Need comparisons with other RDF Query Languages</a:t>
            </a:r>
            <a:endParaRPr lang="en-US" altLang="ko-KR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540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Thank you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3096344"/>
          </a:xfrm>
        </p:spPr>
        <p:txBody>
          <a:bodyPr/>
          <a:lstStyle/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2047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000" smtClean="0"/>
              <a:t>Introduction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Semantic Web and RDF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Semantic web</a:t>
            </a:r>
          </a:p>
          <a:p>
            <a:pPr lvl="1"/>
            <a:r>
              <a:rPr lang="en-US" altLang="ko-KR" smtClean="0"/>
              <a:t>Amount of semantic data increase steadily</a:t>
            </a:r>
          </a:p>
          <a:p>
            <a:pPr lvl="1"/>
            <a:r>
              <a:rPr lang="en-US" altLang="ko-KR" smtClean="0"/>
              <a:t>Semantic web data is typically represented as a RDF graph</a:t>
            </a:r>
          </a:p>
          <a:p>
            <a:pPr lvl="1"/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RDF </a:t>
            </a:r>
            <a:r>
              <a:rPr lang="en-US" altLang="ko-KR"/>
              <a:t>(Resource Description Framework)</a:t>
            </a:r>
          </a:p>
          <a:p>
            <a:pPr lvl="1"/>
            <a:r>
              <a:rPr lang="en-US" altLang="ko-KR"/>
              <a:t>The most prominent standards</a:t>
            </a:r>
          </a:p>
          <a:p>
            <a:pPr lvl="1"/>
            <a:r>
              <a:rPr lang="en-US" altLang="ko-KR"/>
              <a:t>Storing and representing data</a:t>
            </a:r>
          </a:p>
          <a:p>
            <a:pPr lvl="1"/>
            <a:r>
              <a:rPr lang="en-US" altLang="ko-KR" smtClean="0"/>
              <a:t>Management of large RDF graphs</a:t>
            </a:r>
          </a:p>
          <a:p>
            <a:pPr lvl="2"/>
            <a:r>
              <a:rPr lang="en-US" altLang="ko-KR" smtClean="0"/>
              <a:t>Non-trivial task</a:t>
            </a:r>
          </a:p>
          <a:p>
            <a:pPr lvl="2"/>
            <a:r>
              <a:rPr lang="en-US" altLang="ko-KR" smtClean="0"/>
              <a:t>Single machine approaches are challenged </a:t>
            </a:r>
          </a:p>
          <a:p>
            <a:pPr lvl="2"/>
            <a:endParaRPr lang="en-US" altLang="ko-KR"/>
          </a:p>
          <a:p>
            <a:pPr lvl="1"/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1026" name="Picture 2" descr="C:\Users\Min Sup\Desktop\2013년 1학기\세미나\랩세미나 2013-05-24\image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889" y="2660063"/>
            <a:ext cx="3619615" cy="2857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46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000" smtClean="0"/>
              <a:t>Introduction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Expressions of RDF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RDF data and RDF graph</a:t>
            </a:r>
          </a:p>
          <a:p>
            <a:pPr lvl="1"/>
            <a:r>
              <a:rPr lang="en-US" altLang="ko-KR" smtClean="0"/>
              <a:t>RDF data set consists of a set of RDF triples</a:t>
            </a:r>
          </a:p>
          <a:p>
            <a:pPr lvl="1"/>
            <a:r>
              <a:rPr lang="en-US" altLang="ko-KR" smtClean="0"/>
              <a:t>&lt;subject, predicate, object&gt;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5" name="Picture 2" descr="C:\Users\Min Sup\Desktop\2013년 1학기\세미나\랩세미나 2013-05-24\image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0505" y="2924944"/>
            <a:ext cx="5288989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495356"/>
              </p:ext>
            </p:extLst>
          </p:nvPr>
        </p:nvGraphicFramePr>
        <p:xfrm>
          <a:off x="251520" y="2357968"/>
          <a:ext cx="3336084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1296144"/>
                <a:gridCol w="1031828"/>
              </a:tblGrid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Subject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Predicate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Object</a:t>
                      </a:r>
                      <a:endParaRPr lang="ko-KR" altLang="en-US" sz="16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Allen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Knows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Jacob</a:t>
                      </a:r>
                      <a:endParaRPr lang="ko-KR" altLang="en-US" sz="16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Allen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Knows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Chirs</a:t>
                      </a:r>
                      <a:endParaRPr lang="ko-KR" altLang="en-US" sz="16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Allen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Knows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Sarah</a:t>
                      </a:r>
                      <a:endParaRPr lang="ko-KR" altLang="en-US" sz="16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Sarah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Country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CH</a:t>
                      </a:r>
                      <a:endParaRPr lang="ko-KR" altLang="en-US" sz="16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Sarah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Age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26</a:t>
                      </a:r>
                      <a:endParaRPr lang="ko-KR" altLang="en-US" sz="16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Chris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Country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CH</a:t>
                      </a:r>
                      <a:endParaRPr lang="ko-KR" altLang="en-US" sz="16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Chirs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Knows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Sarah</a:t>
                      </a:r>
                      <a:endParaRPr lang="ko-KR" altLang="en-US" sz="16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Jacob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Country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DE</a:t>
                      </a:r>
                      <a:endParaRPr lang="ko-KR" altLang="en-US" sz="16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Jacob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Age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42</a:t>
                      </a:r>
                      <a:endParaRPr lang="ko-KR" altLang="en-US" sz="16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Jacob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Knows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Emily</a:t>
                      </a:r>
                      <a:endParaRPr lang="ko-KR" altLang="en-US" sz="16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Emily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Country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CH</a:t>
                      </a:r>
                      <a:endParaRPr lang="ko-KR" altLang="en-US" sz="16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458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000" smtClean="0"/>
              <a:t>Introduction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RDF Query Processing</a:t>
            </a:r>
            <a:endParaRPr lang="ko-KR" altLang="en-US" sz="5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SPARQL </a:t>
            </a:r>
            <a:r>
              <a:rPr lang="en-US" altLang="ko-KR" smtClean="0"/>
              <a:t>Query  Processing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1556792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SELECT ?</a:t>
            </a:r>
            <a:r>
              <a:rPr lang="en-US" altLang="ko-KR" smtClean="0"/>
              <a:t>X WHERE{ </a:t>
            </a:r>
          </a:p>
          <a:p>
            <a:r>
              <a:rPr lang="en-US" altLang="ko-KR" smtClean="0"/>
              <a:t>Allen     Knows</a:t>
            </a:r>
            <a:r>
              <a:rPr lang="en-US" altLang="ko-KR"/>
              <a:t>	</a:t>
            </a:r>
            <a:r>
              <a:rPr lang="en-US" altLang="ko-KR" smtClean="0"/>
              <a:t>    </a:t>
            </a:r>
            <a:r>
              <a:rPr lang="en-US" altLang="ko-KR"/>
              <a:t>?</a:t>
            </a:r>
            <a:r>
              <a:rPr lang="en-US" altLang="ko-KR" smtClean="0"/>
              <a:t>X }</a:t>
            </a:r>
          </a:p>
        </p:txBody>
      </p:sp>
      <p:sp>
        <p:nvSpPr>
          <p:cNvPr id="19" name="왼쪽 화살표 18"/>
          <p:cNvSpPr/>
          <p:nvPr/>
        </p:nvSpPr>
        <p:spPr>
          <a:xfrm>
            <a:off x="3203848" y="1907755"/>
            <a:ext cx="360040" cy="240124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아래쪽 화살표 27"/>
          <p:cNvSpPr/>
          <p:nvPr/>
        </p:nvSpPr>
        <p:spPr>
          <a:xfrm>
            <a:off x="2610952" y="4149080"/>
            <a:ext cx="360040" cy="432048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844984"/>
              </p:ext>
            </p:extLst>
          </p:nvPr>
        </p:nvGraphicFramePr>
        <p:xfrm>
          <a:off x="5268364" y="1709896"/>
          <a:ext cx="3336084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1296144"/>
                <a:gridCol w="1031828"/>
              </a:tblGrid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Subject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Predicate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Object</a:t>
                      </a:r>
                      <a:endParaRPr lang="ko-KR" altLang="en-US" sz="16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Allen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Knows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Jacob</a:t>
                      </a:r>
                      <a:endParaRPr lang="ko-KR" altLang="en-US" sz="16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Allen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Knows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Chirs</a:t>
                      </a:r>
                      <a:endParaRPr lang="ko-KR" altLang="en-US" sz="16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Allen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Knows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Sarah</a:t>
                      </a:r>
                      <a:endParaRPr lang="ko-KR" altLang="en-US" sz="16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Sarah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Country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CH</a:t>
                      </a:r>
                      <a:endParaRPr lang="ko-KR" altLang="en-US" sz="16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Sarah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Age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26</a:t>
                      </a:r>
                      <a:endParaRPr lang="ko-KR" altLang="en-US" sz="16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Chris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Country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CH</a:t>
                      </a:r>
                      <a:endParaRPr lang="ko-KR" altLang="en-US" sz="16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Chirs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Knows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Sarah</a:t>
                      </a:r>
                      <a:endParaRPr lang="ko-KR" altLang="en-US" sz="16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Jacob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Country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DE</a:t>
                      </a:r>
                      <a:endParaRPr lang="ko-KR" altLang="en-US" sz="16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Jacob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Age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42</a:t>
                      </a:r>
                      <a:endParaRPr lang="ko-KR" altLang="en-US" sz="16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Jacob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Knows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Emily</a:t>
                      </a:r>
                      <a:endParaRPr lang="ko-KR" altLang="en-US" sz="16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Emily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Country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CH</a:t>
                      </a:r>
                      <a:endParaRPr lang="ko-KR" altLang="en-US" sz="16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5292080" y="2061685"/>
            <a:ext cx="3312368" cy="93610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846433"/>
              </p:ext>
            </p:extLst>
          </p:nvPr>
        </p:nvGraphicFramePr>
        <p:xfrm>
          <a:off x="1019892" y="2924944"/>
          <a:ext cx="3336084" cy="1005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08112"/>
                <a:gridCol w="1296144"/>
                <a:gridCol w="1031828"/>
              </a:tblGrid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Allen</a:t>
                      </a:r>
                      <a:endParaRPr lang="ko-KR" altLang="en-US" sz="160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Knows</a:t>
                      </a:r>
                      <a:endParaRPr lang="ko-KR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Jacob</a:t>
                      </a:r>
                      <a:endParaRPr lang="ko-KR" altLang="en-US" sz="1600"/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Allen</a:t>
                      </a:r>
                      <a:endParaRPr lang="ko-KR" altLang="en-US" sz="160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Knows</a:t>
                      </a:r>
                      <a:endParaRPr lang="ko-KR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Chirs</a:t>
                      </a:r>
                      <a:endParaRPr lang="ko-KR" altLang="en-US" sz="1600"/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Allen</a:t>
                      </a:r>
                      <a:endParaRPr lang="ko-KR" altLang="en-US" sz="160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Knows</a:t>
                      </a:r>
                      <a:endParaRPr lang="ko-KR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Sarah</a:t>
                      </a:r>
                      <a:endParaRPr lang="ko-KR" altLang="en-US" sz="1600"/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9" name="직사각형 38"/>
          <p:cNvSpPr/>
          <p:nvPr/>
        </p:nvSpPr>
        <p:spPr>
          <a:xfrm>
            <a:off x="1030236" y="2925717"/>
            <a:ext cx="3312368" cy="97846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406500" y="2996952"/>
            <a:ext cx="864096" cy="8640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533399"/>
              </p:ext>
            </p:extLst>
          </p:nvPr>
        </p:nvGraphicFramePr>
        <p:xfrm>
          <a:off x="2254372" y="4653136"/>
          <a:ext cx="1031828" cy="1005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31828"/>
              </a:tblGrid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Jacob</a:t>
                      </a:r>
                      <a:endParaRPr lang="ko-KR" altLang="en-US" sz="1600"/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Chirs</a:t>
                      </a:r>
                      <a:endParaRPr lang="ko-KR" altLang="en-US" sz="1600"/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Sarah</a:t>
                      </a:r>
                      <a:endParaRPr lang="ko-KR" altLang="en-US" sz="1600"/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177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8" grpId="0" animBg="1"/>
      <p:bldP spid="22" grpId="0" animBg="1"/>
      <p:bldP spid="39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000" smtClean="0"/>
              <a:t>Introduction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RDF Query Processing</a:t>
            </a:r>
            <a:endParaRPr lang="ko-KR" altLang="en-US" sz="5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SPARQL </a:t>
            </a:r>
            <a:r>
              <a:rPr lang="en-US" altLang="ko-KR" smtClean="0"/>
              <a:t>Query Join Processing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1556792"/>
            <a:ext cx="4032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SELECT ?X WHERE{</a:t>
            </a:r>
          </a:p>
          <a:p>
            <a:r>
              <a:rPr lang="en-US" altLang="ko-KR"/>
              <a:t>Allen	Knows	      ?</a:t>
            </a:r>
            <a:r>
              <a:rPr lang="en-US" altLang="ko-KR" smtClean="0"/>
              <a:t>X</a:t>
            </a:r>
          </a:p>
          <a:p>
            <a:r>
              <a:rPr lang="en-US" altLang="ko-KR"/>
              <a:t>?X	Country	      CH	</a:t>
            </a:r>
            <a:r>
              <a:rPr lang="en-US" altLang="ko-KR" smtClean="0"/>
              <a:t>}  </a:t>
            </a:r>
            <a:endParaRPr lang="en-US" altLang="ko-KR" dirty="0" smtClean="0"/>
          </a:p>
        </p:txBody>
      </p:sp>
      <p:sp>
        <p:nvSpPr>
          <p:cNvPr id="19" name="왼쪽 화살표 18"/>
          <p:cNvSpPr/>
          <p:nvPr/>
        </p:nvSpPr>
        <p:spPr>
          <a:xfrm>
            <a:off x="3419872" y="1892732"/>
            <a:ext cx="360040" cy="240124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왼쪽 화살표 19"/>
          <p:cNvSpPr/>
          <p:nvPr/>
        </p:nvSpPr>
        <p:spPr>
          <a:xfrm>
            <a:off x="3419872" y="2180764"/>
            <a:ext cx="360040" cy="240124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71539"/>
              </p:ext>
            </p:extLst>
          </p:nvPr>
        </p:nvGraphicFramePr>
        <p:xfrm>
          <a:off x="1883988" y="5733256"/>
          <a:ext cx="881477" cy="670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81477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Sarah</a:t>
                      </a:r>
                      <a:endParaRPr lang="ko-KR" altLang="en-US" sz="16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Chris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아래쪽 화살표 27"/>
          <p:cNvSpPr/>
          <p:nvPr/>
        </p:nvSpPr>
        <p:spPr>
          <a:xfrm>
            <a:off x="2172020" y="5229200"/>
            <a:ext cx="360040" cy="432048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177409"/>
              </p:ext>
            </p:extLst>
          </p:nvPr>
        </p:nvGraphicFramePr>
        <p:xfrm>
          <a:off x="5220072" y="1628800"/>
          <a:ext cx="3336084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1296144"/>
                <a:gridCol w="1031828"/>
              </a:tblGrid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Subject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Predicate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Object</a:t>
                      </a:r>
                      <a:endParaRPr lang="ko-KR" altLang="en-US" sz="16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Allen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Knows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Jacob</a:t>
                      </a:r>
                      <a:endParaRPr lang="ko-KR" altLang="en-US" sz="16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Allen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Knows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Chirs</a:t>
                      </a:r>
                      <a:endParaRPr lang="ko-KR" altLang="en-US" sz="16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Allen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Knows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Sarah</a:t>
                      </a:r>
                      <a:endParaRPr lang="ko-KR" altLang="en-US" sz="16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Sarah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Country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CH</a:t>
                      </a:r>
                      <a:endParaRPr lang="ko-KR" altLang="en-US" sz="16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Sarah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Age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26</a:t>
                      </a:r>
                      <a:endParaRPr lang="ko-KR" altLang="en-US" sz="16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Chris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Country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CH</a:t>
                      </a:r>
                      <a:endParaRPr lang="ko-KR" altLang="en-US" sz="16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Chirs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Knows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Sarah</a:t>
                      </a:r>
                      <a:endParaRPr lang="ko-KR" altLang="en-US" sz="16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Jacob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Country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DE</a:t>
                      </a:r>
                      <a:endParaRPr lang="ko-KR" altLang="en-US" sz="16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Jacob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Age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42</a:t>
                      </a:r>
                      <a:endParaRPr lang="ko-KR" altLang="en-US" sz="16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Jacob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Knows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Emily</a:t>
                      </a:r>
                      <a:endParaRPr lang="ko-KR" altLang="en-US" sz="16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Emily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Country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CH</a:t>
                      </a:r>
                      <a:endParaRPr lang="ko-KR" altLang="en-US" sz="16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5243788" y="1980589"/>
            <a:ext cx="3312368" cy="93610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243788" y="2996952"/>
            <a:ext cx="3312368" cy="2880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471568"/>
              </p:ext>
            </p:extLst>
          </p:nvPr>
        </p:nvGraphicFramePr>
        <p:xfrm>
          <a:off x="577500" y="2780928"/>
          <a:ext cx="3336084" cy="1005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08112"/>
                <a:gridCol w="1296144"/>
                <a:gridCol w="1031828"/>
              </a:tblGrid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Allen</a:t>
                      </a:r>
                      <a:endParaRPr lang="ko-KR" altLang="en-US" sz="160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Knows</a:t>
                      </a:r>
                      <a:endParaRPr lang="ko-KR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Jacob</a:t>
                      </a:r>
                      <a:endParaRPr lang="ko-KR" altLang="en-US" sz="1600"/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Allen</a:t>
                      </a:r>
                      <a:endParaRPr lang="ko-KR" altLang="en-US" sz="160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Knows</a:t>
                      </a:r>
                      <a:endParaRPr lang="ko-KR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Chirs</a:t>
                      </a:r>
                      <a:endParaRPr lang="ko-KR" altLang="en-US" sz="1600"/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Allen</a:t>
                      </a:r>
                      <a:endParaRPr lang="ko-KR" altLang="en-US" sz="160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Knows</a:t>
                      </a:r>
                      <a:endParaRPr lang="ko-KR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Sarah</a:t>
                      </a:r>
                      <a:endParaRPr lang="ko-KR" altLang="en-US" sz="1600"/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5243788" y="3645024"/>
            <a:ext cx="3312368" cy="32449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243788" y="5336758"/>
            <a:ext cx="3312368" cy="32449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145180"/>
              </p:ext>
            </p:extLst>
          </p:nvPr>
        </p:nvGraphicFramePr>
        <p:xfrm>
          <a:off x="577500" y="4005064"/>
          <a:ext cx="3336084" cy="335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08112"/>
                <a:gridCol w="1296144"/>
                <a:gridCol w="1031828"/>
              </a:tblGrid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Sarah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Country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CH</a:t>
                      </a:r>
                      <a:endParaRPr lang="ko-KR" altLang="en-US" sz="16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919654"/>
              </p:ext>
            </p:extLst>
          </p:nvPr>
        </p:nvGraphicFramePr>
        <p:xfrm>
          <a:off x="587844" y="4393102"/>
          <a:ext cx="3336084" cy="335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08112"/>
                <a:gridCol w="1296144"/>
                <a:gridCol w="1031828"/>
              </a:tblGrid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Chris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Country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CH</a:t>
                      </a:r>
                      <a:endParaRPr lang="ko-KR" altLang="en-US" sz="16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776983"/>
              </p:ext>
            </p:extLst>
          </p:nvPr>
        </p:nvGraphicFramePr>
        <p:xfrm>
          <a:off x="587844" y="4812287"/>
          <a:ext cx="3336084" cy="335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08112"/>
                <a:gridCol w="1296144"/>
                <a:gridCol w="1031828"/>
              </a:tblGrid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Emily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Country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CH</a:t>
                      </a:r>
                      <a:endParaRPr lang="ko-KR" altLang="en-US" sz="16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587844" y="4005064"/>
            <a:ext cx="3312368" cy="32449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87844" y="4400654"/>
            <a:ext cx="3312368" cy="32449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87844" y="4806777"/>
            <a:ext cx="3312368" cy="32449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87844" y="2781701"/>
            <a:ext cx="3312368" cy="97846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964108" y="3097835"/>
            <a:ext cx="864096" cy="6191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59852" y="4005064"/>
            <a:ext cx="864096" cy="7200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493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8" grpId="0" animBg="1"/>
      <p:bldP spid="22" grpId="0" animBg="1"/>
      <p:bldP spid="24" grpId="0" animBg="1"/>
      <p:bldP spid="32" grpId="0" animBg="1"/>
      <p:bldP spid="33" grpId="0" animBg="1"/>
      <p:bldP spid="36" grpId="0" animBg="1"/>
      <p:bldP spid="37" grpId="0" animBg="1"/>
      <p:bldP spid="38" grpId="0" animBg="1"/>
      <p:bldP spid="39" grpId="0" animBg="1"/>
      <p:bldP spid="30" grpId="0" animBg="1"/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000" smtClean="0"/>
              <a:t>Introduction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MapReduce Framework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>
                <a:sym typeface="Wingdings" pitchFamily="2" charset="2"/>
              </a:rPr>
              <a:t>MapReduce</a:t>
            </a:r>
            <a:r>
              <a:rPr lang="en-US" altLang="ko-KR" dirty="0" smtClean="0">
                <a:sym typeface="Wingdings" pitchFamily="2" charset="2"/>
              </a:rPr>
              <a:t> </a:t>
            </a:r>
          </a:p>
          <a:p>
            <a:pPr lvl="1"/>
            <a:r>
              <a:rPr lang="en-US" altLang="ko-KR"/>
              <a:t>Runs on off-the-shelf hardware</a:t>
            </a:r>
          </a:p>
          <a:p>
            <a:pPr lvl="1"/>
            <a:r>
              <a:rPr lang="en-US" altLang="ko-KR"/>
              <a:t>Shows desirable scaling properties</a:t>
            </a:r>
          </a:p>
          <a:p>
            <a:pPr lvl="2"/>
            <a:r>
              <a:rPr lang="en-US" altLang="ko-KR"/>
              <a:t>New computing nodes can easily be added</a:t>
            </a:r>
          </a:p>
          <a:p>
            <a:endParaRPr lang="en-US" altLang="ko-KR" dirty="0" smtClean="0">
              <a:sym typeface="Wingdings" pitchFamily="2" charset="2"/>
            </a:endParaRPr>
          </a:p>
          <a:p>
            <a:endParaRPr lang="en-US" altLang="ko-KR" smtClean="0">
              <a:sym typeface="Wingdings" pitchFamily="2" charset="2"/>
            </a:endParaRPr>
          </a:p>
          <a:p>
            <a:endParaRPr lang="en-US" altLang="ko-KR" smtClean="0">
              <a:sym typeface="Wingdings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itchFamily="2" charset="2"/>
            </a:endParaRPr>
          </a:p>
          <a:p>
            <a:pPr lvl="1"/>
            <a:endParaRPr lang="en-US" altLang="ko-KR" dirty="0">
              <a:sym typeface="Wingdings" pitchFamily="2" charset="2"/>
            </a:endParaRPr>
          </a:p>
          <a:p>
            <a:pPr lvl="1"/>
            <a:endParaRPr lang="en-US" altLang="ko-KR" dirty="0" smtClean="0">
              <a:sym typeface="Wingdings" pitchFamily="2" charset="2"/>
            </a:endParaRPr>
          </a:p>
          <a:p>
            <a:r>
              <a:rPr lang="en-US" altLang="ko-KR" dirty="0" err="1" smtClean="0">
                <a:sym typeface="Wingdings" pitchFamily="2" charset="2"/>
              </a:rPr>
              <a:t>Hadoop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r>
              <a:rPr lang="en-US" altLang="ko-KR" dirty="0" smtClean="0">
                <a:sym typeface="Wingdings" pitchFamily="2" charset="2"/>
              </a:rPr>
              <a:t>High fault tolerance and reliability</a:t>
            </a:r>
          </a:p>
          <a:p>
            <a:pPr lvl="1"/>
            <a:r>
              <a:rPr lang="en-US" altLang="ko-KR" dirty="0" smtClean="0">
                <a:sym typeface="Wingdings" pitchFamily="2" charset="2"/>
              </a:rPr>
              <a:t>Provide an implementation of </a:t>
            </a:r>
            <a:r>
              <a:rPr lang="en-US" altLang="ko-KR" dirty="0" err="1" smtClean="0">
                <a:sym typeface="Wingdings" pitchFamily="2" charset="2"/>
              </a:rPr>
              <a:t>MapReduce</a:t>
            </a:r>
            <a:r>
              <a:rPr lang="en-US" altLang="ko-KR" dirty="0" smtClean="0">
                <a:sym typeface="Wingdings" pitchFamily="2" charset="2"/>
              </a:rPr>
              <a:t> programming model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7</a:t>
            </a:fld>
            <a:endParaRPr lang="ko-KR" altLang="en-US" dirty="0"/>
          </a:p>
        </p:txBody>
      </p:sp>
      <p:pic>
        <p:nvPicPr>
          <p:cNvPr id="2050" name="Picture 2" descr="C:\Users\Min Sup\Desktop\hadoo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433" y="5449376"/>
            <a:ext cx="2118863" cy="49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Min Sup\Desktop\remote-backu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980728"/>
            <a:ext cx="2016224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941" y="2636912"/>
            <a:ext cx="4554219" cy="2448272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84718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모서리가 둥근 직사각형 37"/>
          <p:cNvSpPr/>
          <p:nvPr/>
        </p:nvSpPr>
        <p:spPr>
          <a:xfrm>
            <a:off x="5364088" y="2708920"/>
            <a:ext cx="2232248" cy="338437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483768" y="1772816"/>
            <a:ext cx="2448272" cy="46805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000"/>
              <a:t>Introduction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MapReduce Framework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>
                <a:sym typeface="Wingdings" pitchFamily="2" charset="2"/>
              </a:rPr>
              <a:t>MapReduce</a:t>
            </a:r>
            <a:r>
              <a:rPr lang="en-US" altLang="ko-KR" dirty="0" smtClean="0">
                <a:sym typeface="Wingdings" pitchFamily="2" charset="2"/>
              </a:rPr>
              <a:t> Join</a:t>
            </a:r>
          </a:p>
          <a:p>
            <a:endParaRPr lang="en-US" altLang="ko-KR" dirty="0" smtClean="0"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  <a:p>
            <a:endParaRPr lang="en-US" altLang="ko-KR" dirty="0">
              <a:sym typeface="Wingdings" pitchFamily="2" charset="2"/>
            </a:endParaRPr>
          </a:p>
          <a:p>
            <a:pPr lvl="1"/>
            <a:endParaRPr lang="en-US" altLang="ko-KR" dirty="0">
              <a:sym typeface="Wingdings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170784" y="6597353"/>
            <a:ext cx="802432" cy="216023"/>
          </a:xfrm>
        </p:spPr>
        <p:txBody>
          <a:bodyPr/>
          <a:lstStyle/>
          <a:p>
            <a:fld id="{10211B80-7C79-41F7-9946-37F518A5652A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36096" y="1065510"/>
            <a:ext cx="2592288" cy="923330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SELECT ?X WHERE{</a:t>
            </a:r>
          </a:p>
          <a:p>
            <a:r>
              <a:rPr lang="en-US" altLang="ko-KR" smtClean="0"/>
              <a:t>Allen    Knows     </a:t>
            </a:r>
            <a:r>
              <a:rPr lang="en-US" altLang="ko-KR"/>
              <a:t>?X</a:t>
            </a:r>
          </a:p>
          <a:p>
            <a:r>
              <a:rPr lang="en-US" altLang="ko-KR"/>
              <a:t>?</a:t>
            </a:r>
            <a:r>
              <a:rPr lang="en-US" altLang="ko-KR" smtClean="0"/>
              <a:t>X       Country</a:t>
            </a:r>
            <a:r>
              <a:rPr lang="en-US" altLang="ko-KR"/>
              <a:t>	</a:t>
            </a:r>
            <a:r>
              <a:rPr lang="en-US" altLang="ko-KR" smtClean="0"/>
              <a:t> CH }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98104" y="140348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Map</a:t>
            </a:r>
            <a:endParaRPr lang="ko-KR" altLang="en-US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347654"/>
              </p:ext>
            </p:extLst>
          </p:nvPr>
        </p:nvGraphicFramePr>
        <p:xfrm>
          <a:off x="2657928" y="1985392"/>
          <a:ext cx="2088233" cy="1097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17928"/>
                <a:gridCol w="750225"/>
                <a:gridCol w="72008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Allen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Knows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Jacob</a:t>
                      </a:r>
                      <a:endParaRPr lang="ko-KR" alt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Allen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Knows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Chirs</a:t>
                      </a:r>
                      <a:endParaRPr lang="ko-KR" alt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Allen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Knows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Sarah</a:t>
                      </a:r>
                      <a:endParaRPr lang="ko-KR" alt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Sarah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Country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CH</a:t>
                      </a:r>
                      <a:endParaRPr lang="ko-KR" altLang="en-US" sz="12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321577"/>
              </p:ext>
            </p:extLst>
          </p:nvPr>
        </p:nvGraphicFramePr>
        <p:xfrm>
          <a:off x="2657928" y="3670735"/>
          <a:ext cx="2088233" cy="1097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17928"/>
                <a:gridCol w="750225"/>
                <a:gridCol w="72008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Sarah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Age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26</a:t>
                      </a:r>
                      <a:endParaRPr lang="ko-KR" alt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Chris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Country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CH</a:t>
                      </a:r>
                      <a:endParaRPr lang="ko-KR" alt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Chirs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Knows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Sarah</a:t>
                      </a:r>
                      <a:endParaRPr lang="ko-KR" alt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Jacob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Country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DE</a:t>
                      </a:r>
                      <a:endParaRPr lang="ko-KR" altLang="en-US" sz="12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456354"/>
              </p:ext>
            </p:extLst>
          </p:nvPr>
        </p:nvGraphicFramePr>
        <p:xfrm>
          <a:off x="2657928" y="5342344"/>
          <a:ext cx="2088233" cy="822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17928"/>
                <a:gridCol w="750225"/>
                <a:gridCol w="72008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Jacob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Age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42</a:t>
                      </a:r>
                      <a:endParaRPr lang="ko-KR" alt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Jacob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Knows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Emily</a:t>
                      </a:r>
                      <a:endParaRPr lang="ko-KR" alt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Emily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Country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CH</a:t>
                      </a:r>
                      <a:endParaRPr lang="ko-KR" altLang="en-US" sz="12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578541"/>
              </p:ext>
            </p:extLst>
          </p:nvPr>
        </p:nvGraphicFramePr>
        <p:xfrm>
          <a:off x="5538246" y="5314920"/>
          <a:ext cx="1872209" cy="2743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17930"/>
                <a:gridCol w="648072"/>
                <a:gridCol w="606207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Allen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Knows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Sarah</a:t>
                      </a:r>
                      <a:endParaRPr lang="ko-KR" altLang="en-US" sz="12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318484"/>
              </p:ext>
            </p:extLst>
          </p:nvPr>
        </p:nvGraphicFramePr>
        <p:xfrm>
          <a:off x="5538247" y="2924944"/>
          <a:ext cx="1872209" cy="2743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17929"/>
                <a:gridCol w="648072"/>
                <a:gridCol w="606208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Allen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Knows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Jacob</a:t>
                      </a:r>
                      <a:endParaRPr lang="ko-KR" altLang="en-US" sz="12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48" name="표 20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995082"/>
              </p:ext>
            </p:extLst>
          </p:nvPr>
        </p:nvGraphicFramePr>
        <p:xfrm>
          <a:off x="5538247" y="4162792"/>
          <a:ext cx="1872209" cy="2743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17929"/>
                <a:gridCol w="648072"/>
                <a:gridCol w="606208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Allen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Knows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Chirs</a:t>
                      </a:r>
                      <a:endParaRPr lang="ko-KR" altLang="en-US" sz="12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49" name="표 20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28217"/>
              </p:ext>
            </p:extLst>
          </p:nvPr>
        </p:nvGraphicFramePr>
        <p:xfrm>
          <a:off x="8261024" y="4062968"/>
          <a:ext cx="631456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31456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Chris</a:t>
                      </a:r>
                      <a:endParaRPr lang="ko-KR" altLang="en-US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Sarah</a:t>
                      </a:r>
                      <a:endParaRPr lang="ko-KR" alt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6012160" y="234888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Reduce</a:t>
            </a:r>
            <a:endParaRPr lang="ko-KR" altLang="en-US" dirty="0"/>
          </a:p>
        </p:txBody>
      </p:sp>
      <p:cxnSp>
        <p:nvCxnSpPr>
          <p:cNvPr id="2053" name="직선 화살표 연결선 2052"/>
          <p:cNvCxnSpPr>
            <a:endCxn id="13" idx="1"/>
          </p:cNvCxnSpPr>
          <p:nvPr/>
        </p:nvCxnSpPr>
        <p:spPr>
          <a:xfrm flipV="1">
            <a:off x="4716016" y="3395132"/>
            <a:ext cx="830961" cy="2624143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4" name="오른쪽 화살표 2053"/>
          <p:cNvSpPr/>
          <p:nvPr/>
        </p:nvSpPr>
        <p:spPr>
          <a:xfrm>
            <a:off x="2339752" y="2708920"/>
            <a:ext cx="267936" cy="36004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오른쪽 화살표 42"/>
          <p:cNvSpPr/>
          <p:nvPr/>
        </p:nvSpPr>
        <p:spPr>
          <a:xfrm>
            <a:off x="2339752" y="3933056"/>
            <a:ext cx="267936" cy="36004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오른쪽 화살표 43"/>
          <p:cNvSpPr/>
          <p:nvPr/>
        </p:nvSpPr>
        <p:spPr>
          <a:xfrm>
            <a:off x="2339752" y="5229200"/>
            <a:ext cx="267936" cy="36004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화살표 연결선 48"/>
          <p:cNvCxnSpPr/>
          <p:nvPr/>
        </p:nvCxnSpPr>
        <p:spPr>
          <a:xfrm flipV="1">
            <a:off x="7452320" y="4509120"/>
            <a:ext cx="808704" cy="108012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V="1">
            <a:off x="7500747" y="4208594"/>
            <a:ext cx="760277" cy="194651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2660072" y="2017678"/>
            <a:ext cx="2055943" cy="76325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2660073" y="2823263"/>
            <a:ext cx="2055943" cy="250137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131840" y="1758910"/>
            <a:ext cx="10583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 smtClean="0"/>
              <a:t>[Machine 1]</a:t>
            </a:r>
            <a:endParaRPr lang="ko-KR" altLang="en-US" sz="1200" b="1" dirty="0"/>
          </a:p>
        </p:txBody>
      </p:sp>
      <p:sp>
        <p:nvSpPr>
          <p:cNvPr id="55" name="직사각형 54"/>
          <p:cNvSpPr/>
          <p:nvPr/>
        </p:nvSpPr>
        <p:spPr>
          <a:xfrm>
            <a:off x="3131840" y="3429000"/>
            <a:ext cx="10583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 smtClean="0"/>
              <a:t>[Machine 2]</a:t>
            </a:r>
            <a:endParaRPr lang="ko-KR" altLang="en-US" sz="1200" b="1" dirty="0"/>
          </a:p>
        </p:txBody>
      </p:sp>
      <p:sp>
        <p:nvSpPr>
          <p:cNvPr id="56" name="직사각형 55"/>
          <p:cNvSpPr/>
          <p:nvPr/>
        </p:nvSpPr>
        <p:spPr>
          <a:xfrm>
            <a:off x="3131840" y="5093068"/>
            <a:ext cx="10583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 smtClean="0"/>
              <a:t>[Machine 3]</a:t>
            </a:r>
            <a:endParaRPr lang="ko-KR" altLang="en-US" sz="1200" b="1" dirty="0"/>
          </a:p>
        </p:txBody>
      </p:sp>
      <p:sp>
        <p:nvSpPr>
          <p:cNvPr id="57" name="직사각형 56"/>
          <p:cNvSpPr/>
          <p:nvPr/>
        </p:nvSpPr>
        <p:spPr>
          <a:xfrm>
            <a:off x="5940152" y="2636912"/>
            <a:ext cx="10583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 smtClean="0"/>
              <a:t>[Machine 1]</a:t>
            </a:r>
            <a:endParaRPr lang="ko-KR" altLang="en-US" sz="1200" b="1" dirty="0"/>
          </a:p>
        </p:txBody>
      </p:sp>
      <p:sp>
        <p:nvSpPr>
          <p:cNvPr id="58" name="직사각형 57"/>
          <p:cNvSpPr/>
          <p:nvPr/>
        </p:nvSpPr>
        <p:spPr>
          <a:xfrm>
            <a:off x="5940152" y="3885793"/>
            <a:ext cx="10583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 smtClean="0"/>
              <a:t>[Machine 2]</a:t>
            </a:r>
            <a:endParaRPr lang="ko-KR" altLang="en-US" sz="1200" b="1" dirty="0"/>
          </a:p>
        </p:txBody>
      </p:sp>
      <p:sp>
        <p:nvSpPr>
          <p:cNvPr id="59" name="직사각형 58"/>
          <p:cNvSpPr/>
          <p:nvPr/>
        </p:nvSpPr>
        <p:spPr>
          <a:xfrm>
            <a:off x="5940152" y="5057461"/>
            <a:ext cx="10583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 smtClean="0"/>
              <a:t>[Machine 3]</a:t>
            </a:r>
            <a:endParaRPr lang="ko-KR" altLang="en-US" sz="1200" b="1" dirty="0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544504"/>
              </p:ext>
            </p:extLst>
          </p:nvPr>
        </p:nvGraphicFramePr>
        <p:xfrm>
          <a:off x="179513" y="2369408"/>
          <a:ext cx="2016223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350"/>
                <a:gridCol w="777565"/>
                <a:gridCol w="652308"/>
              </a:tblGrid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S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P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O</a:t>
                      </a:r>
                      <a:endParaRPr lang="ko-KR" altLang="en-US" sz="12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Allen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Knows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Jacob</a:t>
                      </a:r>
                      <a:endParaRPr lang="ko-KR" altLang="en-US" sz="12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Allen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Knows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Chirs</a:t>
                      </a:r>
                      <a:endParaRPr lang="ko-KR" altLang="en-US" sz="12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Allen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Knows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Sarah</a:t>
                      </a:r>
                      <a:endParaRPr lang="ko-KR" altLang="en-US" sz="12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Sarah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Country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CH</a:t>
                      </a:r>
                      <a:endParaRPr lang="ko-KR" altLang="en-US" sz="12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Sarah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Age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26</a:t>
                      </a:r>
                      <a:endParaRPr lang="ko-KR" altLang="en-US" sz="12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Chris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Country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CH</a:t>
                      </a:r>
                      <a:endParaRPr lang="ko-KR" altLang="en-US" sz="12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Chirs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Knows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Sarah</a:t>
                      </a:r>
                      <a:endParaRPr lang="ko-KR" altLang="en-US" sz="12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Jacob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Country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DE</a:t>
                      </a:r>
                      <a:endParaRPr lang="ko-KR" altLang="en-US" sz="12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Jacob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Age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42</a:t>
                      </a:r>
                      <a:endParaRPr lang="ko-KR" altLang="en-US" sz="12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Jacob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Knows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Emily</a:t>
                      </a:r>
                      <a:endParaRPr lang="ko-KR" altLang="en-US" sz="1200"/>
                    </a:p>
                  </a:txBody>
                  <a:tcPr/>
                </a:tc>
              </a:tr>
              <a:tr h="181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Emily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Country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CH</a:t>
                      </a:r>
                      <a:endParaRPr lang="ko-KR" altLang="en-US" sz="12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1" name="직사각형 60"/>
          <p:cNvSpPr/>
          <p:nvPr/>
        </p:nvSpPr>
        <p:spPr>
          <a:xfrm>
            <a:off x="2660073" y="3958457"/>
            <a:ext cx="2055943" cy="250137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2660073" y="5894206"/>
            <a:ext cx="2055943" cy="250137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044790"/>
              </p:ext>
            </p:extLst>
          </p:nvPr>
        </p:nvGraphicFramePr>
        <p:xfrm>
          <a:off x="5538345" y="5661248"/>
          <a:ext cx="1913974" cy="2743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17831"/>
                <a:gridCol w="792088"/>
                <a:gridCol w="50405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Sarah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Country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CH</a:t>
                      </a:r>
                      <a:endParaRPr lang="ko-KR" altLang="en-US" sz="12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960757"/>
              </p:ext>
            </p:extLst>
          </p:nvPr>
        </p:nvGraphicFramePr>
        <p:xfrm>
          <a:off x="5541973" y="4489800"/>
          <a:ext cx="1857976" cy="2743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2195"/>
                <a:gridCol w="792088"/>
                <a:gridCol w="523693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Chris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Country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CH</a:t>
                      </a:r>
                      <a:endParaRPr lang="ko-KR" altLang="en-US" sz="12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255016"/>
              </p:ext>
            </p:extLst>
          </p:nvPr>
        </p:nvGraphicFramePr>
        <p:xfrm>
          <a:off x="5546977" y="3257972"/>
          <a:ext cx="1833335" cy="2743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17928"/>
                <a:gridCol w="750225"/>
                <a:gridCol w="465182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Emily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Country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CH</a:t>
                      </a:r>
                      <a:endParaRPr lang="ko-KR" altLang="en-US" sz="12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3" name="곱셈 기호 62"/>
          <p:cNvSpPr/>
          <p:nvPr/>
        </p:nvSpPr>
        <p:spPr>
          <a:xfrm>
            <a:off x="7452320" y="2948331"/>
            <a:ext cx="288032" cy="480669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/>
          <p:cNvCxnSpPr/>
          <p:nvPr/>
        </p:nvCxnSpPr>
        <p:spPr>
          <a:xfrm>
            <a:off x="6893190" y="5558797"/>
            <a:ext cx="432048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5626719" y="5902673"/>
            <a:ext cx="432048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6914396" y="4403244"/>
            <a:ext cx="432048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5605513" y="4733611"/>
            <a:ext cx="432048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endCxn id="30" idx="1"/>
          </p:cNvCxnSpPr>
          <p:nvPr/>
        </p:nvCxnSpPr>
        <p:spPr>
          <a:xfrm>
            <a:off x="4716016" y="2132856"/>
            <a:ext cx="822231" cy="92924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33" idx="3"/>
            <a:endCxn id="2048" idx="1"/>
          </p:cNvCxnSpPr>
          <p:nvPr/>
        </p:nvCxnSpPr>
        <p:spPr>
          <a:xfrm>
            <a:off x="4716015" y="2399303"/>
            <a:ext cx="822232" cy="1900649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endCxn id="29" idx="1"/>
          </p:cNvCxnSpPr>
          <p:nvPr/>
        </p:nvCxnSpPr>
        <p:spPr>
          <a:xfrm>
            <a:off x="4716015" y="2636912"/>
            <a:ext cx="822231" cy="281516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endCxn id="7" idx="1"/>
          </p:cNvCxnSpPr>
          <p:nvPr/>
        </p:nvCxnSpPr>
        <p:spPr>
          <a:xfrm>
            <a:off x="4716016" y="2948331"/>
            <a:ext cx="822329" cy="2850077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61" idx="3"/>
            <a:endCxn id="12" idx="1"/>
          </p:cNvCxnSpPr>
          <p:nvPr/>
        </p:nvCxnSpPr>
        <p:spPr>
          <a:xfrm>
            <a:off x="4716016" y="4083526"/>
            <a:ext cx="825957" cy="54343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68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4" grpId="0" animBg="1"/>
      <p:bldP spid="43" grpId="0" animBg="1"/>
      <p:bldP spid="44" grpId="0" animBg="1"/>
      <p:bldP spid="33" grpId="0" animBg="1"/>
      <p:bldP spid="35" grpId="0" animBg="1"/>
      <p:bldP spid="61" grpId="0" animBg="1"/>
      <p:bldP spid="62" grpId="0" animBg="1"/>
      <p:bldP spid="6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000" smtClean="0"/>
              <a:t>Introduction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RDFPath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RDFPath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 declarative path query language for RDF</a:t>
            </a:r>
          </a:p>
          <a:p>
            <a:pPr lvl="1"/>
            <a:r>
              <a:rPr lang="en-US" altLang="ko-KR" dirty="0" smtClean="0"/>
              <a:t>Natural mapping to </a:t>
            </a:r>
            <a:r>
              <a:rPr lang="en-US" altLang="ko-KR" smtClean="0"/>
              <a:t>the MapReduce</a:t>
            </a:r>
          </a:p>
          <a:p>
            <a:pPr lvl="1"/>
            <a:r>
              <a:rPr lang="en-US" altLang="ko-KR" smtClean="0"/>
              <a:t>Supports more diverse and powerful features than SPARQL 1.0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1B80-7C79-41F7-9946-37F518A5652A}" type="slidenum">
              <a:rPr lang="ko-KR" altLang="en-US" smtClean="0"/>
              <a:t>9</a:t>
            </a:fld>
            <a:endParaRPr lang="ko-KR" altLang="en-US" dirty="0"/>
          </a:p>
        </p:txBody>
      </p:sp>
      <p:pic>
        <p:nvPicPr>
          <p:cNvPr id="2050" name="Picture 2" descr="C:\Users\Min Sup\Desktop\2013년 1학기\세미나\랩세미나 2013-05-24\image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909" y="2780928"/>
            <a:ext cx="5556395" cy="196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47664" y="5037566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Allen :: knows [country=equals(“CH”)]</a:t>
            </a:r>
          </a:p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47664" y="5480647"/>
            <a:ext cx="4464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Results</a:t>
            </a:r>
          </a:p>
          <a:p>
            <a:r>
              <a:rPr lang="en-US" altLang="ko-KR" smtClean="0">
                <a:solidFill>
                  <a:schemeClr val="accent5">
                    <a:lumMod val="75000"/>
                  </a:schemeClr>
                </a:solidFill>
              </a:rPr>
              <a:t>Allen </a:t>
            </a:r>
            <a:r>
              <a:rPr lang="en-US" altLang="ko-KR">
                <a:solidFill>
                  <a:schemeClr val="accent5">
                    <a:lumMod val="75000"/>
                  </a:schemeClr>
                </a:solidFill>
              </a:rPr>
              <a:t>(knows) </a:t>
            </a:r>
            <a:r>
              <a:rPr lang="en-US" altLang="ko-KR" smtClean="0">
                <a:solidFill>
                  <a:schemeClr val="accent5">
                    <a:lumMod val="75000"/>
                  </a:schemeClr>
                </a:solidFill>
              </a:rPr>
              <a:t>Chris  [coutry=“CH”]</a:t>
            </a:r>
            <a:endParaRPr lang="en-US" altLang="ko-KR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>
                <a:solidFill>
                  <a:schemeClr val="accent5">
                    <a:lumMod val="75000"/>
                  </a:schemeClr>
                </a:solidFill>
              </a:rPr>
              <a:t>Allen (knows) </a:t>
            </a:r>
            <a:r>
              <a:rPr lang="en-US" altLang="ko-KR" smtClean="0">
                <a:solidFill>
                  <a:schemeClr val="accent5">
                    <a:lumMod val="75000"/>
                  </a:schemeClr>
                </a:solidFill>
              </a:rPr>
              <a:t>Sarah </a:t>
            </a:r>
            <a:r>
              <a:rPr lang="en-US" altLang="ko-KR">
                <a:solidFill>
                  <a:schemeClr val="accent5">
                    <a:lumMod val="75000"/>
                  </a:schemeClr>
                </a:solidFill>
              </a:rPr>
              <a:t>[coutry=“CH”]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276182" y="503372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C00000"/>
                </a:solidFill>
              </a:rPr>
              <a:t>▶</a:t>
            </a:r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76182" y="547604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C00000"/>
                </a:solidFill>
              </a:rPr>
              <a:t>▶</a:t>
            </a:r>
            <a:endParaRPr lang="ko-KR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667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6" grpId="0"/>
      <p:bldP spid="9" grpId="0"/>
    </p:bld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10269</TotalTime>
  <Words>1094</Words>
  <Application>Microsoft Office PowerPoint</Application>
  <PresentationFormat>화면 슬라이드 쇼(4:3)</PresentationFormat>
  <Paragraphs>501</Paragraphs>
  <Slides>26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SNU IDB Lab.</vt:lpstr>
      <vt:lpstr>RDFPath: Path Query Processing on Large RDF Graph with MapReduce</vt:lpstr>
      <vt:lpstr>Outline</vt:lpstr>
      <vt:lpstr>Introduction Semantic Web and RDF</vt:lpstr>
      <vt:lpstr>Introduction Expressions of RDF</vt:lpstr>
      <vt:lpstr>Introduction RDF Query Processing</vt:lpstr>
      <vt:lpstr>Introduction RDF Query Processing</vt:lpstr>
      <vt:lpstr>Introduction MapReduce Framework</vt:lpstr>
      <vt:lpstr>Introduction MapReduce Framework</vt:lpstr>
      <vt:lpstr>Introduction RDFPath</vt:lpstr>
      <vt:lpstr>Outline</vt:lpstr>
      <vt:lpstr>RDFPath</vt:lpstr>
      <vt:lpstr>RDFPath RDFPath By Example</vt:lpstr>
      <vt:lpstr>RDFPath RDFPath By Example</vt:lpstr>
      <vt:lpstr>RDFPath RDFPath By Example</vt:lpstr>
      <vt:lpstr>RDFPath RDFPath By Example</vt:lpstr>
      <vt:lpstr>RDFPath Query Processing</vt:lpstr>
      <vt:lpstr>RDFPath MapReduce Join</vt:lpstr>
      <vt:lpstr>RDFPath MapReduce Join</vt:lpstr>
      <vt:lpstr>RDFPath MapReduce Join</vt:lpstr>
      <vt:lpstr>Outline</vt:lpstr>
      <vt:lpstr>Evaluation</vt:lpstr>
      <vt:lpstr>Evaluation</vt:lpstr>
      <vt:lpstr>Evaluation</vt:lpstr>
      <vt:lpstr>Outline</vt:lpstr>
      <vt:lpstr>Conclusion and Discussion</vt:lpstr>
      <vt:lpstr>Thank you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Min Sup</cp:lastModifiedBy>
  <cp:revision>390</cp:revision>
  <cp:lastPrinted>2012-10-11T02:03:50Z</cp:lastPrinted>
  <dcterms:created xsi:type="dcterms:W3CDTF">2006-10-05T04:04:58Z</dcterms:created>
  <dcterms:modified xsi:type="dcterms:W3CDTF">2013-05-27T06:39:33Z</dcterms:modified>
</cp:coreProperties>
</file>