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92" r:id="rId4"/>
    <p:sldId id="311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291" r:id="rId2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7321" autoAdjust="0"/>
  </p:normalViewPr>
  <p:slideViewPr>
    <p:cSldViewPr>
      <p:cViewPr varScale="1">
        <p:scale>
          <a:sx n="85" d="100"/>
          <a:sy n="85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7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60FC15D-90F5-4D8D-A833-BA00219CD9AD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16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37D694C-DE3E-41C2-94C0-462A0CC17BAC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17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6C2827F-41D2-4DAC-ABCB-90DDF874F6EF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18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3B06FA6-D3AE-4A4E-BB5F-C2021288CD8F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19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0E3C9E1-9CBF-4B2D-B2FD-E3415AB098C3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20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11C7-CFB6-45D1-B4C9-CB13782FC010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21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C4655F4-A5C8-44B9-B5D2-A58C224417F4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22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6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CD1814B-6856-4828-AD77-56D3D1DB6DE0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9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BC83AAB-CDFB-41FE-B8F5-F547195C3466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10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FFD604F-B2EF-4283-A03B-FA86C9AE32D2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11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1359F61-9325-453A-9ED1-8A0E9D90A123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12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CD3F59B-E23C-4270-A430-198D6CB466DD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13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AF819F5-ADA5-4FF6-8F80-1C832DB27478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862" y="9378514"/>
            <a:ext cx="2946275" cy="494050"/>
          </a:xfrm>
          <a:prstGeom prst="rect">
            <a:avLst/>
          </a:prstGeom>
        </p:spPr>
        <p:txBody>
          <a:bodyPr/>
          <a:lstStyle>
            <a:lvl1pPr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432F6E6-0C85-4592-B696-7D97D589BD83}" type="slidenum">
              <a:rPr lang="en-US" altLang="ko-KR" smtClean="0">
                <a:latin typeface="Times New Roman" pitchFamily="18" charset="0"/>
              </a:rPr>
              <a:pPr eaLnBrk="1" hangingPunct="1">
                <a:defRPr/>
              </a:pPr>
              <a:t>15</a:t>
            </a:fld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23&gt;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V-SMART-Join: A Scalable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 for All-Pair Similarity Joins of </a:t>
            </a:r>
            <a:r>
              <a:rPr lang="en-US" altLang="ko-KR" dirty="0" err="1" smtClean="0"/>
              <a:t>Multisets</a:t>
            </a:r>
            <a:r>
              <a:rPr lang="en-US" altLang="ko-KR" dirty="0" smtClean="0"/>
              <a:t> and Vectors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Ahmed </a:t>
            </a:r>
            <a:r>
              <a:rPr lang="en-US" altLang="ko-KR" dirty="0" err="1" smtClean="0"/>
              <a:t>Metwally</a:t>
            </a:r>
            <a:r>
              <a:rPr lang="en-US" altLang="ko-KR" dirty="0" smtClean="0"/>
              <a:t>, Google</a:t>
            </a:r>
            <a:endParaRPr lang="en-US" altLang="ko-KR" dirty="0"/>
          </a:p>
          <a:p>
            <a:r>
              <a:rPr lang="en-US" altLang="ko-KR" dirty="0" smtClean="0"/>
              <a:t>Christos 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SCS, Carnegie Mellon University</a:t>
            </a:r>
          </a:p>
          <a:p>
            <a:r>
              <a:rPr lang="en-US" altLang="ko-KR" dirty="0" smtClean="0"/>
              <a:t>VLDB 2012</a:t>
            </a:r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30 August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r>
              <a:rPr lang="en-US" altLang="ko-KR" dirty="0"/>
              <a:t>							</a:t>
            </a:r>
            <a:r>
              <a:rPr lang="en-US" altLang="ko-KR" dirty="0" err="1"/>
              <a:t>Hyesung</a:t>
            </a:r>
            <a:r>
              <a:rPr lang="en-US" altLang="ko-KR" dirty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Classifying NSMs</a:t>
            </a:r>
            <a:r>
              <a:rPr lang="en-US" altLang="en-US" smtClean="0"/>
              <a:t>’</a:t>
            </a:r>
            <a:r>
              <a:rPr lang="en-US" altLang="ko-KR" smtClean="0"/>
              <a:t> Partial Results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AB88D22-D024-4529-8108-6ACB58E412AF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10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 smtClean="0"/>
              <a:t>Do we need to scan the entire alphabet,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/>
              <a:t>, to compute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ko-KR" dirty="0" smtClean="0">
                <a:latin typeface="Arial (Body)" charset="0"/>
              </a:rPr>
              <a:t>?</a:t>
            </a:r>
          </a:p>
          <a:p>
            <a:pPr>
              <a:defRPr/>
            </a:pPr>
            <a:r>
              <a:rPr lang="en-US" altLang="ko-KR" dirty="0" smtClean="0">
                <a:latin typeface="Arial (Body)" charset="0"/>
              </a:rPr>
              <a:t>Classify partial results based on elements needed in the calculation</a:t>
            </a:r>
            <a:endParaRPr lang="en-US" altLang="ko-KR" i="1" dirty="0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Unilateral partial results: Only needs to scan elements in one of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or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Conjunctive partial results: Only needs to scan elements in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∩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Disjunctive partial results: Only needs to scan elements in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∪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.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Ruzicka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∩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/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∪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endParaRPr lang="en-US" altLang="ko-KR" dirty="0" smtClean="0">
              <a:ea typeface="Arial" pitchFamily="34" charset="0"/>
            </a:endParaRPr>
          </a:p>
          <a:p>
            <a:pPr lvl="1" algn="ctr" eaLnBrk="1" hangingPunct="1">
              <a:buFontTx/>
              <a:buNone/>
              <a:defRPr/>
            </a:pPr>
            <a:r>
              <a:rPr lang="en-US" altLang="ko-KR" dirty="0" smtClean="0">
                <a:ea typeface="Arial" pitchFamily="34" charset="0"/>
              </a:rPr>
              <a:t>                                  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ea typeface="Arial" pitchFamily="34" charset="0"/>
              </a:rPr>
              <a:t>/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max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</a:p>
          <a:p>
            <a:pPr lvl="2" eaLnBrk="1" hangingPunct="1">
              <a:defRPr/>
            </a:pP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function, is conjunctive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, </a:t>
            </a:r>
            <a:r>
              <a:rPr lang="en-US" altLang="ko-KR" i="1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max</a:t>
            </a:r>
            <a:r>
              <a:rPr lang="en-US" altLang="ko-KR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function, is disjunctive.</a:t>
            </a:r>
          </a:p>
          <a:p>
            <a:pPr>
              <a:defRPr/>
            </a:pPr>
            <a:r>
              <a:rPr lang="en-US" altLang="ko-KR" dirty="0" smtClean="0">
                <a:latin typeface="Arial (Body)" charset="0"/>
              </a:rPr>
              <a:t>Disjunctive partial results are harder handle </a:t>
            </a:r>
            <a:r>
              <a:rPr lang="en-US" altLang="ko-KR" dirty="0" smtClean="0">
                <a:latin typeface="Arial (Body)" charset="0"/>
                <a:sym typeface="Wingdings" pitchFamily="2" charset="2"/>
              </a:rPr>
              <a:t></a:t>
            </a:r>
            <a:r>
              <a:rPr lang="en-US" altLang="ko-KR" dirty="0" smtClean="0">
                <a:latin typeface="Arial (Body)" charset="0"/>
              </a:rPr>
              <a:t> convert to other forms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             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Ruzicka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ea typeface="Arial" pitchFamily="34" charset="0"/>
              </a:rPr>
              <a:t>/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ko-KR" dirty="0" smtClean="0">
                <a:solidFill>
                  <a:schemeClr val="accent2"/>
                </a:solidFill>
                <a:ea typeface="Arial" pitchFamily="34" charset="0"/>
              </a:rPr>
              <a:t>   </a:t>
            </a:r>
            <a:r>
              <a:rPr lang="en-US" altLang="ko-KR" dirty="0" smtClean="0">
                <a:ea typeface="Arial" pitchFamily="34" charset="0"/>
              </a:rPr>
              <a:t>                                   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first_arg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+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second_arg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-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))</a:t>
            </a:r>
          </a:p>
          <a:p>
            <a:pPr lvl="2" eaLnBrk="1" hangingPunct="1">
              <a:defRPr/>
            </a:pP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and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4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function, are conjunctive; </a:t>
            </a:r>
            <a:r>
              <a:rPr lang="en-US" altLang="ko-KR" i="1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err="1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first_arg</a:t>
            </a:r>
            <a:r>
              <a:rPr lang="en-US" altLang="ko-KR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function, and 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3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err="1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second_arg</a:t>
            </a:r>
            <a:r>
              <a:rPr lang="en-US" altLang="ko-KR" dirty="0" smtClean="0">
                <a:solidFill>
                  <a:srgbClr val="0066CC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function, are both unilateral.</a:t>
            </a:r>
            <a:endParaRPr lang="en-US" altLang="ko-KR" dirty="0" smtClean="0">
              <a:solidFill>
                <a:srgbClr val="FFCC00"/>
              </a:solidFill>
              <a:latin typeface="Arial (Body)" charset="0"/>
              <a:ea typeface="Arial" pitchFamily="34" charset="0"/>
            </a:endParaRPr>
          </a:p>
          <a:p>
            <a:pPr lvl="2" eaLnBrk="1" hangingPunct="1">
              <a:defRPr/>
            </a:pPr>
            <a:endParaRPr lang="en-US" altLang="ko-KR" dirty="0" smtClean="0">
              <a:latin typeface="Arial (Body)" charset="0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6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Insight for High Scalability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99A0432-BDA6-4AAA-AD13-D47CF2263F32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11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956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smtClean="0"/>
              <a:t>End goal: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An inverted index from elements to multisets.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The unilateral partial results of each multiset is joined with it in the index.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Hence, the annotated index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Already contains the unilateral partial results for all multisets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Can be used to compute the conjunctive partial results for all pairs sharing an element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Hence, can be used to compute the similarity of all pairs of multisets.</a:t>
            </a:r>
          </a:p>
          <a:p>
            <a:pPr lvl="3" eaLnBrk="1" hangingPunct="1">
              <a:defRPr/>
            </a:pPr>
            <a:r>
              <a:rPr lang="en-US" altLang="ko-KR" smtClean="0">
                <a:ea typeface="Arial" pitchFamily="34" charset="0"/>
              </a:rPr>
              <a:t>Example, the </a:t>
            </a:r>
            <a:r>
              <a:rPr lang="en-US" altLang="ko-KR" smtClean="0">
                <a:solidFill>
                  <a:srgbClr val="FF0000"/>
                </a:solidFill>
                <a:ea typeface="Arial" pitchFamily="34" charset="0"/>
              </a:rPr>
              <a:t>red</a:t>
            </a:r>
            <a:r>
              <a:rPr lang="en-US" altLang="ko-KR" smtClean="0">
                <a:ea typeface="Arial" pitchFamily="34" charset="0"/>
              </a:rPr>
              <a:t> and </a:t>
            </a:r>
            <a:r>
              <a:rPr lang="en-US" altLang="ko-KR" smtClean="0">
                <a:solidFill>
                  <a:srgbClr val="008000"/>
                </a:solidFill>
                <a:ea typeface="Arial" pitchFamily="34" charset="0"/>
              </a:rPr>
              <a:t>green</a:t>
            </a:r>
            <a:r>
              <a:rPr lang="en-US" altLang="ko-KR" smtClean="0">
                <a:ea typeface="Arial" pitchFamily="34" charset="0"/>
              </a:rPr>
              <a:t> index entries provide enough information for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3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endParaRPr lang="en-US" altLang="ko-KR" smtClean="0">
              <a:ea typeface="Arial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724025" y="4572000"/>
            <a:ext cx="823913" cy="277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24025" y="4940300"/>
            <a:ext cx="823913" cy="279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724025" y="5307013"/>
            <a:ext cx="823913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1724025" y="5668963"/>
            <a:ext cx="823913" cy="2794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cxnSp>
        <p:nvCxnSpPr>
          <p:cNvPr id="28681" name="Straight Connector 13"/>
          <p:cNvCxnSpPr>
            <a:cxnSpLocks noChangeShapeType="1"/>
            <a:stCxn id="28677" idx="3"/>
            <a:endCxn id="28685" idx="1"/>
          </p:cNvCxnSpPr>
          <p:nvPr/>
        </p:nvCxnSpPr>
        <p:spPr bwMode="auto">
          <a:xfrm flipV="1">
            <a:off x="2547938" y="4708525"/>
            <a:ext cx="8985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2" name="Straight Connector 24"/>
          <p:cNvCxnSpPr>
            <a:cxnSpLocks noChangeShapeType="1"/>
            <a:stCxn id="28678" idx="3"/>
            <a:endCxn id="28686" idx="1"/>
          </p:cNvCxnSpPr>
          <p:nvPr/>
        </p:nvCxnSpPr>
        <p:spPr bwMode="auto">
          <a:xfrm>
            <a:off x="2547938" y="5080000"/>
            <a:ext cx="90011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3" name="Straight Connector 26"/>
          <p:cNvCxnSpPr>
            <a:cxnSpLocks noChangeShapeType="1"/>
            <a:stCxn id="28679" idx="3"/>
            <a:endCxn id="28687" idx="1"/>
          </p:cNvCxnSpPr>
          <p:nvPr/>
        </p:nvCxnSpPr>
        <p:spPr bwMode="auto">
          <a:xfrm>
            <a:off x="2547938" y="5446713"/>
            <a:ext cx="9017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4" name="Straight Connector 27"/>
          <p:cNvCxnSpPr>
            <a:cxnSpLocks noChangeShapeType="1"/>
            <a:stCxn id="28680" idx="3"/>
            <a:endCxn id="28688" idx="1"/>
          </p:cNvCxnSpPr>
          <p:nvPr/>
        </p:nvCxnSpPr>
        <p:spPr bwMode="auto">
          <a:xfrm>
            <a:off x="2547938" y="5808663"/>
            <a:ext cx="8969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5" name="TextBox 34"/>
          <p:cNvSpPr txBox="1">
            <a:spLocks noChangeArrowheads="1"/>
          </p:cNvSpPr>
          <p:nvPr/>
        </p:nvSpPr>
        <p:spPr bwMode="auto">
          <a:xfrm>
            <a:off x="3446463" y="4524375"/>
            <a:ext cx="321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)⟩, 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)⟩}</a:t>
            </a:r>
          </a:p>
        </p:txBody>
      </p:sp>
      <p:sp>
        <p:nvSpPr>
          <p:cNvPr id="28686" name="TextBox 35"/>
          <p:cNvSpPr txBox="1">
            <a:spLocks noChangeArrowheads="1"/>
          </p:cNvSpPr>
          <p:nvPr/>
        </p:nvSpPr>
        <p:spPr bwMode="auto">
          <a:xfrm>
            <a:off x="3448050" y="4899025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)⟩, 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)⟩, 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)⟩}</a:t>
            </a:r>
          </a:p>
        </p:txBody>
      </p:sp>
      <p:sp>
        <p:nvSpPr>
          <p:cNvPr id="28687" name="TextBox 36"/>
          <p:cNvSpPr txBox="1">
            <a:spLocks noChangeArrowheads="1"/>
          </p:cNvSpPr>
          <p:nvPr/>
        </p:nvSpPr>
        <p:spPr bwMode="auto">
          <a:xfrm>
            <a:off x="3449638" y="5264150"/>
            <a:ext cx="1728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)⟩}</a:t>
            </a:r>
          </a:p>
        </p:txBody>
      </p:sp>
      <p:sp>
        <p:nvSpPr>
          <p:cNvPr id="28688" name="TextBox 37"/>
          <p:cNvSpPr txBox="1">
            <a:spLocks noChangeArrowheads="1"/>
          </p:cNvSpPr>
          <p:nvPr/>
        </p:nvSpPr>
        <p:spPr bwMode="auto">
          <a:xfrm>
            <a:off x="3444875" y="5632450"/>
            <a:ext cx="321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)⟩, ⟨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)⟩}</a:t>
            </a:r>
          </a:p>
        </p:txBody>
      </p:sp>
    </p:spTree>
    <p:extLst>
      <p:ext uri="{BB962C8B-B14F-4D97-AF65-F5344CB8AC3E}">
        <p14:creationId xmlns:p14="http://schemas.microsoft.com/office/powerpoint/2010/main" val="3614179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Building the Annotated Index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414C627-8D5F-4771-89EC-4B2B4596253B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12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Simple trick: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Compute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</a:t>
            </a:r>
            <a:r>
              <a:rPr lang="en-US" altLang="ko-KR" smtClean="0">
                <a:ea typeface="Arial" pitchFamily="34" charset="0"/>
              </a:rPr>
              <a:t>for each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ea typeface="Arial" pitchFamily="34" charset="0"/>
              </a:rPr>
              <a:t>, in one scan on the dataset.</a:t>
            </a: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Join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to all the elements of</a:t>
            </a:r>
            <a:r>
              <a:rPr lang="en-US" altLang="ko-KR" smtClean="0">
                <a:ea typeface="Arial" pitchFamily="34" charset="0"/>
              </a:rPr>
              <a:t>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,</a:t>
            </a:r>
          </a:p>
          <a:p>
            <a:pPr lvl="1" eaLnBrk="1" hangingPunct="1">
              <a:buFontTx/>
              <a:buNone/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	i.e., convert the       input tuples  to  augmented tuples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 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</a:t>
            </a:r>
          </a:p>
          <a:p>
            <a:pPr>
              <a:defRPr/>
            </a:pPr>
            <a:r>
              <a:rPr lang="en-US" altLang="ko-KR" smtClean="0"/>
              <a:t>MapReduce builds an implicit annotated index on the reduce keys.</a:t>
            </a: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For each augmented tuple, 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,  the mapper emits the element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 as the key and 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as the value</a:t>
            </a: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The reducer receives all the multisets sharing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 and their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 values.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altLang="ko-KR" smtClean="0"/>
              <a:t>Two fundamental questions:</a:t>
            </a: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How to convert the input tuples to the augmented tuples (join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)?</a:t>
            </a: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How to compute the similarity from the implicit annotated index?</a:t>
            </a:r>
          </a:p>
        </p:txBody>
      </p:sp>
    </p:spTree>
    <p:extLst>
      <p:ext uri="{BB962C8B-B14F-4D97-AF65-F5344CB8AC3E}">
        <p14:creationId xmlns:p14="http://schemas.microsoft.com/office/powerpoint/2010/main" val="180981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05C0355-4658-4510-A5A3-4FFC63B01DB4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13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Mapper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Emits the input tuple twice, once with secondary key 0 and once with secondary key 1.</a:t>
            </a:r>
            <a:endParaRPr lang="en-US" altLang="ko-KR" smtClean="0">
              <a:latin typeface="Arial (Body)" charset="0"/>
              <a:ea typeface="Arial" pitchFamily="34" charset="0"/>
            </a:endParaRPr>
          </a:p>
          <a:p>
            <a:pPr lvl="1" algn="ctr" eaLnBrk="1" hangingPunct="1">
              <a:buFontTx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 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0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⟩,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</a:t>
            </a:r>
          </a:p>
          <a:p>
            <a:pPr>
              <a:defRPr/>
            </a:pPr>
            <a:r>
              <a:rPr lang="en-US" altLang="ko-KR" smtClean="0"/>
              <a:t>Shuffler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Sorts all mapper output by secondary key</a:t>
            </a:r>
          </a:p>
          <a:p>
            <a:pPr>
              <a:defRPr/>
            </a:pPr>
            <a:r>
              <a:rPr lang="en-US" altLang="ko-KR" smtClean="0"/>
              <a:t>Reducer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For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ea typeface="Arial" pitchFamily="34" charset="0"/>
              </a:rPr>
              <a:t>, receives all tuples with secondary key 0 first, then tuples with key 1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Uses the tuples with secondary key 0 to compute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endParaRPr lang="en-US" altLang="ko-KR" smtClean="0">
              <a:ea typeface="Arial" pitchFamily="34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latin typeface="Arial (Body)" charset="0"/>
                <a:ea typeface="Arial" pitchFamily="34" charset="0"/>
              </a:rPr>
              <a:t>Emits the value(s) of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 with each tuple it scans with secondary key 1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0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∗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∗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)⟩→ (⟨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∗</a:t>
            </a:r>
            <a:endParaRPr lang="en-US" altLang="ko-KR" smtClean="0">
              <a:ea typeface="Arial" pitchFamily="34" charset="0"/>
            </a:endParaRPr>
          </a:p>
          <a:p>
            <a:pPr algn="ctr">
              <a:defRPr/>
            </a:pPr>
            <a:r>
              <a:rPr lang="en-US" altLang="ko-KR" smtClean="0">
                <a:solidFill>
                  <a:srgbClr val="FF0000"/>
                </a:solidFill>
              </a:rPr>
              <a:t>Use of secondary keys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97400" y="3456186"/>
            <a:ext cx="1684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0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000" i="1" baseline="-2500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sz="1000"/>
              <a:t> with Secondary Key = 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86525" y="3459361"/>
            <a:ext cx="1725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0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000" i="1" baseline="-2500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sz="1000"/>
              <a:t> with Secondary Key = 1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525963" y="3421261"/>
            <a:ext cx="3783012" cy="368300"/>
            <a:chOff x="4525818" y="3870206"/>
            <a:chExt cx="3783611" cy="368625"/>
          </a:xfrm>
        </p:grpSpPr>
        <p:cxnSp>
          <p:nvCxnSpPr>
            <p:cNvPr id="31753" name="Straight Connector 3"/>
            <p:cNvCxnSpPr>
              <a:cxnSpLocks noChangeShapeType="1"/>
            </p:cNvCxnSpPr>
            <p:nvPr/>
          </p:nvCxnSpPr>
          <p:spPr bwMode="auto">
            <a:xfrm>
              <a:off x="4525818" y="4136571"/>
              <a:ext cx="3783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4" name="Straight Connector 8"/>
            <p:cNvCxnSpPr>
              <a:cxnSpLocks noChangeShapeType="1"/>
            </p:cNvCxnSpPr>
            <p:nvPr/>
          </p:nvCxnSpPr>
          <p:spPr bwMode="auto">
            <a:xfrm flipH="1">
              <a:off x="8230259" y="4070597"/>
              <a:ext cx="2" cy="168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5" name="Straight Connector 16"/>
            <p:cNvCxnSpPr>
              <a:cxnSpLocks noChangeShapeType="1"/>
            </p:cNvCxnSpPr>
            <p:nvPr/>
          </p:nvCxnSpPr>
          <p:spPr bwMode="auto">
            <a:xfrm flipH="1">
              <a:off x="4572661" y="4064659"/>
              <a:ext cx="2" cy="168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6" name="Straight Connector 17"/>
            <p:cNvCxnSpPr>
              <a:cxnSpLocks noChangeShapeType="1"/>
            </p:cNvCxnSpPr>
            <p:nvPr/>
          </p:nvCxnSpPr>
          <p:spPr bwMode="auto">
            <a:xfrm flipH="1">
              <a:off x="6400800" y="4065319"/>
              <a:ext cx="2" cy="168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Straight Connector 21"/>
            <p:cNvCxnSpPr>
              <a:cxnSpLocks noChangeShapeType="1"/>
            </p:cNvCxnSpPr>
            <p:nvPr/>
          </p:nvCxnSpPr>
          <p:spPr bwMode="auto">
            <a:xfrm>
              <a:off x="4588973" y="3870206"/>
              <a:ext cx="772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 rot="-5400000">
            <a:off x="6090444" y="3042642"/>
            <a:ext cx="625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z="1000" i="1">
                <a:latin typeface="Times New Roman" pitchFamily="18" charset="0"/>
                <a:cs typeface="Times New Roman" pitchFamily="18" charset="0"/>
              </a:rPr>
              <a:t>Uni(M</a:t>
            </a:r>
            <a:r>
              <a:rPr lang="en-US" altLang="ko-KR" sz="1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00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Algorithm 1 for augmenting </a:t>
            </a:r>
            <a:r>
              <a:rPr lang="en-US" altLang="ko-KR" sz="2800" dirty="0" smtClean="0"/>
              <a:t>tuples: Online-Aggregation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3299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/>
      <p:bldP spid="21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68FBE37-5212-4AE5-9BFA-269EC8073B6D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14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Step1: Computes 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</a:rPr>
              <a:t> for each 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Mapper1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Emits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ea typeface="Arial" pitchFamily="34" charset="0"/>
              </a:rPr>
              <a:t> for al the elements, keyed by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endParaRPr lang="en-US" altLang="ko-KR" smtClean="0">
              <a:latin typeface="Arial (Body)" charset="0"/>
              <a:ea typeface="Arial" pitchFamily="34" charset="0"/>
            </a:endParaRPr>
          </a:p>
          <a:p>
            <a:pPr lvl="2" algn="ctr" eaLnBrk="1" hangingPunct="1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 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Reducer1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For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ea typeface="Arial" pitchFamily="34" charset="0"/>
              </a:rPr>
              <a:t>, receives all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 </a:t>
            </a:r>
            <a:r>
              <a:rPr lang="en-US" altLang="ko-KR" smtClean="0">
                <a:ea typeface="Arial" pitchFamily="34" charset="0"/>
              </a:rPr>
              <a:t> values, compute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  <a:ea typeface="Arial" pitchFamily="34" charset="0"/>
              </a:rPr>
              <a:t>, and emits it to a lookup table</a:t>
            </a:r>
          </a:p>
          <a:p>
            <a:pPr lvl="2" algn="ctr" eaLnBrk="1" hangingPunct="1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∗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⟩⟩</a:t>
            </a:r>
          </a:p>
          <a:p>
            <a:pPr>
              <a:defRPr/>
            </a:pPr>
            <a:r>
              <a:rPr lang="en-US" altLang="ko-KR" smtClean="0"/>
              <a:t>Step2: Joins 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mtClean="0">
                <a:latin typeface="Arial (Body)" charset="0"/>
              </a:rPr>
              <a:t> for each 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Mapper2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Loads the lookup table, for each input tuple, 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lo</a:t>
            </a:r>
            <a:r>
              <a:rPr lang="en-US" altLang="ko-KR" smtClean="0">
                <a:ea typeface="Arial" pitchFamily="34" charset="0"/>
              </a:rPr>
              <a:t>oks up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</a:t>
            </a:r>
            <a:r>
              <a:rPr lang="en-US" altLang="ko-KR" smtClean="0">
                <a:ea typeface="Arial" pitchFamily="34" charset="0"/>
              </a:rPr>
              <a:t> and joins.</a:t>
            </a:r>
            <a:endParaRPr lang="en-US" altLang="ko-KR" smtClean="0">
              <a:latin typeface="Arial (Body)" charset="0"/>
              <a:ea typeface="Arial" pitchFamily="34" charset="0"/>
            </a:endParaRPr>
          </a:p>
          <a:p>
            <a:pPr lvl="2" algn="ctr" eaLnBrk="1" hangingPunct="1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 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Reducer2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Does nothing. Optimizations in the paper to join with the similarity phase.</a:t>
            </a:r>
          </a:p>
          <a:p>
            <a:pPr algn="ctr">
              <a:defRPr/>
            </a:pPr>
            <a:r>
              <a:rPr lang="en-US" altLang="ko-KR" smtClean="0">
                <a:solidFill>
                  <a:srgbClr val="FF0000"/>
                </a:solidFill>
              </a:rPr>
              <a:t>Lookup table size is proportional to the number of multisets </a:t>
            </a:r>
          </a:p>
          <a:p>
            <a:pPr lvl="2" eaLnBrk="1" hangingPunct="1">
              <a:defRPr/>
            </a:pPr>
            <a:endParaRPr lang="en-US" altLang="ko-KR" smtClean="0"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52859"/>
              </p:ext>
            </p:extLst>
          </p:nvPr>
        </p:nvGraphicFramePr>
        <p:xfrm>
          <a:off x="6240463" y="1052736"/>
          <a:ext cx="2322512" cy="1828800"/>
        </p:xfrm>
        <a:graphic>
          <a:graphicData uri="http://schemas.openxmlformats.org/drawingml/2006/table">
            <a:tbl>
              <a:tblPr/>
              <a:tblGrid>
                <a:gridCol w="1052512"/>
                <a:gridCol w="12700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Multiset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Unilateral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Uni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3EC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Uni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3EC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|S|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Uni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|S|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6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25963" y="4041924"/>
            <a:ext cx="3783012" cy="368300"/>
            <a:chOff x="4525818" y="4327406"/>
            <a:chExt cx="3783611" cy="368625"/>
          </a:xfrm>
        </p:grpSpPr>
        <p:cxnSp>
          <p:nvCxnSpPr>
            <p:cNvPr id="32796" name="Straight Connector 6"/>
            <p:cNvCxnSpPr>
              <a:cxnSpLocks noChangeShapeType="1"/>
            </p:cNvCxnSpPr>
            <p:nvPr/>
          </p:nvCxnSpPr>
          <p:spPr bwMode="auto">
            <a:xfrm>
              <a:off x="4525818" y="4593771"/>
              <a:ext cx="3783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Straight Connector 8"/>
            <p:cNvCxnSpPr>
              <a:cxnSpLocks noChangeShapeType="1"/>
            </p:cNvCxnSpPr>
            <p:nvPr/>
          </p:nvCxnSpPr>
          <p:spPr bwMode="auto">
            <a:xfrm flipH="1">
              <a:off x="8230259" y="4527797"/>
              <a:ext cx="2" cy="168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Straight Connector 9"/>
            <p:cNvCxnSpPr>
              <a:cxnSpLocks noChangeShapeType="1"/>
            </p:cNvCxnSpPr>
            <p:nvPr/>
          </p:nvCxnSpPr>
          <p:spPr bwMode="auto">
            <a:xfrm flipH="1">
              <a:off x="4572661" y="4521859"/>
              <a:ext cx="2" cy="168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Straight Connector 12"/>
            <p:cNvCxnSpPr>
              <a:cxnSpLocks noChangeShapeType="1"/>
            </p:cNvCxnSpPr>
            <p:nvPr/>
          </p:nvCxnSpPr>
          <p:spPr bwMode="auto">
            <a:xfrm>
              <a:off x="4588973" y="4327406"/>
              <a:ext cx="772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0" name="TextBox 25"/>
            <p:cNvSpPr txBox="1">
              <a:spLocks noChangeArrowheads="1"/>
            </p:cNvSpPr>
            <p:nvPr/>
          </p:nvSpPr>
          <p:spPr bwMode="auto">
            <a:xfrm>
              <a:off x="5628903" y="4329786"/>
              <a:ext cx="16843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000" i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sz="1000" i="1" baseline="-25000">
                  <a:latin typeface="Times New Roman" pitchFamily="18" charset="0"/>
                  <a:cs typeface="Times New Roman" pitchFamily="18" charset="0"/>
                </a:rPr>
                <a:t>i,k</a:t>
              </a:r>
              <a:r>
                <a:rPr lang="en-US" altLang="ko-KR" sz="1000"/>
                <a:t> for multiset </a:t>
              </a:r>
              <a:r>
                <a:rPr lang="en-US" altLang="ko-KR" sz="1000" i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sz="1000" i="1" baseline="-2500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ko-KR" sz="1000"/>
            </a:p>
          </p:txBody>
        </p:sp>
      </p:grpSp>
      <p:cxnSp>
        <p:nvCxnSpPr>
          <p:cNvPr id="27" name="Curved Connector 26"/>
          <p:cNvCxnSpPr>
            <a:cxnSpLocks noChangeShapeType="1"/>
          </p:cNvCxnSpPr>
          <p:nvPr/>
        </p:nvCxnSpPr>
        <p:spPr bwMode="auto">
          <a:xfrm rot="5400000" flipH="1" flipV="1">
            <a:off x="4769644" y="2672705"/>
            <a:ext cx="2298700" cy="6429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urved Connector 34"/>
          <p:cNvCxnSpPr>
            <a:cxnSpLocks noChangeShapeType="1"/>
          </p:cNvCxnSpPr>
          <p:nvPr/>
        </p:nvCxnSpPr>
        <p:spPr bwMode="auto">
          <a:xfrm flipH="1">
            <a:off x="6827838" y="1844824"/>
            <a:ext cx="1735137" cy="2259013"/>
          </a:xfrm>
          <a:prstGeom prst="curvedConnector4">
            <a:avLst>
              <a:gd name="adj1" fmla="val -13171"/>
              <a:gd name="adj2" fmla="val 9947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Algorithm 2 for augmenting </a:t>
            </a:r>
            <a:r>
              <a:rPr lang="en-US" altLang="ko-KR" dirty="0" smtClean="0"/>
              <a:t>tuples: Lookup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48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BFA7D18-8B60-41FA-8114-F1A677E30943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15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Hybrid between Online-Aggregation and Lookup</a:t>
            </a:r>
          </a:p>
          <a:p>
            <a:pPr>
              <a:defRPr/>
            </a:pPr>
            <a:r>
              <a:rPr lang="en-US" altLang="ko-KR" dirty="0" smtClean="0">
                <a:latin typeface="Arial (Body)" charset="0"/>
              </a:rPr>
              <a:t>First MR step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builds lookup table only for </a:t>
            </a:r>
            <a:r>
              <a:rPr lang="en-US" altLang="ko-KR" dirty="0" err="1" smtClean="0">
                <a:latin typeface="Arial (Body)" charset="0"/>
                <a:ea typeface="Arial" pitchFamily="34" charset="0"/>
              </a:rPr>
              <a:t>multisets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with a large number of distinct elements</a:t>
            </a:r>
          </a:p>
          <a:p>
            <a:pPr>
              <a:defRPr/>
            </a:pPr>
            <a:r>
              <a:rPr lang="en-US" altLang="ko-KR" dirty="0" smtClean="0">
                <a:latin typeface="Arial (Body)" charset="0"/>
              </a:rPr>
              <a:t>Second MR step 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Either joins the input tuples with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if the lookup table has the data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Or computes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on the fly, since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does not have a lot of distinct elements (hence can fit in memory).</a:t>
            </a:r>
            <a:endParaRPr lang="en-US" altLang="ko-KR" dirty="0" smtClean="0">
              <a:solidFill>
                <a:srgbClr val="008000"/>
              </a:solidFill>
              <a:latin typeface="Arial (Body)" charset="0"/>
              <a:ea typeface="Arial" pitchFamily="34" charset="0"/>
            </a:endParaRPr>
          </a:p>
          <a:p>
            <a:pPr algn="ctr">
              <a:defRPr/>
            </a:pPr>
            <a:r>
              <a:rPr lang="en-US" altLang="ko-KR" dirty="0" smtClean="0">
                <a:solidFill>
                  <a:srgbClr val="008000"/>
                </a:solidFill>
              </a:rPr>
              <a:t>Does not use secondary keys</a:t>
            </a:r>
          </a:p>
          <a:p>
            <a:pPr algn="ctr">
              <a:defRPr/>
            </a:pPr>
            <a:r>
              <a:rPr lang="en-US" altLang="ko-KR" dirty="0" smtClean="0">
                <a:solidFill>
                  <a:srgbClr val="008000"/>
                </a:solidFill>
              </a:rPr>
              <a:t>Does not have scalability problems of the Lookup algorithm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Algorithm 3 for augmenting </a:t>
            </a:r>
            <a:r>
              <a:rPr lang="en-US" altLang="ko-KR" dirty="0" smtClean="0"/>
              <a:t>tuples: </a:t>
            </a:r>
            <a:r>
              <a:rPr lang="en-US" altLang="ko-KR" dirty="0" err="1" smtClean="0"/>
              <a:t>Sharding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20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0BC6C28-1D8F-4DC7-ABE9-CB5B0C403E51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16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Step1: Builds inverted index and finds all</a:t>
            </a:r>
            <a:r>
              <a:rPr lang="en-US" altLang="ko-KR" smtClean="0">
                <a:latin typeface="Arial (Body)" charset="0"/>
              </a:rPr>
              <a:t> pairs sharing elements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Mapper1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Builds the annotated index by emitting the augmented tuples keyed by a</a:t>
            </a:r>
            <a:r>
              <a:rPr lang="en-US" altLang="ko-KR" baseline="-25000" smtClean="0">
                <a:ea typeface="Arial" pitchFamily="34" charset="0"/>
              </a:rPr>
              <a:t>k</a:t>
            </a:r>
            <a:endParaRPr lang="en-US" altLang="ko-KR" baseline="-25000" smtClean="0">
              <a:latin typeface="Arial (Body)" charset="0"/>
              <a:ea typeface="Arial" pitchFamily="34" charset="0"/>
            </a:endParaRPr>
          </a:p>
          <a:p>
            <a:pPr lvl="2" algn="ctr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→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⟩⟩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Reducer1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Emits all the pairs of multisets sharing an element</a:t>
            </a:r>
            <a:endParaRPr lang="en-US" altLang="ko-KR" smtClean="0">
              <a:latin typeface="Arial (Body)" charset="0"/>
              <a:ea typeface="Arial" pitchFamily="34" charset="0"/>
            </a:endParaRPr>
          </a:p>
          <a:p>
            <a:pPr lvl="2" algn="ctr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,(⟨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*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⟩ →(⟨ 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)⟩,⟨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 ⟩)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*</a:t>
            </a:r>
          </a:p>
          <a:p>
            <a:pPr>
              <a:defRPr/>
            </a:pPr>
            <a:r>
              <a:rPr lang="en-US" altLang="ko-KR" smtClean="0"/>
              <a:t>Step2: Computes the partial results and the similarities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Mapper2 (Identity Mapper)</a:t>
            </a:r>
            <a:endParaRPr lang="en-US" altLang="ko-KR" smtClean="0"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Reducer2</a:t>
            </a:r>
          </a:p>
          <a:p>
            <a:pPr lvl="2" eaLnBrk="1" hangingPunct="1">
              <a:defRPr/>
            </a:pPr>
            <a:r>
              <a:rPr lang="en-US" altLang="ko-KR" smtClean="0">
                <a:ea typeface="Arial" pitchFamily="34" charset="0"/>
              </a:rPr>
              <a:t>Has all the information necessary to compute the similarity between the pair.</a:t>
            </a:r>
          </a:p>
          <a:p>
            <a:pPr lvl="2" algn="ctr">
              <a:buFont typeface="Wingdings" pitchFamily="2" charset="2"/>
              <a:buNone/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⟨⟨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Mi</a:t>
            </a:r>
            <a:r>
              <a:rPr lang="en-US" altLang="ko-KR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)⟩, (⟨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⟩)</a:t>
            </a:r>
            <a:r>
              <a:rPr lang="en-US" altLang="ko-KR" baseline="30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*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⟩ → ⟨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)⟩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Similarity Phase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113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E4F167D-8B24-434C-81BB-3CC42154D484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17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Setup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Compared against state of the art VCL [Vernica </a:t>
            </a:r>
            <a:r>
              <a:rPr lang="en-US" altLang="ko-KR" i="1" smtClean="0">
                <a:ea typeface="Arial" pitchFamily="34" charset="0"/>
              </a:rPr>
              <a:t>et al.</a:t>
            </a:r>
            <a:r>
              <a:rPr lang="en-US" altLang="ko-KR" smtClean="0">
                <a:ea typeface="Arial" pitchFamily="34" charset="0"/>
              </a:rPr>
              <a:t>, SIGMOD</a:t>
            </a:r>
            <a:r>
              <a:rPr lang="en-US" altLang="en-US" smtClean="0">
                <a:ea typeface="Arial" pitchFamily="34" charset="0"/>
              </a:rPr>
              <a:t>’</a:t>
            </a:r>
            <a:r>
              <a:rPr lang="en-US" altLang="ko-KR" smtClean="0">
                <a:ea typeface="Arial" pitchFamily="34" charset="0"/>
              </a:rPr>
              <a:t>10]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Same number of machines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1G ram, 10G Disk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Median-of-5 measurements</a:t>
            </a:r>
          </a:p>
          <a:p>
            <a:pPr>
              <a:defRPr/>
            </a:pPr>
            <a:r>
              <a:rPr lang="en-US" altLang="ko-KR" smtClean="0"/>
              <a:t>Two Datasets</a:t>
            </a:r>
            <a:endParaRPr lang="en-US" altLang="ko-KR" smtClean="0">
              <a:latin typeface="Arial (Body)" charset="0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Smaller Dataset</a:t>
            </a:r>
          </a:p>
          <a:p>
            <a:pPr lvl="2" eaLnBrk="1" hangingPunct="1"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82M IPs and 133M unique cookies</a:t>
            </a:r>
          </a:p>
          <a:p>
            <a:pPr lvl="1" eaLnBrk="1" hangingPunct="1">
              <a:defRPr/>
            </a:pPr>
            <a:r>
              <a:rPr lang="en-US" altLang="ko-KR" smtClean="0">
                <a:ea typeface="Arial" pitchFamily="34" charset="0"/>
              </a:rPr>
              <a:t>Realistic Dataset</a:t>
            </a:r>
          </a:p>
          <a:p>
            <a:pPr lvl="2" eaLnBrk="1" hangingPunct="1">
              <a:defRPr/>
            </a:pPr>
            <a:r>
              <a:rPr lang="en-US" altLang="ko-KR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454M IPs and 2.2B unique cookies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and Datasets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305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F206D2B-1D41-472B-9F2C-FBF5AC6FBC20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18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317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Number of machines = 500</a:t>
            </a:r>
            <a:endParaRPr lang="en-US" altLang="ko-KR" smtClean="0">
              <a:latin typeface="Arial (Body)" charset="0"/>
            </a:endParaRPr>
          </a:p>
        </p:txBody>
      </p:sp>
      <p:pic>
        <p:nvPicPr>
          <p:cNvPr id="37893" name="Picture 2" descr="comparison_small_dataset_min_similar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182813"/>
            <a:ext cx="4329113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Comparison on Small Dataset (Various Thresholds)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48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4995928-1C76-47F1-A9F9-FE39F8373700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19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317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Similarity threshold = 0.5</a:t>
            </a:r>
            <a:endParaRPr lang="en-US" altLang="ko-KR" smtClean="0">
              <a:latin typeface="Arial (Body)" charset="0"/>
            </a:endParaRPr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182813"/>
            <a:ext cx="4329113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on Small Dataset (Scalability)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06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altLang="ko-KR" dirty="0"/>
          </a:p>
          <a:p>
            <a:r>
              <a:rPr lang="en-US" altLang="ko-KR" dirty="0"/>
              <a:t>Classifying </a:t>
            </a:r>
            <a:r>
              <a:rPr lang="en-US" altLang="ko-KR" dirty="0" err="1"/>
              <a:t>Sim</a:t>
            </a:r>
            <a:r>
              <a:rPr lang="en-US" altLang="ko-KR" dirty="0"/>
              <a:t> Measures and Partial Results</a:t>
            </a:r>
          </a:p>
          <a:p>
            <a:r>
              <a:rPr lang="en-US" altLang="ko-KR" dirty="0"/>
              <a:t>The Annotated Index Insight</a:t>
            </a:r>
          </a:p>
          <a:p>
            <a:r>
              <a:rPr lang="en-US" altLang="ko-KR" dirty="0"/>
              <a:t>Algorithms: Build Index and Compute Similarity</a:t>
            </a:r>
          </a:p>
          <a:p>
            <a:r>
              <a:rPr lang="en-US" altLang="ko-KR" dirty="0"/>
              <a:t>Evaluation Results</a:t>
            </a:r>
          </a:p>
          <a:p>
            <a:r>
              <a:rPr lang="en-US" altLang="ko-KR" dirty="0"/>
              <a:t>Conclusion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41D8090-EBC8-4A02-AAF2-760E66DC6BFA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20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182813"/>
            <a:ext cx="4329113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317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Similarity threshold = 0.5</a:t>
            </a:r>
            <a:endParaRPr lang="en-US" altLang="ko-KR" smtClean="0">
              <a:latin typeface="Arial (Body)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on Realistic Dataset (Scalability)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23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Note on the Identified Proxies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ED2065F-3104-4EB2-A53C-1A7A8040548C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21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each similarity threshold, manually analysis IPs to discover FPs</a:t>
            </a:r>
          </a:p>
          <a:p>
            <a:pPr lvl="1" eaLnBrk="1" hangingPunct="1">
              <a:defRPr/>
            </a:pPr>
            <a:r>
              <a:rPr lang="en-US" dirty="0" smtClean="0"/>
              <a:t>FPs are IPs identified as proxies, but manual investigation disproves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Threshold = 0.1 yields highest coverage and highest FPs</a:t>
            </a:r>
          </a:p>
          <a:p>
            <a:pPr lvl="1" eaLnBrk="1" hangingPunct="1">
              <a:defRPr/>
            </a:pPr>
            <a:r>
              <a:rPr lang="en-US" dirty="0" smtClean="0"/>
              <a:t>To reduce FPs, filter small IPs (contributing &lt; 50 cookies)</a:t>
            </a:r>
          </a:p>
          <a:p>
            <a:pPr lvl="1" eaLnBrk="1" hangingPunct="1">
              <a:defRPr/>
            </a:pPr>
            <a:r>
              <a:rPr lang="en-US" dirty="0" smtClean="0"/>
              <a:t>After weeding out small IPs, number of cookies more than two orders of magnitude number of IPs</a:t>
            </a:r>
            <a:endParaRPr lang="en-US" dirty="0"/>
          </a:p>
          <a:p>
            <a:pPr>
              <a:defRPr/>
            </a:pPr>
            <a:r>
              <a:rPr lang="en-US" dirty="0" smtClean="0"/>
              <a:t>Discovered proxies</a:t>
            </a:r>
          </a:p>
          <a:p>
            <a:pPr lvl="1" eaLnBrk="1" hangingPunct="1">
              <a:defRPr/>
            </a:pPr>
            <a:r>
              <a:rPr lang="en-US" dirty="0"/>
              <a:t>Most of discovered proxies in </a:t>
            </a:r>
            <a:r>
              <a:rPr lang="en-US" dirty="0" smtClean="0"/>
              <a:t>Europe</a:t>
            </a:r>
          </a:p>
          <a:p>
            <a:pPr lvl="1" eaLnBrk="1" hangingPunct="1">
              <a:defRPr/>
            </a:pPr>
            <a:r>
              <a:rPr lang="en-US" dirty="0" smtClean="0"/>
              <a:t>Yet, most </a:t>
            </a:r>
            <a:r>
              <a:rPr lang="en-US" dirty="0"/>
              <a:t>active </a:t>
            </a:r>
            <a:r>
              <a:rPr lang="en-US" dirty="0" smtClean="0"/>
              <a:t>load balancers were in Saudi Arabia and North Korea</a:t>
            </a:r>
          </a:p>
          <a:p>
            <a:pPr lvl="1" eaLnBrk="1" hangingPunct="1">
              <a:defRPr/>
            </a:pPr>
            <a:r>
              <a:rPr lang="en-US" dirty="0" smtClean="0"/>
              <a:t>Load balancers spanned several subnets, and comprised thousands of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62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4AC6D88-B480-42CA-8950-0A2F31274646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22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Contributions</a:t>
            </a:r>
          </a:p>
          <a:p>
            <a:pPr lvl="1" eaLnBrk="1" hangingPunct="1">
              <a:defRPr/>
            </a:pPr>
            <a:r>
              <a:rPr lang="en-US" dirty="0" smtClean="0"/>
              <a:t>A classification of partial results for computing NSMs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A two staged self similarity framework that is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 smtClean="0"/>
              <a:t>Versatile (works with sets, </a:t>
            </a:r>
            <a:r>
              <a:rPr lang="en-US" dirty="0" err="1" smtClean="0"/>
              <a:t>multisets</a:t>
            </a:r>
            <a:r>
              <a:rPr lang="en-US" dirty="0" smtClean="0"/>
              <a:t>, and vectors)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 smtClean="0"/>
              <a:t>Scalable (with the number of machines, entities, and elements)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 smtClean="0"/>
              <a:t>Well Engineered (can be run on both MR and 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Experimental verification</a:t>
            </a:r>
            <a:endParaRPr lang="en-US" dirty="0"/>
          </a:p>
          <a:p>
            <a:pPr>
              <a:defRPr/>
            </a:pPr>
            <a:r>
              <a:rPr lang="en-US" dirty="0" smtClean="0"/>
              <a:t>Lesson learned</a:t>
            </a:r>
          </a:p>
          <a:p>
            <a:pPr lvl="1" eaLnBrk="1" hangingPunct="1">
              <a:defRPr/>
            </a:pPr>
            <a:r>
              <a:rPr lang="en-US" dirty="0" smtClean="0"/>
              <a:t>Algorithms devised for MR can be more efficient </a:t>
            </a:r>
            <a:r>
              <a:rPr lang="en-US" dirty="0"/>
              <a:t>and scalable than those </a:t>
            </a:r>
            <a:r>
              <a:rPr lang="en-US" dirty="0" smtClean="0"/>
              <a:t>de- </a:t>
            </a:r>
            <a:r>
              <a:rPr lang="en-US" dirty="0"/>
              <a:t>vised by adopting sequential algorithms for this distributed </a:t>
            </a:r>
            <a:r>
              <a:rPr lang="en-US" dirty="0" smtClean="0"/>
              <a:t>setting</a:t>
            </a:r>
          </a:p>
          <a:p>
            <a:pPr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NSMs expressible in terms of unilateral and conjunctive partial results</a:t>
            </a:r>
          </a:p>
          <a:p>
            <a:pPr lvl="1" eaLnBrk="1" hangingPunct="1">
              <a:defRPr/>
            </a:pPr>
            <a:r>
              <a:rPr lang="en-US" dirty="0" err="1" smtClean="0"/>
              <a:t>Sharding</a:t>
            </a:r>
            <a:r>
              <a:rPr lang="en-US" dirty="0" smtClean="0"/>
              <a:t> algorithm assumes sparse spaces (not suitable for distributions)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37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36214" y="2967335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감사합니다</a:t>
            </a:r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8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Identifying load balancing IPs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Same user body behind a load balancer: same decision for all its IPs</a:t>
            </a:r>
          </a:p>
          <a:p>
            <a:r>
              <a:rPr lang="en-US" altLang="ko-KR" dirty="0" smtClean="0"/>
              <a:t>Applications:</a:t>
            </a:r>
          </a:p>
          <a:p>
            <a:pPr lvl="1"/>
            <a:r>
              <a:rPr lang="en-US" altLang="ko-KR" dirty="0" smtClean="0"/>
              <a:t>Click fraud detection based on source IP address</a:t>
            </a:r>
          </a:p>
          <a:p>
            <a:pPr lvl="1"/>
            <a:r>
              <a:rPr lang="en-US" altLang="ko-KR" dirty="0" smtClean="0"/>
              <a:t>Advertising targeting based on the IP address geo</a:t>
            </a:r>
          </a:p>
        </p:txBody>
      </p:sp>
      <p:pic>
        <p:nvPicPr>
          <p:cNvPr id="12" name="Picture 3" descr="load_balanc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1595363"/>
            <a:ext cx="35067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/>
              <a:t>k</a:t>
            </a:r>
            <a:r>
              <a:rPr lang="en-US" altLang="ko-KR" dirty="0" smtClean="0"/>
              <a:t>ey, value w/ Mapper and Reducer</a:t>
            </a:r>
          </a:p>
          <a:p>
            <a:pPr lvl="1"/>
            <a:r>
              <a:rPr lang="en-US" altLang="ko-KR" dirty="0" smtClean="0"/>
              <a:t>facilitate crunching huge datasets </a:t>
            </a:r>
          </a:p>
          <a:p>
            <a:pPr lvl="1"/>
            <a:r>
              <a:rPr lang="en-US" altLang="ko-KR" dirty="0" smtClean="0"/>
              <a:t>using shared-nothing clusters of commodity machines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816696"/>
            <a:ext cx="5095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Generalization of the notion of set in which members are allowed to appear more than once</a:t>
            </a:r>
          </a:p>
          <a:p>
            <a:r>
              <a:rPr lang="en-US" altLang="ko-KR" dirty="0" smtClean="0"/>
              <a:t>e.g., {a, a, b, b, b, c} = {a, b, a, b, b, c}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Jaccard</a:t>
                </a:r>
                <a:r>
                  <a:rPr lang="en-US" altLang="ko-KR" dirty="0" smtClean="0"/>
                  <a:t> similarity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Ruzicka</a:t>
                </a:r>
                <a:r>
                  <a:rPr lang="en-US" altLang="ko-KR" dirty="0" smtClean="0"/>
                  <a:t> similarity</a:t>
                </a:r>
              </a:p>
              <a:p>
                <a:pPr lvl="1"/>
                <a:r>
                  <a:rPr lang="en-US" altLang="ko-KR" dirty="0" smtClean="0"/>
                  <a:t>Generalization of the </a:t>
                </a:r>
                <a:r>
                  <a:rPr lang="en-US" altLang="ko-KR" dirty="0" err="1" smtClean="0"/>
                  <a:t>Jaccard</a:t>
                </a:r>
                <a:r>
                  <a:rPr lang="en-US" altLang="ko-KR" dirty="0" smtClean="0"/>
                  <a:t> similarity to </a:t>
                </a:r>
                <a:r>
                  <a:rPr lang="en-US" altLang="ko-KR" dirty="0" err="1" smtClean="0"/>
                  <a:t>multisets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𝑎𝑥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Dice similarity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Cosine similarity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57200" y="1219200"/>
            <a:ext cx="822960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1- IP Representation</a:t>
            </a:r>
          </a:p>
          <a:p>
            <a:pPr lvl="1">
              <a:defRPr/>
            </a:pPr>
            <a:r>
              <a:rPr lang="en-US" altLang="ko-KR" dirty="0" smtClean="0">
                <a:ea typeface="Arial" pitchFamily="34" charset="0"/>
              </a:rPr>
              <a:t>A </a:t>
            </a:r>
            <a:r>
              <a:rPr lang="en-US" altLang="ko-KR" dirty="0" err="1" smtClean="0">
                <a:ea typeface="Arial" pitchFamily="34" charset="0"/>
              </a:rPr>
              <a:t>multiset</a:t>
            </a:r>
            <a:r>
              <a:rPr lang="en-US" altLang="ko-KR" dirty="0" smtClean="0">
                <a:ea typeface="Arial" pitchFamily="34" charset="0"/>
              </a:rPr>
              <a:t> or a bag of cookies</a:t>
            </a:r>
          </a:p>
          <a:p>
            <a:pPr lvl="1" algn="ctr">
              <a:buFontTx/>
              <a:buNone/>
              <a:defRPr/>
            </a:pPr>
            <a:r>
              <a:rPr lang="en-US" altLang="ko-KR" dirty="0" smtClean="0">
                <a:ea typeface="Arial" pitchFamily="34" charset="0"/>
              </a:rPr>
              <a:t>{    ,     ,     ,     } = {    ,     ,     ,     } = {⟨    , 1⟩, ⟨    , 2⟩, ⟨    , 1⟩}</a:t>
            </a:r>
          </a:p>
          <a:p>
            <a:pPr lvl="1">
              <a:defRPr/>
            </a:pPr>
            <a:r>
              <a:rPr lang="en-US" altLang="ko-KR" dirty="0" smtClean="0">
                <a:ea typeface="Arial" pitchFamily="34" charset="0"/>
              </a:rPr>
              <a:t>Representable as large sparse vector</a:t>
            </a:r>
          </a:p>
          <a:p>
            <a:pPr lvl="1">
              <a:defRPr/>
            </a:pPr>
            <a:endParaRPr lang="en-US" altLang="ko-KR" dirty="0" smtClean="0">
              <a:ea typeface="Arial" pitchFamily="34" charset="0"/>
            </a:endParaRPr>
          </a:p>
          <a:p>
            <a:pPr>
              <a:defRPr/>
            </a:pPr>
            <a:r>
              <a:rPr lang="en-US" altLang="ko-KR" dirty="0" smtClean="0"/>
              <a:t>2- Find all similar pairs of </a:t>
            </a:r>
            <a:r>
              <a:rPr lang="en-US" altLang="ko-KR" dirty="0" err="1" smtClean="0"/>
              <a:t>multisets</a:t>
            </a:r>
            <a:r>
              <a:rPr lang="en-US" altLang="ko-KR" dirty="0" smtClean="0"/>
              <a:t>/vectors</a:t>
            </a:r>
          </a:p>
          <a:p>
            <a:pPr lvl="1">
              <a:defRPr/>
            </a:pPr>
            <a:r>
              <a:rPr lang="en-US" altLang="ko-KR" dirty="0" smtClean="0">
                <a:ea typeface="Arial" pitchFamily="34" charset="0"/>
              </a:rPr>
              <a:t>A pair is similar if similarity exceed a threshold, </a:t>
            </a:r>
            <a:r>
              <a:rPr lang="en-US" altLang="ko-KR" i="1" dirty="0" smtClean="0">
                <a:ea typeface="Arial" pitchFamily="34" charset="0"/>
              </a:rPr>
              <a:t>t</a:t>
            </a:r>
          </a:p>
          <a:p>
            <a:pPr lvl="1">
              <a:defRPr/>
            </a:pPr>
            <a:endParaRPr lang="en-US" altLang="ko-KR" dirty="0" smtClean="0">
              <a:ea typeface="Arial" pitchFamily="34" charset="0"/>
            </a:endParaRPr>
          </a:p>
          <a:p>
            <a:pPr>
              <a:defRPr/>
            </a:pPr>
            <a:r>
              <a:rPr lang="en-US" altLang="ko-KR" dirty="0" smtClean="0"/>
              <a:t>3- Apply a graph clustering </a:t>
            </a:r>
            <a:r>
              <a:rPr lang="en-US" altLang="ko-KR" dirty="0" smtClean="0"/>
              <a:t>algorithm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ea typeface="Arial" pitchFamily="34" charset="0"/>
              </a:rPr>
              <a:t>A similar pair represent an edge</a:t>
            </a:r>
          </a:p>
          <a:p>
            <a:pPr lvl="1">
              <a:defRPr/>
            </a:pPr>
            <a:r>
              <a:rPr lang="en-US" altLang="ko-KR" dirty="0" smtClean="0">
                <a:ea typeface="Arial" pitchFamily="34" charset="0"/>
              </a:rPr>
              <a:t>Find all dense graphs in a huge sparse graph using MR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011586" y="2137097"/>
            <a:ext cx="184150" cy="184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2348012" y="2137097"/>
            <a:ext cx="182562" cy="184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2708374" y="2137097"/>
            <a:ext cx="182563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3059832" y="2137097"/>
            <a:ext cx="184150" cy="1841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3665215" y="2133922"/>
            <a:ext cx="182562" cy="18256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20815" y="2133922"/>
            <a:ext cx="182562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392290" y="2133922"/>
            <a:ext cx="182562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747890" y="2133922"/>
            <a:ext cx="184150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5" name="Oval 22"/>
          <p:cNvSpPr>
            <a:spLocks noChangeArrowheads="1"/>
          </p:cNvSpPr>
          <p:nvPr/>
        </p:nvSpPr>
        <p:spPr bwMode="auto">
          <a:xfrm>
            <a:off x="5469557" y="2137097"/>
            <a:ext cx="182563" cy="1841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6" name="Oval 23"/>
          <p:cNvSpPr>
            <a:spLocks noChangeArrowheads="1"/>
          </p:cNvSpPr>
          <p:nvPr/>
        </p:nvSpPr>
        <p:spPr bwMode="auto">
          <a:xfrm>
            <a:off x="6228184" y="2137097"/>
            <a:ext cx="182562" cy="184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7" name="Oval 24"/>
          <p:cNvSpPr>
            <a:spLocks noChangeArrowheads="1"/>
          </p:cNvSpPr>
          <p:nvPr/>
        </p:nvSpPr>
        <p:spPr bwMode="auto">
          <a:xfrm>
            <a:off x="7053733" y="2137097"/>
            <a:ext cx="182563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58" name="Moon 41"/>
          <p:cNvSpPr>
            <a:spLocks noChangeArrowheads="1"/>
          </p:cNvSpPr>
          <p:nvPr/>
        </p:nvSpPr>
        <p:spPr bwMode="auto">
          <a:xfrm rot="16200000">
            <a:off x="6169026" y="1486222"/>
            <a:ext cx="406400" cy="2759075"/>
          </a:xfrm>
          <a:prstGeom prst="moon">
            <a:avLst>
              <a:gd name="adj" fmla="val 1048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/>
          <a:p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9" name="Moon 44"/>
          <p:cNvSpPr>
            <a:spLocks noChangeArrowheads="1"/>
          </p:cNvSpPr>
          <p:nvPr/>
        </p:nvSpPr>
        <p:spPr bwMode="auto">
          <a:xfrm rot="16200000">
            <a:off x="6231954" y="2341091"/>
            <a:ext cx="166688" cy="266700"/>
          </a:xfrm>
          <a:prstGeom prst="moon">
            <a:avLst>
              <a:gd name="adj" fmla="val 1048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/>
          <a:p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0" name="Moon 45"/>
          <p:cNvSpPr>
            <a:spLocks noChangeArrowheads="1"/>
          </p:cNvSpPr>
          <p:nvPr/>
        </p:nvSpPr>
        <p:spPr bwMode="auto">
          <a:xfrm rot="16200000">
            <a:off x="6586760" y="2349823"/>
            <a:ext cx="168275" cy="266700"/>
          </a:xfrm>
          <a:prstGeom prst="moon">
            <a:avLst>
              <a:gd name="adj" fmla="val 1048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/>
          <a:p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800" i="1" baseline="-25000">
                <a:latin typeface="Times New Roman" pitchFamily="18" charset="0"/>
                <a:cs typeface="Times New Roman" pitchFamily="18" charset="0"/>
              </a:rPr>
              <a:t>i, k</a:t>
            </a:r>
            <a:endParaRPr lang="en-US" altLang="ko-KR" sz="18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Measures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05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kern="1300" dirty="0" smtClean="0"/>
              <a:t>Commutative</a:t>
            </a:r>
          </a:p>
          <a:p>
            <a:pPr marL="1588" lvl="1" indent="0" algn="ctr">
              <a:buFontTx/>
              <a:buNone/>
              <a:defRPr/>
            </a:pP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kern="1300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</a:t>
            </a:r>
            <a:r>
              <a:rPr lang="en-US" altLang="ko-KR" i="1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kern="1300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 =</a:t>
            </a:r>
            <a:r>
              <a:rPr lang="en-US" altLang="ko-KR" i="1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kern="1300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</a:t>
            </a:r>
            <a:r>
              <a:rPr lang="en-US" altLang="ko-KR" i="1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kern="1300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altLang="ko-KR" kern="1300" dirty="0" smtClean="0"/>
              <a:t>Shuffling Invariance Property (SIP)</a:t>
            </a:r>
          </a:p>
          <a:p>
            <a:pPr marL="1588" lvl="1" indent="0">
              <a:defRPr/>
            </a:pPr>
            <a:r>
              <a:rPr lang="en-US" altLang="ko-KR" kern="1300" dirty="0" smtClean="0">
                <a:ea typeface="Arial" pitchFamily="34" charset="0"/>
              </a:rPr>
              <a:t>Order of the alphabet does not impact similarity of two sets/</a:t>
            </a:r>
            <a:r>
              <a:rPr lang="en-US" altLang="ko-KR" kern="1300" dirty="0" err="1" smtClean="0">
                <a:ea typeface="Arial" pitchFamily="34" charset="0"/>
              </a:rPr>
              <a:t>multisets</a:t>
            </a:r>
            <a:r>
              <a:rPr lang="en-US" altLang="ko-KR" kern="1300" dirty="0" smtClean="0">
                <a:ea typeface="Arial" pitchFamily="34" charset="0"/>
              </a:rPr>
              <a:t>/vectors</a:t>
            </a:r>
          </a:p>
          <a:p>
            <a:pPr marL="1588" lvl="1" indent="0" algn="ctr">
              <a:buFontTx/>
              <a:buNone/>
              <a:defRPr/>
            </a:pP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kern="1300" dirty="0" smtClean="0">
                <a:ea typeface="Arial" pitchFamily="34" charset="0"/>
              </a:rPr>
              <a:t>                                ,                                 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</a:p>
          <a:p>
            <a:pPr marL="1588" lvl="1" indent="0">
              <a:buFontTx/>
              <a:buNone/>
              <a:defRPr/>
            </a:pPr>
            <a:r>
              <a:rPr lang="en-US" altLang="ko-KR" kern="1300" dirty="0" smtClean="0">
                <a:ea typeface="Arial" pitchFamily="34" charset="0"/>
              </a:rPr>
              <a:t>                           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</a:p>
          <a:p>
            <a:pPr marL="1588" lvl="1" indent="0" algn="ctr">
              <a:buFontTx/>
              <a:buNone/>
              <a:defRPr/>
            </a:pPr>
            <a:r>
              <a:rPr lang="en-US" altLang="ko-KR" i="1" kern="13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Sim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kern="1300" dirty="0" smtClean="0">
                <a:ea typeface="Arial" pitchFamily="34" charset="0"/>
              </a:rPr>
              <a:t>                                ,                                 </a:t>
            </a:r>
            <a:r>
              <a:rPr lang="en-US" altLang="ko-KR" kern="13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endParaRPr lang="en-US" altLang="ko-KR" kern="1300" dirty="0" smtClean="0">
              <a:ea typeface="Arial" pitchFamily="34" charset="0"/>
            </a:endParaRPr>
          </a:p>
          <a:p>
            <a:pPr>
              <a:defRPr/>
            </a:pPr>
            <a:r>
              <a:rPr lang="en-US" altLang="ko-KR" kern="1300" dirty="0" smtClean="0"/>
              <a:t>Nominal Similarity Measures (NSMs) exhibit (SIP)</a:t>
            </a:r>
          </a:p>
          <a:p>
            <a:pPr marL="1588" lvl="1" indent="0">
              <a:defRPr/>
            </a:pPr>
            <a:r>
              <a:rPr lang="en-US" altLang="ko-KR" kern="1300" dirty="0" smtClean="0">
                <a:ea typeface="Arial" pitchFamily="34" charset="0"/>
              </a:rPr>
              <a:t>Examples of NSMs:</a:t>
            </a:r>
          </a:p>
          <a:p>
            <a:pPr lvl="2">
              <a:defRPr/>
            </a:pPr>
            <a:r>
              <a:rPr lang="en-US" altLang="ko-KR" kern="1300" dirty="0" err="1" smtClean="0">
                <a:ea typeface="Arial" pitchFamily="34" charset="0"/>
              </a:rPr>
              <a:t>Jaccard</a:t>
            </a:r>
            <a:r>
              <a:rPr lang="en-US" altLang="ko-KR" kern="1300" dirty="0" smtClean="0">
                <a:ea typeface="Arial" pitchFamily="34" charset="0"/>
              </a:rPr>
              <a:t>, Cosine, </a:t>
            </a:r>
            <a:r>
              <a:rPr lang="en-US" altLang="ko-KR" kern="1300" dirty="0" err="1" smtClean="0">
                <a:ea typeface="Arial" pitchFamily="34" charset="0"/>
              </a:rPr>
              <a:t>Lp</a:t>
            </a:r>
            <a:r>
              <a:rPr lang="en-US" altLang="ko-KR" kern="1300" dirty="0" smtClean="0">
                <a:ea typeface="Arial" pitchFamily="34" charset="0"/>
              </a:rPr>
              <a:t>, Chi-square, </a:t>
            </a:r>
            <a:r>
              <a:rPr lang="en-US" altLang="ko-KR" kern="1300" dirty="0" err="1" smtClean="0">
                <a:ea typeface="Arial" pitchFamily="34" charset="0"/>
              </a:rPr>
              <a:t>Kullback</a:t>
            </a:r>
            <a:r>
              <a:rPr lang="en-US" altLang="ko-KR" kern="1300" dirty="0" smtClean="0">
                <a:ea typeface="Arial" pitchFamily="34" charset="0"/>
              </a:rPr>
              <a:t>–</a:t>
            </a:r>
            <a:r>
              <a:rPr lang="en-US" altLang="ko-KR" kern="1300" dirty="0" err="1" smtClean="0">
                <a:ea typeface="Arial" pitchFamily="34" charset="0"/>
              </a:rPr>
              <a:t>Leibler</a:t>
            </a:r>
            <a:r>
              <a:rPr lang="en-US" altLang="ko-KR" kern="1300" dirty="0" smtClean="0">
                <a:ea typeface="Arial" pitchFamily="34" charset="0"/>
              </a:rPr>
              <a:t> divergence (and the related) </a:t>
            </a:r>
          </a:p>
          <a:p>
            <a:pPr marL="1588" lvl="1" indent="0">
              <a:defRPr/>
            </a:pPr>
            <a:r>
              <a:rPr lang="en-US" altLang="ko-KR" kern="1300" dirty="0" smtClean="0">
                <a:ea typeface="Arial" pitchFamily="34" charset="0"/>
              </a:rPr>
              <a:t>Examples of non-NSMs:</a:t>
            </a:r>
          </a:p>
          <a:p>
            <a:pPr lvl="2">
              <a:defRPr/>
            </a:pPr>
            <a:r>
              <a:rPr lang="en-US" altLang="ko-KR" kern="1300" dirty="0" smtClean="0">
                <a:ea typeface="Arial" pitchFamily="34" charset="0"/>
              </a:rPr>
              <a:t>Earth Mover</a:t>
            </a:r>
            <a:r>
              <a:rPr lang="en-US" altLang="en-US" kern="1300" dirty="0" smtClean="0">
                <a:ea typeface="Arial" pitchFamily="34" charset="0"/>
              </a:rPr>
              <a:t>’</a:t>
            </a:r>
            <a:r>
              <a:rPr lang="en-US" altLang="ko-KR" kern="1300" dirty="0" smtClean="0">
                <a:ea typeface="Arial" pitchFamily="34" charset="0"/>
              </a:rPr>
              <a:t>s Distance (EMD), Kolmogorov–Smirnov distance. (and the related)</a:t>
            </a:r>
          </a:p>
          <a:p>
            <a:pPr lvl="2">
              <a:defRPr/>
            </a:pPr>
            <a:endParaRPr lang="en-US" altLang="ko-KR" kern="1300" dirty="0" smtClean="0">
              <a:ea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41638" y="2784103"/>
            <a:ext cx="420687" cy="423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70263" y="2780928"/>
            <a:ext cx="420687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2063" y="2780928"/>
            <a:ext cx="420687" cy="4238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21163" y="2780928"/>
            <a:ext cx="420687" cy="4238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83138" y="2793628"/>
            <a:ext cx="420687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11763" y="2788865"/>
            <a:ext cx="420687" cy="4238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643563" y="2788865"/>
            <a:ext cx="420687" cy="4238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062663" y="2788865"/>
            <a:ext cx="420687" cy="42386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221163" y="3571503"/>
            <a:ext cx="420687" cy="423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947988" y="3568328"/>
            <a:ext cx="420687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378200" y="3568328"/>
            <a:ext cx="420688" cy="4238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798888" y="3568328"/>
            <a:ext cx="419100" cy="4238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62663" y="3568328"/>
            <a:ext cx="420687" cy="423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789488" y="3565153"/>
            <a:ext cx="420687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219700" y="3565153"/>
            <a:ext cx="420688" cy="4238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640388" y="3565153"/>
            <a:ext cx="420687" cy="4238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" name="Straight Connector 22"/>
          <p:cNvCxnSpPr>
            <a:cxnSpLocks noChangeShapeType="1"/>
            <a:stCxn id="6" idx="2"/>
            <a:endCxn id="14" idx="0"/>
          </p:cNvCxnSpPr>
          <p:nvPr/>
        </p:nvCxnSpPr>
        <p:spPr bwMode="auto">
          <a:xfrm flipH="1">
            <a:off x="3157538" y="3204790"/>
            <a:ext cx="422275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5"/>
          <p:cNvCxnSpPr>
            <a:cxnSpLocks noChangeShapeType="1"/>
            <a:stCxn id="7" idx="2"/>
            <a:endCxn id="15" idx="0"/>
          </p:cNvCxnSpPr>
          <p:nvPr/>
        </p:nvCxnSpPr>
        <p:spPr bwMode="auto">
          <a:xfrm flipH="1">
            <a:off x="3589338" y="3204790"/>
            <a:ext cx="422275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8"/>
          <p:cNvCxnSpPr>
            <a:cxnSpLocks noChangeShapeType="1"/>
            <a:stCxn id="8" idx="2"/>
            <a:endCxn id="16" idx="0"/>
          </p:cNvCxnSpPr>
          <p:nvPr/>
        </p:nvCxnSpPr>
        <p:spPr bwMode="auto">
          <a:xfrm flipH="1">
            <a:off x="4008438" y="3204790"/>
            <a:ext cx="422275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31"/>
          <p:cNvCxnSpPr>
            <a:cxnSpLocks noChangeShapeType="1"/>
            <a:stCxn id="10" idx="2"/>
            <a:endCxn id="18" idx="0"/>
          </p:cNvCxnSpPr>
          <p:nvPr/>
        </p:nvCxnSpPr>
        <p:spPr bwMode="auto">
          <a:xfrm flipH="1">
            <a:off x="4999038" y="3212728"/>
            <a:ext cx="42227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35"/>
          <p:cNvCxnSpPr>
            <a:cxnSpLocks noChangeShapeType="1"/>
            <a:stCxn id="11" idx="2"/>
            <a:endCxn id="19" idx="0"/>
          </p:cNvCxnSpPr>
          <p:nvPr/>
        </p:nvCxnSpPr>
        <p:spPr bwMode="auto">
          <a:xfrm flipH="1">
            <a:off x="5430838" y="3212728"/>
            <a:ext cx="42227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38"/>
          <p:cNvCxnSpPr>
            <a:cxnSpLocks noChangeShapeType="1"/>
            <a:stCxn id="12" idx="2"/>
            <a:endCxn id="20" idx="0"/>
          </p:cNvCxnSpPr>
          <p:nvPr/>
        </p:nvCxnSpPr>
        <p:spPr bwMode="auto">
          <a:xfrm flipH="1">
            <a:off x="5849938" y="3212728"/>
            <a:ext cx="42227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41"/>
          <p:cNvCxnSpPr>
            <a:cxnSpLocks noChangeShapeType="1"/>
            <a:stCxn id="9" idx="2"/>
            <a:endCxn id="17" idx="0"/>
          </p:cNvCxnSpPr>
          <p:nvPr/>
        </p:nvCxnSpPr>
        <p:spPr bwMode="auto">
          <a:xfrm>
            <a:off x="4994275" y="3215903"/>
            <a:ext cx="1277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44"/>
          <p:cNvCxnSpPr>
            <a:cxnSpLocks noChangeShapeType="1"/>
            <a:stCxn id="5" idx="2"/>
            <a:endCxn id="13" idx="0"/>
          </p:cNvCxnSpPr>
          <p:nvPr/>
        </p:nvCxnSpPr>
        <p:spPr bwMode="auto">
          <a:xfrm>
            <a:off x="3152775" y="3207965"/>
            <a:ext cx="1277938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93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NSMs and Partial Results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55025" y="6548438"/>
            <a:ext cx="231775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9E0CA49-E92A-43A8-8D5E-E15E504A6187}" type="slidenum">
              <a:rPr lang="en-US" altLang="ko-KR" sz="900" smtClean="0">
                <a:solidFill>
                  <a:schemeClr val="tx2"/>
                </a:solidFill>
              </a:rPr>
              <a:pPr eaLnBrk="1" hangingPunct="1">
                <a:defRPr/>
              </a:pPr>
              <a:t>9</a:t>
            </a:fld>
            <a:endParaRPr lang="en-US" altLang="ko-KR" sz="900" smtClean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General form of NSMs</a:t>
            </a:r>
          </a:p>
          <a:p>
            <a:pPr marL="0" indent="0" algn="ctr">
              <a:buNone/>
              <a:defRPr/>
            </a:pP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(Π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                        Π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                        …</a:t>
            </a: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                        Π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lvl="1" eaLnBrk="1" hangingPunct="1">
              <a:defRPr/>
            </a:pP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 </a:t>
            </a:r>
            <a:r>
              <a:rPr lang="en-US" altLang="ko-KR" dirty="0" smtClean="0">
                <a:ea typeface="Arial" pitchFamily="34" charset="0"/>
              </a:rPr>
              <a:t>combine several partial results on the form </a:t>
            </a:r>
            <a:r>
              <a:rPr lang="en-US" altLang="ko-KR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Π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300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))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Arial (Body)" charset="0"/>
                <a:ea typeface="Arial" pitchFamily="34" charset="0"/>
              </a:rPr>
              <a:t>Each </a:t>
            </a:r>
            <a:r>
              <a:rPr lang="en-US" altLang="ko-KR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Π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baseline="300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is an aggregation over the 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the alphabet, using </a:t>
            </a:r>
            <a:r>
              <a:rPr lang="en-US" altLang="ko-KR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Π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.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Ruzicka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|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∩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| /</a:t>
            </a:r>
            <a:r>
              <a:rPr lang="en-US" altLang="ko-KR" i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|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∪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|</a:t>
            </a:r>
            <a:endParaRPr lang="en-US" altLang="ko-KR" dirty="0" smtClean="0">
              <a:ea typeface="Arial" pitchFamily="34" charset="0"/>
            </a:endParaRPr>
          </a:p>
          <a:p>
            <a:pPr lvl="1" algn="ctr" eaLnBrk="1" hangingPunct="1">
              <a:buFontTx/>
              <a:buNone/>
              <a:defRPr/>
            </a:pPr>
            <a:r>
              <a:rPr lang="en-US" altLang="ko-KR" dirty="0" smtClean="0">
                <a:ea typeface="Arial" pitchFamily="34" charset="0"/>
              </a:rPr>
              <a:t>                                   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=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ea typeface="Arial" pitchFamily="34" charset="0"/>
              </a:rPr>
              <a:t>/</a:t>
            </a:r>
            <a:r>
              <a:rPr lang="en-US" altLang="ko-KR" dirty="0" smtClean="0">
                <a:ea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Σ</a:t>
            </a:r>
            <a:r>
              <a:rPr lang="en-US" altLang="ko-KR" i="1" baseline="30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</a:t>
            </a:r>
            <a:r>
              <a:rPr lang="en-US" altLang="ko-KR" i="1" dirty="0" err="1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max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i,k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j,k</a:t>
            </a:r>
            <a:r>
              <a:rPr lang="en-US" altLang="ko-KR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)</a:t>
            </a:r>
          </a:p>
          <a:p>
            <a:pPr lvl="2" eaLnBrk="1" hangingPunct="1">
              <a:defRPr/>
            </a:pP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is the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min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function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, </a:t>
            </a:r>
            <a:r>
              <a:rPr lang="en-US" altLang="ko-KR" i="1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g</a:t>
            </a:r>
            <a:r>
              <a:rPr lang="en-US" altLang="ko-KR" i="1" baseline="-25000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is the</a:t>
            </a:r>
            <a:r>
              <a:rPr lang="en-US" altLang="ko-KR" i="1" dirty="0" smtClean="0">
                <a:latin typeface="Arial (Body)" charset="0"/>
                <a:ea typeface="Arial" pitchFamily="34" charset="0"/>
              </a:rPr>
              <a:t> </a:t>
            </a:r>
            <a:r>
              <a:rPr lang="en-US" altLang="ko-KR" i="1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max</a:t>
            </a:r>
            <a:r>
              <a:rPr lang="en-US" altLang="ko-KR" dirty="0" smtClean="0">
                <a:solidFill>
                  <a:srgbClr val="008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()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function</a:t>
            </a:r>
            <a:endParaRPr lang="en-US" altLang="ko-KR" i="1" dirty="0" smtClean="0">
              <a:latin typeface="Arial (Body)" charset="0"/>
              <a:ea typeface="Arial" pitchFamily="34" charset="0"/>
            </a:endParaRPr>
          </a:p>
          <a:p>
            <a:pPr lvl="2" eaLnBrk="1" hangingPunct="1">
              <a:defRPr/>
            </a:pP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Π</a:t>
            </a:r>
            <a:r>
              <a:rPr lang="en-US" altLang="ko-KR" i="1" baseline="-25000" dirty="0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and </a:t>
            </a: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Π</a:t>
            </a:r>
            <a:r>
              <a:rPr lang="en-US" altLang="ko-KR" i="1" baseline="-25000" dirty="0" smtClean="0">
                <a:solidFill>
                  <a:schemeClr val="accent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are </a:t>
            </a:r>
            <a:r>
              <a:rPr lang="en-US" altLang="ko-KR" dirty="0" smtClean="0">
                <a:solidFill>
                  <a:schemeClr val="accent1"/>
                </a:solidFill>
                <a:latin typeface="Arial (Body)" charset="0"/>
                <a:ea typeface="Arial" pitchFamily="34" charset="0"/>
              </a:rPr>
              <a:t>summations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, and </a:t>
            </a:r>
            <a:r>
              <a:rPr lang="en-US" altLang="ko-KR" i="1" dirty="0" smtClean="0">
                <a:solidFill>
                  <a:srgbClr val="FFCC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F</a:t>
            </a:r>
            <a:r>
              <a:rPr lang="en-US" altLang="ko-KR" dirty="0" smtClean="0">
                <a:latin typeface="Arial (Body)" charset="0"/>
                <a:ea typeface="Arial" pitchFamily="34" charset="0"/>
              </a:rPr>
              <a:t> is </a:t>
            </a:r>
            <a:r>
              <a:rPr lang="en-US" altLang="ko-KR" dirty="0" smtClean="0">
                <a:solidFill>
                  <a:srgbClr val="FFCC00"/>
                </a:solidFill>
                <a:latin typeface="Arial (Body)" charset="0"/>
                <a:ea typeface="Arial" pitchFamily="34" charset="0"/>
              </a:rPr>
              <a:t>division</a:t>
            </a:r>
          </a:p>
          <a:p>
            <a:pPr lvl="2" eaLnBrk="1" hangingPunct="1">
              <a:defRPr/>
            </a:pPr>
            <a:endParaRPr lang="en-US" altLang="ko-KR" dirty="0" smtClean="0">
              <a:latin typeface="Arial (Body)" charset="0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39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1798</Words>
  <Application>Microsoft Office PowerPoint</Application>
  <PresentationFormat>화면 슬라이드 쇼(4:3)</PresentationFormat>
  <Paragraphs>280</Paragraphs>
  <Slides>23</Slides>
  <Notes>16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V-SMART-Join: A Scalable MapReduce Framework for All-Pair Similarity Joins of Multisets and Vectors</vt:lpstr>
      <vt:lpstr>Outline</vt:lpstr>
      <vt:lpstr>Introduction</vt:lpstr>
      <vt:lpstr>Mapreduce</vt:lpstr>
      <vt:lpstr>Multiset</vt:lpstr>
      <vt:lpstr>Similarity</vt:lpstr>
      <vt:lpstr>Main Steps</vt:lpstr>
      <vt:lpstr>Similarity Measures</vt:lpstr>
      <vt:lpstr>NSMs and Partial Results</vt:lpstr>
      <vt:lpstr>Classifying NSMs’ Partial Results</vt:lpstr>
      <vt:lpstr>Insight for High Scalability</vt:lpstr>
      <vt:lpstr>Building the Annotated Index</vt:lpstr>
      <vt:lpstr>Algorithm 1 for augmenting tuples: Online-Aggregation</vt:lpstr>
      <vt:lpstr>Algorithm 2 for augmenting tuples: Lookup</vt:lpstr>
      <vt:lpstr>Algorithm 3 for augmenting tuples: Sharding</vt:lpstr>
      <vt:lpstr>The Similarity Phase</vt:lpstr>
      <vt:lpstr>Setup and Datasets</vt:lpstr>
      <vt:lpstr>Comparison on Small Dataset (Various Thresholds)</vt:lpstr>
      <vt:lpstr>Comparison on Small Dataset (Scalability)</vt:lpstr>
      <vt:lpstr>Comparison on Realistic Dataset (Scalability)</vt:lpstr>
      <vt:lpstr>A Note on the Identified Proxies</vt:lpstr>
      <vt:lpstr>Conclusion</vt:lpstr>
      <vt:lpstr>QnA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206</cp:revision>
  <cp:lastPrinted>2012-10-31T07:54:07Z</cp:lastPrinted>
  <dcterms:created xsi:type="dcterms:W3CDTF">2006-10-05T04:04:58Z</dcterms:created>
  <dcterms:modified xsi:type="dcterms:W3CDTF">2013-08-30T04:48:55Z</dcterms:modified>
</cp:coreProperties>
</file>