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3" r:id="rId3"/>
    <p:sldId id="257" r:id="rId4"/>
    <p:sldId id="258" r:id="rId5"/>
    <p:sldId id="259" r:id="rId6"/>
    <p:sldId id="260" r:id="rId7"/>
    <p:sldId id="263" r:id="rId8"/>
    <p:sldId id="264" r:id="rId9"/>
    <p:sldId id="261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4" r:id="rId29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 autoAdjust="0"/>
    <p:restoredTop sz="77321" autoAdjust="0"/>
  </p:normalViewPr>
  <p:slideViewPr>
    <p:cSldViewPr>
      <p:cViewPr varScale="1">
        <p:scale>
          <a:sx n="89" d="100"/>
          <a:sy n="89" d="100"/>
        </p:scale>
        <p:origin x="-22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48" y="-10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663D2-934A-4CD5-BAC7-B3E1CE70F25E}" type="datetimeFigureOut">
              <a:rPr lang="ko-KR" altLang="en-US" smtClean="0"/>
              <a:t>2013-01-30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413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2013-01-30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 index -&gt; 1k scale</a:t>
            </a:r>
          </a:p>
          <a:p>
            <a:r>
              <a:rPr lang="en-US" altLang="ko-KR" dirty="0" smtClean="0"/>
              <a:t>Edge index -&gt; SPARQL can only express a subset of …</a:t>
            </a:r>
          </a:p>
          <a:p>
            <a:r>
              <a:rPr lang="en-US" altLang="ko-KR" dirty="0" smtClean="0"/>
              <a:t>Frequent </a:t>
            </a:r>
            <a:r>
              <a:rPr lang="en-US" altLang="ko-KR" dirty="0" err="1" smtClean="0"/>
              <a:t>subgraph</a:t>
            </a:r>
            <a:r>
              <a:rPr lang="en-US" altLang="ko-KR" dirty="0" smtClean="0"/>
              <a:t> index -&gt; + a large number of frequent </a:t>
            </a:r>
            <a:r>
              <a:rPr lang="en-US" altLang="ko-KR" dirty="0" err="1" smtClean="0"/>
              <a:t>subgraphs</a:t>
            </a:r>
            <a:r>
              <a:rPr lang="en-US" altLang="ko-KR" dirty="0" smtClean="0"/>
              <a:t> lead to large index size</a:t>
            </a:r>
            <a:r>
              <a:rPr lang="en-US" altLang="ko-KR" baseline="0" dirty="0" smtClean="0"/>
              <a:t>, queries that do not </a:t>
            </a:r>
            <a:r>
              <a:rPr lang="en-US" altLang="ko-KR" baseline="0" dirty="0" err="1" smtClean="0"/>
              <a:t>contian</a:t>
            </a:r>
            <a:r>
              <a:rPr lang="en-US" altLang="ko-KR" baseline="0" dirty="0" smtClean="0"/>
              <a:t> frequent </a:t>
            </a:r>
            <a:r>
              <a:rPr lang="en-US" altLang="ko-KR" baseline="0" dirty="0" err="1" smtClean="0"/>
              <a:t>subgraphs</a:t>
            </a:r>
            <a:r>
              <a:rPr lang="en-US" altLang="ko-KR" baseline="0" dirty="0" smtClean="0"/>
              <a:t> are not very well supported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71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775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전체의 </a:t>
            </a:r>
            <a:r>
              <a:rPr lang="ko-KR" altLang="en-US" dirty="0" err="1" smtClean="0"/>
              <a:t>멀티웨이</a:t>
            </a:r>
            <a:r>
              <a:rPr lang="ko-KR" altLang="en-US" dirty="0" smtClean="0"/>
              <a:t> 조인이 수행되기 전에 블록기반의 파이프라인 조인이 수행되면서 부분적인 결과를 만들어낸다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특별히 우리는 조인을 여러 단계로 나누고 각각의 단계에서 각각의  </a:t>
            </a:r>
            <a:r>
              <a:rPr lang="en-US" altLang="ko-KR" dirty="0" err="1" smtClean="0"/>
              <a:t>Stwig</a:t>
            </a:r>
            <a:r>
              <a:rPr lang="ko-KR" altLang="en-US" dirty="0" smtClean="0"/>
              <a:t>에 대해 한 블록만이 조인에 참가하게 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83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39952" y="6608385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fld id="{875C7333-63FC-4614-8D58-9BEA1A5FDEE3}" type="slidenum">
              <a:rPr lang="en-US" altLang="ko-KR" sz="1200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/28&gt;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2F2B98C-308B-435C-8F66-72B8D7852B72}" type="datetime1">
              <a:rPr lang="ko-KR" altLang="en-US" smtClean="0"/>
              <a:t>2013-01-30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8.wmf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png"/><Relationship Id="rId4" Type="http://schemas.openxmlformats.org/officeDocument/2006/relationships/image" Target="../media/image19.wmf"/><Relationship Id="rId9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Efficient </a:t>
            </a:r>
            <a:r>
              <a:rPr lang="en-US" altLang="ko-KR" dirty="0" err="1" smtClean="0"/>
              <a:t>Subgraph</a:t>
            </a:r>
            <a:r>
              <a:rPr lang="en-US" altLang="ko-KR" dirty="0" smtClean="0"/>
              <a:t> Matching on Billion Node Graphs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28803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Zhao Sun, </a:t>
            </a:r>
            <a:r>
              <a:rPr lang="en-US" altLang="ko-KR" dirty="0" err="1" smtClean="0"/>
              <a:t>Hongzhi</a:t>
            </a:r>
            <a:r>
              <a:rPr lang="en-US" altLang="ko-KR" dirty="0" smtClean="0"/>
              <a:t> Wang,</a:t>
            </a:r>
          </a:p>
          <a:p>
            <a:r>
              <a:rPr lang="en-US" altLang="ko-KR" dirty="0" smtClean="0"/>
              <a:t> Bin Shao, </a:t>
            </a:r>
            <a:r>
              <a:rPr lang="en-US" altLang="ko-KR" dirty="0" err="1" smtClean="0"/>
              <a:t>Xaixun</a:t>
            </a:r>
            <a:r>
              <a:rPr lang="en-US" altLang="ko-KR" dirty="0" smtClean="0"/>
              <a:t> Wang,</a:t>
            </a:r>
          </a:p>
          <a:p>
            <a:r>
              <a:rPr lang="en-US" altLang="ko-KR" dirty="0" smtClean="0"/>
              <a:t> and </a:t>
            </a:r>
            <a:r>
              <a:rPr lang="en-US" altLang="ko-KR" dirty="0" err="1" smtClean="0"/>
              <a:t>Jianzhong</a:t>
            </a:r>
            <a:r>
              <a:rPr lang="en-US" altLang="ko-KR" dirty="0" smtClean="0"/>
              <a:t> Li	</a:t>
            </a:r>
            <a:r>
              <a:rPr lang="en-US" altLang="ko-KR" dirty="0"/>
              <a:t>	 </a:t>
            </a:r>
            <a:r>
              <a:rPr lang="en-US" altLang="ko-KR" dirty="0" smtClean="0"/>
              <a:t>                  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/>
              <a:t>	</a:t>
            </a:r>
            <a:r>
              <a:rPr lang="en-US" altLang="ko-KR" dirty="0" smtClean="0"/>
              <a:t>						</a:t>
            </a:r>
            <a:r>
              <a:rPr lang="en-US" altLang="ko-KR" smtClean="0"/>
              <a:t>       30 January </a:t>
            </a:r>
            <a:r>
              <a:rPr lang="en-US" altLang="ko-KR" dirty="0" smtClean="0"/>
              <a:t>2013</a:t>
            </a:r>
          </a:p>
          <a:p>
            <a:r>
              <a:rPr lang="en-US" altLang="ko-KR" dirty="0" smtClean="0"/>
              <a:t>						SNU IDB Lab.</a:t>
            </a:r>
          </a:p>
          <a:p>
            <a:r>
              <a:rPr lang="en-US" altLang="ko-KR" dirty="0" smtClean="0"/>
              <a:t>						</a:t>
            </a:r>
            <a:r>
              <a:rPr lang="en-US" altLang="ko-KR" dirty="0" err="1" smtClean="0"/>
              <a:t>Hye</a:t>
            </a:r>
            <a:r>
              <a:rPr lang="en-US" altLang="ko-KR" dirty="0" err="1"/>
              <a:t>s</a:t>
            </a:r>
            <a:r>
              <a:rPr lang="en-US" altLang="ko-KR" dirty="0" err="1" smtClean="0"/>
              <a:t>ung</a:t>
            </a:r>
            <a:r>
              <a:rPr lang="en-US" altLang="ko-KR" dirty="0" smtClean="0"/>
              <a:t> Oh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64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Basic idea</a:t>
            </a:r>
          </a:p>
          <a:p>
            <a:pPr lvl="1"/>
            <a:r>
              <a:rPr lang="en-US" altLang="ko-KR" dirty="0" smtClean="0"/>
              <a:t>Exploration to avoid useless intermediary results</a:t>
            </a:r>
          </a:p>
          <a:p>
            <a:r>
              <a:rPr lang="en-US" altLang="ko-KR" dirty="0" smtClean="0"/>
              <a:t>Basic Unit: </a:t>
            </a:r>
            <a:r>
              <a:rPr lang="en-US" altLang="ko-KR" dirty="0" err="1" smtClean="0"/>
              <a:t>STwig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Two level tree structure</a:t>
            </a:r>
          </a:p>
          <a:p>
            <a:r>
              <a:rPr lang="en-US" altLang="ko-KR" dirty="0" smtClean="0"/>
              <a:t>Three Steps</a:t>
            </a:r>
          </a:p>
          <a:p>
            <a:pPr lvl="1"/>
            <a:r>
              <a:rPr lang="en-US" altLang="ko-KR" dirty="0" smtClean="0"/>
              <a:t>Query </a:t>
            </a:r>
            <a:r>
              <a:rPr lang="en-US" altLang="ko-KR" dirty="0" smtClean="0"/>
              <a:t>decomposition </a:t>
            </a:r>
            <a:r>
              <a:rPr lang="en-US" altLang="ko-KR" dirty="0" smtClean="0"/>
              <a:t>and </a:t>
            </a:r>
            <a:r>
              <a:rPr lang="en-US" altLang="ko-KR" dirty="0" err="1" smtClean="0"/>
              <a:t>STwig</a:t>
            </a:r>
            <a:r>
              <a:rPr lang="en-US" altLang="ko-KR" dirty="0" smtClean="0"/>
              <a:t> ordering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Exploration</a:t>
            </a:r>
          </a:p>
          <a:p>
            <a:pPr lvl="1"/>
            <a:r>
              <a:rPr lang="en-US" altLang="ko-KR" dirty="0" smtClean="0"/>
              <a:t>Join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441" y="1988840"/>
            <a:ext cx="246697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3707904" y="2276872"/>
            <a:ext cx="201622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91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Decomposition and </a:t>
            </a:r>
            <a:r>
              <a:rPr lang="en-US" altLang="ko-KR" dirty="0" err="1" smtClean="0"/>
              <a:t>STwig</a:t>
            </a:r>
            <a:r>
              <a:rPr lang="en-US" altLang="ko-KR" dirty="0" smtClean="0"/>
              <a:t> Ordering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Decompose a query into a set of </a:t>
                </a:r>
                <a:r>
                  <a:rPr lang="en-US" altLang="ko-KR" dirty="0" err="1" smtClean="0"/>
                  <a:t>STwigs</a:t>
                </a:r>
                <a:endParaRPr lang="en-US" altLang="ko-KR" dirty="0" smtClean="0"/>
              </a:p>
              <a:p>
                <a:r>
                  <a:rPr lang="en-US" altLang="ko-KR" dirty="0" smtClean="0"/>
                  <a:t>Create a linear order of the </a:t>
                </a:r>
                <a:r>
                  <a:rPr lang="en-US" altLang="ko-KR" dirty="0" err="1" smtClean="0"/>
                  <a:t>STwigs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2" t="-8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492896"/>
            <a:ext cx="67437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85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Exploration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8" name="图片 4" descr="p1.w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94" y="1142984"/>
            <a:ext cx="3428992" cy="128868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429256" y="3357562"/>
            <a:ext cx="3286148" cy="189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H</a:t>
            </a:r>
            <a:r>
              <a:rPr lang="en-US" altLang="zh-CN" sz="3200" baseline="-25000" dirty="0" smtClean="0"/>
              <a:t>a</a:t>
            </a:r>
            <a:r>
              <a:rPr lang="en-US" altLang="zh-CN" sz="3200" dirty="0" smtClean="0"/>
              <a:t> {a</a:t>
            </a:r>
            <a:r>
              <a:rPr lang="en-US" altLang="zh-CN" sz="3200" baseline="-25000" dirty="0" smtClean="0"/>
              <a:t>1,</a:t>
            </a:r>
            <a:r>
              <a:rPr lang="en-US" altLang="zh-CN" sz="3200" dirty="0" smtClean="0"/>
              <a:t> a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, a</a:t>
            </a:r>
            <a:r>
              <a:rPr lang="en-US" altLang="zh-CN" sz="3200" baseline="-25000" dirty="0" smtClean="0"/>
              <a:t>3</a:t>
            </a:r>
            <a:r>
              <a:rPr lang="en-US" altLang="zh-CN" sz="3200" dirty="0" smtClean="0"/>
              <a:t>}</a:t>
            </a:r>
          </a:p>
          <a:p>
            <a:r>
              <a:rPr lang="en-US" altLang="zh-CN" sz="3200" dirty="0" err="1" smtClean="0"/>
              <a:t>H</a:t>
            </a:r>
            <a:r>
              <a:rPr lang="en-US" altLang="zh-CN" sz="3200" baseline="-25000" dirty="0" err="1" smtClean="0"/>
              <a:t>b</a:t>
            </a:r>
            <a:r>
              <a:rPr lang="en-US" altLang="zh-CN" sz="3200" dirty="0" smtClean="0"/>
              <a:t> {b</a:t>
            </a:r>
            <a:r>
              <a:rPr lang="en-US" altLang="zh-CN" sz="3200" baseline="-25000" dirty="0" smtClean="0"/>
              <a:t>1,</a:t>
            </a:r>
            <a:r>
              <a:rPr lang="en-US" altLang="zh-CN" sz="3200" dirty="0" smtClean="0"/>
              <a:t> b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, b</a:t>
            </a:r>
            <a:r>
              <a:rPr lang="en-US" altLang="zh-CN" sz="3200" baseline="-25000" dirty="0" smtClean="0"/>
              <a:t>3</a:t>
            </a:r>
            <a:r>
              <a:rPr lang="en-US" altLang="zh-CN" sz="3200" dirty="0" smtClean="0"/>
              <a:t> , b</a:t>
            </a:r>
            <a:r>
              <a:rPr lang="en-US" altLang="zh-CN" sz="3200" baseline="-25000" dirty="0" smtClean="0"/>
              <a:t>4</a:t>
            </a:r>
            <a:r>
              <a:rPr lang="en-US" altLang="zh-CN" sz="3200" dirty="0" smtClean="0"/>
              <a:t>}</a:t>
            </a:r>
          </a:p>
          <a:p>
            <a:r>
              <a:rPr lang="en-US" altLang="zh-CN" sz="3200" dirty="0" err="1" smtClean="0"/>
              <a:t>H</a:t>
            </a:r>
            <a:r>
              <a:rPr lang="en-US" altLang="zh-CN" sz="3200" baseline="-25000" dirty="0" err="1" smtClean="0"/>
              <a:t>c</a:t>
            </a:r>
            <a:r>
              <a:rPr lang="en-US" altLang="zh-CN" sz="3200" dirty="0" smtClean="0"/>
              <a:t> {c</a:t>
            </a:r>
            <a:r>
              <a:rPr lang="en-US" altLang="zh-CN" sz="3200" baseline="-25000" dirty="0" smtClean="0"/>
              <a:t>1,</a:t>
            </a:r>
            <a:r>
              <a:rPr lang="en-US" altLang="zh-CN" sz="3200" dirty="0" smtClean="0"/>
              <a:t>c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,c</a:t>
            </a:r>
            <a:r>
              <a:rPr lang="en-US" altLang="zh-CN" sz="3200" baseline="-25000" dirty="0" smtClean="0"/>
              <a:t>3</a:t>
            </a:r>
            <a:r>
              <a:rPr lang="en-US" altLang="zh-CN" sz="3200" dirty="0" smtClean="0"/>
              <a:t>}</a:t>
            </a:r>
          </a:p>
          <a:p>
            <a:endParaRPr lang="zh-CN" altLang="en-US" sz="3200" baseline="-25000" dirty="0"/>
          </a:p>
        </p:txBody>
      </p:sp>
      <p:sp>
        <p:nvSpPr>
          <p:cNvPr id="30" name="椭圆 6"/>
          <p:cNvSpPr/>
          <p:nvPr/>
        </p:nvSpPr>
        <p:spPr>
          <a:xfrm>
            <a:off x="1285852" y="1000108"/>
            <a:ext cx="428628" cy="428628"/>
          </a:xfrm>
          <a:prstGeom prst="ellipse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7"/>
          <p:cNvSpPr/>
          <p:nvPr/>
        </p:nvSpPr>
        <p:spPr>
          <a:xfrm>
            <a:off x="142844" y="5643578"/>
            <a:ext cx="428628" cy="428628"/>
          </a:xfrm>
          <a:prstGeom prst="ellipse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8"/>
          <p:cNvSpPr/>
          <p:nvPr/>
        </p:nvSpPr>
        <p:spPr>
          <a:xfrm>
            <a:off x="142844" y="4500570"/>
            <a:ext cx="428628" cy="428628"/>
          </a:xfrm>
          <a:prstGeom prst="ellipse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9"/>
          <p:cNvSpPr/>
          <p:nvPr/>
        </p:nvSpPr>
        <p:spPr>
          <a:xfrm>
            <a:off x="2000232" y="4286256"/>
            <a:ext cx="428628" cy="428628"/>
          </a:xfrm>
          <a:prstGeom prst="ellipse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10"/>
          <p:cNvSpPr/>
          <p:nvPr/>
        </p:nvSpPr>
        <p:spPr>
          <a:xfrm>
            <a:off x="571472" y="6286520"/>
            <a:ext cx="428628" cy="428628"/>
          </a:xfrm>
          <a:prstGeom prst="ellipse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11"/>
          <p:cNvSpPr/>
          <p:nvPr/>
        </p:nvSpPr>
        <p:spPr>
          <a:xfrm>
            <a:off x="3786182" y="1928802"/>
            <a:ext cx="428628" cy="428628"/>
          </a:xfrm>
          <a:prstGeom prst="ellipse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12"/>
          <p:cNvSpPr/>
          <p:nvPr/>
        </p:nvSpPr>
        <p:spPr>
          <a:xfrm>
            <a:off x="285720" y="1500174"/>
            <a:ext cx="428628" cy="428628"/>
          </a:xfrm>
          <a:prstGeom prst="ellipse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13"/>
          <p:cNvSpPr/>
          <p:nvPr/>
        </p:nvSpPr>
        <p:spPr>
          <a:xfrm>
            <a:off x="4143372" y="2786058"/>
            <a:ext cx="428628" cy="428628"/>
          </a:xfrm>
          <a:prstGeom prst="ellipse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14"/>
          <p:cNvSpPr/>
          <p:nvPr/>
        </p:nvSpPr>
        <p:spPr>
          <a:xfrm>
            <a:off x="2643174" y="2571744"/>
            <a:ext cx="428628" cy="428628"/>
          </a:xfrm>
          <a:prstGeom prst="ellipse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15"/>
          <p:cNvSpPr/>
          <p:nvPr/>
        </p:nvSpPr>
        <p:spPr>
          <a:xfrm>
            <a:off x="2214546" y="1571612"/>
            <a:ext cx="428628" cy="428628"/>
          </a:xfrm>
          <a:prstGeom prst="ellipse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429256" y="3388433"/>
            <a:ext cx="3286148" cy="189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H</a:t>
            </a:r>
            <a:r>
              <a:rPr lang="en-US" altLang="zh-CN" sz="3200" baseline="-25000" dirty="0" smtClean="0"/>
              <a:t>a</a:t>
            </a:r>
            <a:r>
              <a:rPr lang="en-US" altLang="zh-CN" sz="3200" dirty="0" smtClean="0"/>
              <a:t> {}</a:t>
            </a:r>
          </a:p>
          <a:p>
            <a:r>
              <a:rPr lang="en-US" altLang="zh-CN" sz="3200" dirty="0" err="1" smtClean="0"/>
              <a:t>H</a:t>
            </a:r>
            <a:r>
              <a:rPr lang="en-US" altLang="zh-CN" sz="3200" baseline="-25000" dirty="0" err="1" smtClean="0"/>
              <a:t>b</a:t>
            </a:r>
            <a:r>
              <a:rPr lang="en-US" altLang="zh-CN" sz="3200" dirty="0" smtClean="0"/>
              <a:t> {}</a:t>
            </a:r>
          </a:p>
          <a:p>
            <a:r>
              <a:rPr lang="en-US" altLang="zh-CN" sz="3200" dirty="0" err="1" smtClean="0"/>
              <a:t>H</a:t>
            </a:r>
            <a:r>
              <a:rPr lang="en-US" altLang="zh-CN" sz="3200" baseline="-25000" dirty="0" err="1" smtClean="0"/>
              <a:t>c</a:t>
            </a:r>
            <a:r>
              <a:rPr lang="en-US" altLang="zh-CN" sz="3200" dirty="0" smtClean="0"/>
              <a:t> {}</a:t>
            </a:r>
          </a:p>
          <a:p>
            <a:endParaRPr lang="zh-CN" altLang="en-US" sz="3200" baseline="-25000" dirty="0"/>
          </a:p>
        </p:txBody>
      </p:sp>
      <p:sp>
        <p:nvSpPr>
          <p:cNvPr id="41" name="矩形 17"/>
          <p:cNvSpPr/>
          <p:nvPr/>
        </p:nvSpPr>
        <p:spPr>
          <a:xfrm>
            <a:off x="5357818" y="928670"/>
            <a:ext cx="1857388" cy="1714512"/>
          </a:xfrm>
          <a:prstGeom prst="rect">
            <a:avLst/>
          </a:prstGeom>
          <a:solidFill>
            <a:srgbClr val="FFFF0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19"/>
          <p:cNvSpPr/>
          <p:nvPr/>
        </p:nvSpPr>
        <p:spPr>
          <a:xfrm>
            <a:off x="7215206" y="928670"/>
            <a:ext cx="1857388" cy="1714512"/>
          </a:xfrm>
          <a:prstGeom prst="rect">
            <a:avLst/>
          </a:prstGeom>
          <a:solidFill>
            <a:srgbClr val="FFFF0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20"/>
          <p:cNvSpPr/>
          <p:nvPr/>
        </p:nvSpPr>
        <p:spPr>
          <a:xfrm>
            <a:off x="1643042" y="2643182"/>
            <a:ext cx="428628" cy="428628"/>
          </a:xfrm>
          <a:prstGeom prst="ellipse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21"/>
          <p:cNvSpPr/>
          <p:nvPr/>
        </p:nvSpPr>
        <p:spPr>
          <a:xfrm>
            <a:off x="285720" y="1500174"/>
            <a:ext cx="428628" cy="428628"/>
          </a:xfrm>
          <a:prstGeom prst="ellipse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22"/>
          <p:cNvSpPr/>
          <p:nvPr/>
        </p:nvSpPr>
        <p:spPr>
          <a:xfrm>
            <a:off x="2571736" y="5500702"/>
            <a:ext cx="428628" cy="428628"/>
          </a:xfrm>
          <a:prstGeom prst="ellipse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23"/>
          <p:cNvSpPr/>
          <p:nvPr/>
        </p:nvSpPr>
        <p:spPr>
          <a:xfrm>
            <a:off x="4000496" y="4500570"/>
            <a:ext cx="428628" cy="428628"/>
          </a:xfrm>
          <a:prstGeom prst="ellipse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25"/>
          <p:cNvSpPr/>
          <p:nvPr/>
        </p:nvSpPr>
        <p:spPr>
          <a:xfrm>
            <a:off x="571472" y="6286520"/>
            <a:ext cx="428628" cy="428628"/>
          </a:xfrm>
          <a:prstGeom prst="ellipse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26"/>
          <p:cNvSpPr/>
          <p:nvPr/>
        </p:nvSpPr>
        <p:spPr>
          <a:xfrm>
            <a:off x="142844" y="4500570"/>
            <a:ext cx="428628" cy="428628"/>
          </a:xfrm>
          <a:prstGeom prst="ellipse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27"/>
          <p:cNvSpPr/>
          <p:nvPr/>
        </p:nvSpPr>
        <p:spPr>
          <a:xfrm>
            <a:off x="2000232" y="4286256"/>
            <a:ext cx="428628" cy="428628"/>
          </a:xfrm>
          <a:prstGeom prst="ellipse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28"/>
          <p:cNvSpPr/>
          <p:nvPr/>
        </p:nvSpPr>
        <p:spPr>
          <a:xfrm>
            <a:off x="2214546" y="1571612"/>
            <a:ext cx="428628" cy="428628"/>
          </a:xfrm>
          <a:prstGeom prst="ellipse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31"/>
          <p:cNvSpPr/>
          <p:nvPr/>
        </p:nvSpPr>
        <p:spPr>
          <a:xfrm>
            <a:off x="4143372" y="2786058"/>
            <a:ext cx="428628" cy="438152"/>
          </a:xfrm>
          <a:prstGeom prst="ellipse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片 3" descr="data.wm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28669"/>
            <a:ext cx="4857752" cy="574973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462316" y="3354472"/>
            <a:ext cx="3286148" cy="288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H</a:t>
            </a:r>
            <a:r>
              <a:rPr lang="en-US" altLang="zh-CN" sz="3200" baseline="-25000" dirty="0" smtClean="0"/>
              <a:t>a</a:t>
            </a:r>
            <a:r>
              <a:rPr lang="en-US" altLang="zh-CN" sz="3200" dirty="0" smtClean="0"/>
              <a:t> {a</a:t>
            </a:r>
            <a:r>
              <a:rPr lang="en-US" altLang="zh-CN" sz="3200" baseline="-25000" dirty="0" smtClean="0"/>
              <a:t>1,</a:t>
            </a:r>
            <a:r>
              <a:rPr lang="en-US" altLang="zh-CN" sz="3200" dirty="0" smtClean="0"/>
              <a:t> a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, a</a:t>
            </a:r>
            <a:r>
              <a:rPr lang="en-US" altLang="zh-CN" sz="3200" baseline="-25000" dirty="0" smtClean="0"/>
              <a:t>3</a:t>
            </a:r>
            <a:r>
              <a:rPr lang="en-US" altLang="zh-CN" sz="3200" dirty="0" smtClean="0"/>
              <a:t>}</a:t>
            </a:r>
          </a:p>
          <a:p>
            <a:r>
              <a:rPr lang="en-US" altLang="zh-CN" sz="3200" dirty="0" err="1" smtClean="0"/>
              <a:t>H</a:t>
            </a:r>
            <a:r>
              <a:rPr lang="en-US" altLang="zh-CN" sz="3200" baseline="-25000" dirty="0" err="1" smtClean="0"/>
              <a:t>b</a:t>
            </a:r>
            <a:r>
              <a:rPr lang="en-US" altLang="zh-CN" sz="3200" dirty="0" smtClean="0"/>
              <a:t> {b</a:t>
            </a:r>
            <a:r>
              <a:rPr lang="en-US" altLang="zh-CN" sz="3200" baseline="-25000" dirty="0" smtClean="0"/>
              <a:t>1,</a:t>
            </a:r>
            <a:r>
              <a:rPr lang="en-US" altLang="zh-CN" sz="3200" dirty="0" smtClean="0"/>
              <a:t> b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, b</a:t>
            </a:r>
            <a:r>
              <a:rPr lang="en-US" altLang="zh-CN" sz="3200" baseline="-25000" dirty="0" smtClean="0"/>
              <a:t>3</a:t>
            </a:r>
            <a:r>
              <a:rPr lang="en-US" altLang="zh-CN" sz="3200" dirty="0" smtClean="0"/>
              <a:t> , b</a:t>
            </a:r>
            <a:r>
              <a:rPr lang="en-US" altLang="zh-CN" sz="3200" baseline="-25000" dirty="0" smtClean="0"/>
              <a:t>4</a:t>
            </a:r>
            <a:r>
              <a:rPr lang="en-US" altLang="zh-CN" sz="3200" dirty="0" smtClean="0"/>
              <a:t>}</a:t>
            </a:r>
          </a:p>
          <a:p>
            <a:r>
              <a:rPr lang="en-US" altLang="zh-CN" sz="3200" dirty="0" err="1" smtClean="0"/>
              <a:t>H</a:t>
            </a:r>
            <a:r>
              <a:rPr lang="en-US" altLang="zh-CN" sz="3200" baseline="-25000" dirty="0" err="1" smtClean="0"/>
              <a:t>c</a:t>
            </a:r>
            <a:r>
              <a:rPr lang="en-US" altLang="zh-CN" sz="3200" dirty="0" smtClean="0"/>
              <a:t> {c</a:t>
            </a:r>
            <a:r>
              <a:rPr lang="en-US" altLang="zh-CN" sz="3200" baseline="-25000" dirty="0" smtClean="0"/>
              <a:t>1,</a:t>
            </a:r>
            <a:r>
              <a:rPr lang="en-US" altLang="zh-CN" sz="3200" dirty="0" smtClean="0"/>
              <a:t>c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,c</a:t>
            </a:r>
            <a:r>
              <a:rPr lang="en-US" altLang="zh-CN" sz="3200" baseline="-25000" dirty="0" smtClean="0"/>
              <a:t>3</a:t>
            </a:r>
            <a:r>
              <a:rPr lang="en-US" altLang="zh-CN" sz="3200" dirty="0" smtClean="0"/>
              <a:t>}</a:t>
            </a:r>
          </a:p>
          <a:p>
            <a:r>
              <a:rPr lang="en-US" altLang="zh-CN" sz="3200" dirty="0" err="1" smtClean="0"/>
              <a:t>H</a:t>
            </a:r>
            <a:r>
              <a:rPr lang="en-US" altLang="zh-CN" sz="3200" baseline="-25000" dirty="0" err="1" smtClean="0"/>
              <a:t>d</a:t>
            </a:r>
            <a:r>
              <a:rPr lang="en-US" altLang="zh-CN" sz="3200" baseline="-25000" dirty="0" smtClean="0"/>
              <a:t> {</a:t>
            </a:r>
            <a:r>
              <a:rPr lang="en-US" altLang="zh-CN" sz="3200" dirty="0" smtClean="0"/>
              <a:t>d</a:t>
            </a:r>
            <a:r>
              <a:rPr lang="en-US" altLang="zh-CN" sz="3200" baseline="-25000" dirty="0" smtClean="0"/>
              <a:t>1, </a:t>
            </a:r>
            <a:r>
              <a:rPr lang="en-US" altLang="zh-CN" sz="3200" dirty="0" smtClean="0"/>
              <a:t>d</a:t>
            </a:r>
            <a:r>
              <a:rPr lang="en-US" altLang="zh-CN" sz="3200" baseline="-25000" dirty="0" smtClean="0"/>
              <a:t>2,</a:t>
            </a:r>
            <a:r>
              <a:rPr lang="en-US" altLang="zh-CN" sz="3200" dirty="0" smtClean="0"/>
              <a:t> d</a:t>
            </a:r>
            <a:r>
              <a:rPr lang="en-US" altLang="zh-CN" sz="3200" baseline="-25000" dirty="0" smtClean="0"/>
              <a:t>3}</a:t>
            </a:r>
            <a:endParaRPr lang="en-US" altLang="zh-CN" sz="3200" dirty="0" smtClean="0"/>
          </a:p>
          <a:p>
            <a:endParaRPr lang="zh-CN" alt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04270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1" grpId="1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Join intermediary results to generate final results</a:t>
            </a:r>
          </a:p>
          <a:p>
            <a:r>
              <a:rPr lang="en-US" altLang="zh-CN" dirty="0"/>
              <a:t>Two optimizations</a:t>
            </a:r>
          </a:p>
          <a:p>
            <a:pPr lvl="1"/>
            <a:r>
              <a:rPr lang="en-US" altLang="zh-CN" dirty="0"/>
              <a:t>Join order selection</a:t>
            </a:r>
          </a:p>
          <a:p>
            <a:pPr lvl="1"/>
            <a:r>
              <a:rPr lang="en-US" altLang="zh-CN" dirty="0"/>
              <a:t>Pipeline join</a:t>
            </a:r>
          </a:p>
          <a:p>
            <a:pPr lvl="2"/>
            <a:r>
              <a:rPr lang="en-US" altLang="zh-CN" dirty="0"/>
              <a:t>Save memory </a:t>
            </a:r>
          </a:p>
          <a:p>
            <a:pPr lvl="2"/>
            <a:r>
              <a:rPr lang="en-US" altLang="zh-CN" dirty="0"/>
              <a:t>Block-based pipeline join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73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Infrastructure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Trinity</a:t>
            </a:r>
          </a:p>
          <a:p>
            <a:pPr lvl="1"/>
            <a:r>
              <a:rPr lang="en-US" altLang="zh-CN" dirty="0"/>
              <a:t>Memory Cloud</a:t>
            </a:r>
          </a:p>
          <a:p>
            <a:pPr lvl="1"/>
            <a:r>
              <a:rPr lang="en-US" altLang="zh-CN" dirty="0"/>
              <a:t>Efficient graph exploration</a:t>
            </a:r>
            <a:endParaRPr lang="zh-CN" altLang="en-US" dirty="0"/>
          </a:p>
        </p:txBody>
      </p:sp>
      <p:sp>
        <p:nvSpPr>
          <p:cNvPr id="4" name="laptop"/>
          <p:cNvSpPr>
            <a:spLocks noEditPoints="1" noChangeArrowheads="1"/>
          </p:cNvSpPr>
          <p:nvPr/>
        </p:nvSpPr>
        <p:spPr bwMode="auto">
          <a:xfrm>
            <a:off x="1468443" y="2198067"/>
            <a:ext cx="771525" cy="762000"/>
          </a:xfrm>
          <a:custGeom>
            <a:avLst/>
            <a:gdLst>
              <a:gd name="T0" fmla="*/ 120045 w 21600"/>
              <a:gd name="T1" fmla="*/ 0 h 21600"/>
              <a:gd name="T2" fmla="*/ 120045 w 21600"/>
              <a:gd name="T3" fmla="*/ 253047 h 21600"/>
              <a:gd name="T4" fmla="*/ 654389 w 21600"/>
              <a:gd name="T5" fmla="*/ 0 h 21600"/>
              <a:gd name="T6" fmla="*/ 654389 w 21600"/>
              <a:gd name="T7" fmla="*/ 253047 h 21600"/>
              <a:gd name="T8" fmla="*/ 385628 w 21600"/>
              <a:gd name="T9" fmla="*/ 0 h 21600"/>
              <a:gd name="T10" fmla="*/ 385628 w 21600"/>
              <a:gd name="T11" fmla="*/ 762000 h 21600"/>
              <a:gd name="T12" fmla="*/ 0 w 21600"/>
              <a:gd name="T13" fmla="*/ 762000 h 21600"/>
              <a:gd name="T14" fmla="*/ 771256 w 21600"/>
              <a:gd name="T15" fmla="*/ 7620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5" name="computr3"/>
          <p:cNvSpPr>
            <a:spLocks noEditPoints="1" noChangeArrowheads="1"/>
          </p:cNvSpPr>
          <p:nvPr/>
        </p:nvSpPr>
        <p:spPr bwMode="auto">
          <a:xfrm>
            <a:off x="1828805" y="5798517"/>
            <a:ext cx="990600" cy="771525"/>
          </a:xfrm>
          <a:custGeom>
            <a:avLst/>
            <a:gdLst>
              <a:gd name="T0" fmla="*/ 0 w 21600"/>
              <a:gd name="T1" fmla="*/ 385762 h 21600"/>
              <a:gd name="T2" fmla="*/ 495300 w 21600"/>
              <a:gd name="T3" fmla="*/ 0 h 21600"/>
              <a:gd name="T4" fmla="*/ 495300 w 21600"/>
              <a:gd name="T5" fmla="*/ 771525 h 21600"/>
              <a:gd name="T6" fmla="*/ 831690 w 21600"/>
              <a:gd name="T7" fmla="*/ 385762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" name="computr3"/>
          <p:cNvSpPr>
            <a:spLocks noEditPoints="1" noChangeArrowheads="1"/>
          </p:cNvSpPr>
          <p:nvPr/>
        </p:nvSpPr>
        <p:spPr bwMode="auto">
          <a:xfrm>
            <a:off x="7158062" y="5776311"/>
            <a:ext cx="914400" cy="771525"/>
          </a:xfrm>
          <a:custGeom>
            <a:avLst/>
            <a:gdLst>
              <a:gd name="T0" fmla="*/ 0 w 21600"/>
              <a:gd name="T1" fmla="*/ 385762 h 21600"/>
              <a:gd name="T2" fmla="*/ 457200 w 21600"/>
              <a:gd name="T3" fmla="*/ 0 h 21600"/>
              <a:gd name="T4" fmla="*/ 457200 w 21600"/>
              <a:gd name="T5" fmla="*/ 771525 h 21600"/>
              <a:gd name="T6" fmla="*/ 767715 w 21600"/>
              <a:gd name="T7" fmla="*/ 385762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" name="computr3"/>
          <p:cNvSpPr>
            <a:spLocks noEditPoints="1" noChangeArrowheads="1"/>
          </p:cNvSpPr>
          <p:nvPr/>
        </p:nvSpPr>
        <p:spPr bwMode="auto">
          <a:xfrm>
            <a:off x="4421193" y="4934917"/>
            <a:ext cx="981075" cy="771525"/>
          </a:xfrm>
          <a:custGeom>
            <a:avLst/>
            <a:gdLst>
              <a:gd name="T0" fmla="*/ 0 w 21600"/>
              <a:gd name="T1" fmla="*/ 385762 h 21600"/>
              <a:gd name="T2" fmla="*/ 490538 w 21600"/>
              <a:gd name="T3" fmla="*/ 0 h 21600"/>
              <a:gd name="T4" fmla="*/ 490538 w 21600"/>
              <a:gd name="T5" fmla="*/ 771525 h 21600"/>
              <a:gd name="T6" fmla="*/ 823694 w 21600"/>
              <a:gd name="T7" fmla="*/ 385762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/>
        </p:nvSpPr>
        <p:spPr bwMode="auto">
          <a:xfrm>
            <a:off x="3917955" y="6374779"/>
            <a:ext cx="2119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Intermediate Results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9" name="TextBox 44"/>
          <p:cNvSpPr txBox="1">
            <a:spLocks noChangeArrowheads="1"/>
          </p:cNvSpPr>
          <p:nvPr/>
        </p:nvSpPr>
        <p:spPr bwMode="auto">
          <a:xfrm rot="-3023135">
            <a:off x="2416180" y="4003055"/>
            <a:ext cx="1208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Query Plan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0" name="TextBox 54"/>
          <p:cNvSpPr txBox="1">
            <a:spLocks noChangeArrowheads="1"/>
          </p:cNvSpPr>
          <p:nvPr/>
        </p:nvSpPr>
        <p:spPr bwMode="auto">
          <a:xfrm rot="18350898">
            <a:off x="3100392" y="4311030"/>
            <a:ext cx="849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Results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1" name="TextBox 57"/>
          <p:cNvSpPr txBox="1">
            <a:spLocks noChangeArrowheads="1"/>
          </p:cNvSpPr>
          <p:nvPr/>
        </p:nvSpPr>
        <p:spPr bwMode="auto">
          <a:xfrm rot="2798182">
            <a:off x="5873755" y="3782392"/>
            <a:ext cx="1208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Query Plan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2" name="TextBox 58"/>
          <p:cNvSpPr txBox="1">
            <a:spLocks noChangeArrowheads="1"/>
          </p:cNvSpPr>
          <p:nvPr/>
        </p:nvSpPr>
        <p:spPr bwMode="auto">
          <a:xfrm rot="2762356">
            <a:off x="5645155" y="4358654"/>
            <a:ext cx="849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Results</a:t>
            </a:r>
            <a:endParaRPr lang="zh-CN" altLang="en-US">
              <a:latin typeface="Calibri" pitchFamily="34" charset="0"/>
            </a:endParaRPr>
          </a:p>
        </p:txBody>
      </p:sp>
      <p:cxnSp>
        <p:nvCxnSpPr>
          <p:cNvPr id="13" name="Straight Arrow Connector 62"/>
          <p:cNvCxnSpPr/>
          <p:nvPr/>
        </p:nvCxnSpPr>
        <p:spPr>
          <a:xfrm>
            <a:off x="4781555" y="3566492"/>
            <a:ext cx="22225" cy="1370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65"/>
          <p:cNvCxnSpPr>
            <a:cxnSpLocks noChangeShapeType="1"/>
          </p:cNvCxnSpPr>
          <p:nvPr/>
        </p:nvCxnSpPr>
        <p:spPr bwMode="auto">
          <a:xfrm flipH="1" flipV="1">
            <a:off x="4997455" y="3566492"/>
            <a:ext cx="14288" cy="1368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" name="Straight Arrow Connector 69"/>
          <p:cNvCxnSpPr/>
          <p:nvPr/>
        </p:nvCxnSpPr>
        <p:spPr>
          <a:xfrm>
            <a:off x="2260605" y="2845767"/>
            <a:ext cx="20161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71"/>
          <p:cNvCxnSpPr>
            <a:cxnSpLocks noChangeShapeType="1"/>
          </p:cNvCxnSpPr>
          <p:nvPr/>
        </p:nvCxnSpPr>
        <p:spPr bwMode="auto">
          <a:xfrm flipH="1">
            <a:off x="2260605" y="2990229"/>
            <a:ext cx="20161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" name="TextBox 75"/>
          <p:cNvSpPr txBox="1">
            <a:spLocks noChangeArrowheads="1"/>
          </p:cNvSpPr>
          <p:nvPr/>
        </p:nvSpPr>
        <p:spPr bwMode="auto">
          <a:xfrm>
            <a:off x="2333630" y="2413967"/>
            <a:ext cx="1692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Subgraph Query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8" name="TextBox 77"/>
          <p:cNvSpPr txBox="1">
            <a:spLocks noChangeArrowheads="1"/>
          </p:cNvSpPr>
          <p:nvPr/>
        </p:nvSpPr>
        <p:spPr bwMode="auto">
          <a:xfrm>
            <a:off x="2909893" y="3061667"/>
            <a:ext cx="8493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Results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19" name="TextBox 84"/>
          <p:cNvSpPr txBox="1">
            <a:spLocks noChangeArrowheads="1"/>
          </p:cNvSpPr>
          <p:nvPr/>
        </p:nvSpPr>
        <p:spPr bwMode="auto">
          <a:xfrm>
            <a:off x="1382718" y="2969592"/>
            <a:ext cx="771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client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20" name="TextBox 85"/>
          <p:cNvSpPr txBox="1">
            <a:spLocks noChangeArrowheads="1"/>
          </p:cNvSpPr>
          <p:nvPr/>
        </p:nvSpPr>
        <p:spPr bwMode="auto">
          <a:xfrm>
            <a:off x="4554543" y="5677867"/>
            <a:ext cx="779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Server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21" name="TextBox 86"/>
          <p:cNvSpPr txBox="1">
            <a:spLocks noChangeArrowheads="1"/>
          </p:cNvSpPr>
          <p:nvPr/>
        </p:nvSpPr>
        <p:spPr bwMode="auto">
          <a:xfrm>
            <a:off x="2405068" y="6519242"/>
            <a:ext cx="779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Server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22" name="TextBox 87"/>
          <p:cNvSpPr txBox="1">
            <a:spLocks noChangeArrowheads="1"/>
          </p:cNvSpPr>
          <p:nvPr/>
        </p:nvSpPr>
        <p:spPr bwMode="auto">
          <a:xfrm>
            <a:off x="6797680" y="6590679"/>
            <a:ext cx="779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Server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23" name="computr3"/>
          <p:cNvSpPr>
            <a:spLocks noEditPoints="1" noChangeArrowheads="1"/>
          </p:cNvSpPr>
          <p:nvPr/>
        </p:nvSpPr>
        <p:spPr bwMode="auto">
          <a:xfrm>
            <a:off x="4349755" y="2702892"/>
            <a:ext cx="981075" cy="771525"/>
          </a:xfrm>
          <a:custGeom>
            <a:avLst/>
            <a:gdLst>
              <a:gd name="T0" fmla="*/ 0 w 21600"/>
              <a:gd name="T1" fmla="*/ 385762 h 21600"/>
              <a:gd name="T2" fmla="*/ 490538 w 21600"/>
              <a:gd name="T3" fmla="*/ 0 h 21600"/>
              <a:gd name="T4" fmla="*/ 490538 w 21600"/>
              <a:gd name="T5" fmla="*/ 771525 h 21600"/>
              <a:gd name="T6" fmla="*/ 823694 w 21600"/>
              <a:gd name="T7" fmla="*/ 385762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4" name="Text Box 36"/>
          <p:cNvSpPr txBox="1">
            <a:spLocks noChangeArrowheads="1"/>
          </p:cNvSpPr>
          <p:nvPr/>
        </p:nvSpPr>
        <p:spPr bwMode="auto">
          <a:xfrm>
            <a:off x="4060830" y="2271092"/>
            <a:ext cx="145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Query Proxy</a:t>
            </a:r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4349755" y="3637929"/>
            <a:ext cx="458788" cy="133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r>
              <a:rPr lang="en-US" altLang="zh-CN"/>
              <a:t>Query Plan</a:t>
            </a:r>
          </a:p>
        </p:txBody>
      </p:sp>
      <p:sp>
        <p:nvSpPr>
          <p:cNvPr id="26" name="Text Box 38"/>
          <p:cNvSpPr txBox="1">
            <a:spLocks noChangeArrowheads="1"/>
          </p:cNvSpPr>
          <p:nvPr/>
        </p:nvSpPr>
        <p:spPr bwMode="auto">
          <a:xfrm>
            <a:off x="4924430" y="3736354"/>
            <a:ext cx="458788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r>
              <a:rPr lang="en-US" altLang="zh-CN"/>
              <a:t>Results</a:t>
            </a:r>
          </a:p>
        </p:txBody>
      </p:sp>
      <p:sp>
        <p:nvSpPr>
          <p:cNvPr id="27" name="Line 41"/>
          <p:cNvSpPr>
            <a:spLocks noChangeShapeType="1"/>
          </p:cNvSpPr>
          <p:nvPr/>
        </p:nvSpPr>
        <p:spPr bwMode="auto">
          <a:xfrm flipH="1">
            <a:off x="2836868" y="6374779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" name="Line 42"/>
          <p:cNvSpPr>
            <a:spLocks noChangeShapeType="1"/>
          </p:cNvSpPr>
          <p:nvPr/>
        </p:nvSpPr>
        <p:spPr bwMode="auto">
          <a:xfrm flipV="1">
            <a:off x="2693993" y="5295279"/>
            <a:ext cx="1655762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" name="TextBox 20"/>
          <p:cNvSpPr txBox="1">
            <a:spLocks noChangeArrowheads="1"/>
          </p:cNvSpPr>
          <p:nvPr/>
        </p:nvSpPr>
        <p:spPr bwMode="auto">
          <a:xfrm rot="1145099">
            <a:off x="5213355" y="5360367"/>
            <a:ext cx="2119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Intermediate Results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30" name="TextBox 20"/>
          <p:cNvSpPr txBox="1">
            <a:spLocks noChangeArrowheads="1"/>
          </p:cNvSpPr>
          <p:nvPr/>
        </p:nvSpPr>
        <p:spPr bwMode="auto">
          <a:xfrm rot="-1076462">
            <a:off x="2333630" y="5222254"/>
            <a:ext cx="2119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Intermediate Results</a:t>
            </a:r>
            <a:endParaRPr lang="zh-CN" altLang="en-US">
              <a:latin typeface="Calibri" pitchFamily="34" charset="0"/>
            </a:endParaRPr>
          </a:p>
        </p:txBody>
      </p:sp>
      <p:sp>
        <p:nvSpPr>
          <p:cNvPr id="31" name="Line 46"/>
          <p:cNvSpPr>
            <a:spLocks noChangeShapeType="1"/>
          </p:cNvSpPr>
          <p:nvPr/>
        </p:nvSpPr>
        <p:spPr bwMode="auto">
          <a:xfrm>
            <a:off x="5286380" y="5366717"/>
            <a:ext cx="172878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" name="Line 47"/>
          <p:cNvSpPr>
            <a:spLocks noChangeShapeType="1"/>
          </p:cNvSpPr>
          <p:nvPr/>
        </p:nvSpPr>
        <p:spPr bwMode="auto">
          <a:xfrm flipV="1">
            <a:off x="2333630" y="3277567"/>
            <a:ext cx="2016125" cy="2449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" name="Line 48"/>
          <p:cNvSpPr>
            <a:spLocks noChangeShapeType="1"/>
          </p:cNvSpPr>
          <p:nvPr/>
        </p:nvSpPr>
        <p:spPr bwMode="auto">
          <a:xfrm flipH="1">
            <a:off x="2189168" y="3134692"/>
            <a:ext cx="2087562" cy="2519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4" name="Line 49"/>
          <p:cNvSpPr>
            <a:spLocks noChangeShapeType="1"/>
          </p:cNvSpPr>
          <p:nvPr/>
        </p:nvSpPr>
        <p:spPr bwMode="auto">
          <a:xfrm>
            <a:off x="5286380" y="3061667"/>
            <a:ext cx="2303463" cy="259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" name="Line 50"/>
          <p:cNvSpPr>
            <a:spLocks noChangeShapeType="1"/>
          </p:cNvSpPr>
          <p:nvPr/>
        </p:nvSpPr>
        <p:spPr bwMode="auto">
          <a:xfrm flipH="1" flipV="1">
            <a:off x="5286380" y="3277567"/>
            <a:ext cx="2159000" cy="2449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6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Distributed </a:t>
            </a:r>
            <a:r>
              <a:rPr lang="en-US" altLang="ko-KR" dirty="0" err="1" smtClean="0"/>
              <a:t>Subgraph</a:t>
            </a:r>
            <a:r>
              <a:rPr lang="en-US" altLang="ko-KR" dirty="0" smtClean="0"/>
              <a:t> Matching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Query </a:t>
            </a:r>
            <a:r>
              <a:rPr lang="en-US" altLang="ko-KR" dirty="0" smtClean="0"/>
              <a:t>decomposition </a:t>
            </a:r>
            <a:r>
              <a:rPr lang="en-US" altLang="ko-KR" dirty="0" smtClean="0"/>
              <a:t>and </a:t>
            </a:r>
            <a:r>
              <a:rPr lang="en-US" altLang="ko-KR" dirty="0" err="1" smtClean="0"/>
              <a:t>STwig</a:t>
            </a:r>
            <a:r>
              <a:rPr lang="en-US" altLang="ko-KR" dirty="0" smtClean="0"/>
              <a:t> </a:t>
            </a:r>
            <a:r>
              <a:rPr lang="en-US" altLang="ko-KR" dirty="0" smtClean="0"/>
              <a:t>ordering</a:t>
            </a:r>
            <a:endParaRPr lang="en-US" altLang="ko-KR" dirty="0" smtClean="0"/>
          </a:p>
          <a:p>
            <a:r>
              <a:rPr lang="en-US" altLang="ko-KR" dirty="0" smtClean="0"/>
              <a:t>Exploration</a:t>
            </a:r>
          </a:p>
          <a:p>
            <a:r>
              <a:rPr lang="en-US" altLang="ko-KR" dirty="0" smtClean="0"/>
              <a:t>Join</a:t>
            </a:r>
          </a:p>
          <a:p>
            <a:pPr lvl="1"/>
            <a:r>
              <a:rPr lang="en-US" altLang="ko-KR" dirty="0" smtClean="0"/>
              <a:t>Load necessary intermediate results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575532"/>
            <a:ext cx="3922568" cy="4805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46" y="2780928"/>
            <a:ext cx="4175478" cy="1691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03848" y="2780928"/>
            <a:ext cx="1080120" cy="720080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004048" y="1647540"/>
            <a:ext cx="432048" cy="413308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95936" y="3501008"/>
            <a:ext cx="792088" cy="72008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307284" y="4040291"/>
            <a:ext cx="432048" cy="413308"/>
          </a:xfrm>
          <a:prstGeom prst="ellipse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148064" y="2151596"/>
            <a:ext cx="432048" cy="413308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876256" y="2924944"/>
            <a:ext cx="432048" cy="413308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156176" y="3015692"/>
            <a:ext cx="432048" cy="413308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932040" y="3212976"/>
            <a:ext cx="432048" cy="413308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508104" y="3429000"/>
            <a:ext cx="432048" cy="413308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940152" y="1844824"/>
            <a:ext cx="432048" cy="413308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956376" y="5013176"/>
            <a:ext cx="432048" cy="413308"/>
          </a:xfrm>
          <a:prstGeom prst="ellipse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884368" y="4311836"/>
            <a:ext cx="432048" cy="413308"/>
          </a:xfrm>
          <a:prstGeom prst="ellipse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812360" y="5589240"/>
            <a:ext cx="432048" cy="413308"/>
          </a:xfrm>
          <a:prstGeom prst="ellipse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02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</a:t>
            </a:r>
            <a:r>
              <a:rPr lang="en-US" altLang="ko-KR" dirty="0" smtClean="0"/>
              <a:t>Optimization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Query </a:t>
            </a:r>
            <a:r>
              <a:rPr lang="en-US" altLang="ko-KR" dirty="0" smtClean="0"/>
              <a:t>decomposition</a:t>
            </a:r>
            <a:endParaRPr lang="en-US" altLang="ko-KR" dirty="0" smtClean="0"/>
          </a:p>
          <a:p>
            <a:r>
              <a:rPr lang="en-US" altLang="ko-KR" dirty="0" err="1" smtClean="0"/>
              <a:t>STwig</a:t>
            </a:r>
            <a:r>
              <a:rPr lang="en-US" altLang="ko-KR" dirty="0" smtClean="0"/>
              <a:t> </a:t>
            </a:r>
            <a:r>
              <a:rPr lang="en-US" altLang="ko-KR" dirty="0" smtClean="0"/>
              <a:t>order selection</a:t>
            </a:r>
            <a:endParaRPr lang="en-US" altLang="ko-KR" dirty="0" smtClean="0"/>
          </a:p>
          <a:p>
            <a:r>
              <a:rPr lang="en-US" altLang="ko-KR" dirty="0" smtClean="0"/>
              <a:t>Head </a:t>
            </a:r>
            <a:r>
              <a:rPr lang="en-US" altLang="ko-KR" dirty="0" err="1" smtClean="0"/>
              <a:t>STwig</a:t>
            </a:r>
            <a:r>
              <a:rPr lang="en-US" altLang="ko-KR" dirty="0" smtClean="0"/>
              <a:t> and </a:t>
            </a:r>
            <a:r>
              <a:rPr lang="en-US" altLang="ko-KR" dirty="0" smtClean="0"/>
              <a:t>load set selection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29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Query Decomposition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Goal: Minimize the </a:t>
            </a:r>
            <a:r>
              <a:rPr lang="en-US" altLang="ko-KR" dirty="0" err="1" smtClean="0"/>
              <a:t>STwig</a:t>
            </a:r>
            <a:r>
              <a:rPr lang="en-US" altLang="ko-KR" dirty="0" smtClean="0"/>
              <a:t> number</a:t>
            </a:r>
          </a:p>
          <a:p>
            <a:r>
              <a:rPr lang="en-US" altLang="zh-CN" dirty="0"/>
              <a:t>Polynomial equivalent to minimum vertex cover problem</a:t>
            </a:r>
          </a:p>
          <a:p>
            <a:r>
              <a:rPr lang="en-US" altLang="zh-CN" dirty="0"/>
              <a:t>Solve with the approximate algorithm for minimum vertex cover problem with ratio bound 2</a:t>
            </a:r>
            <a:endParaRPr lang="zh-CN" altLang="en-US" dirty="0"/>
          </a:p>
          <a:p>
            <a:r>
              <a:rPr lang="en-US" altLang="ko-KR" dirty="0" smtClean="0"/>
              <a:t>Vertex cover</a:t>
            </a:r>
          </a:p>
          <a:p>
            <a:pPr lvl="1"/>
            <a:r>
              <a:rPr lang="en-US" altLang="ko-KR" dirty="0" smtClean="0"/>
              <a:t>A set of vertices which touch all the edges of a graph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98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STwig</a:t>
            </a:r>
            <a:r>
              <a:rPr lang="en-US" altLang="ko-KR" dirty="0" smtClean="0"/>
              <a:t> Order Selection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Rules</a:t>
            </a:r>
          </a:p>
          <a:p>
            <a:pPr lvl="1"/>
            <a:r>
              <a:rPr lang="en-US" altLang="ko-KR" dirty="0" smtClean="0"/>
              <a:t>Select edges connected to previous selected edges</a:t>
            </a:r>
          </a:p>
          <a:p>
            <a:pPr lvl="1"/>
            <a:r>
              <a:rPr lang="en-US" altLang="ko-KR" dirty="0" smtClean="0"/>
              <a:t>Select edges incident to nodes with high selectivity</a:t>
            </a:r>
          </a:p>
          <a:p>
            <a:r>
              <a:rPr lang="en-US" altLang="ko-KR" dirty="0" smtClean="0"/>
              <a:t>Rank </a:t>
            </a:r>
            <a:r>
              <a:rPr lang="en-US" altLang="ko-KR" dirty="0" smtClean="0"/>
              <a:t>function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196916"/>
              </p:ext>
            </p:extLst>
          </p:nvPr>
        </p:nvGraphicFramePr>
        <p:xfrm>
          <a:off x="1115616" y="2636912"/>
          <a:ext cx="28114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3" imgW="1320227" imgH="418918" progId="Equation.DSMT4">
                  <p:embed/>
                </p:oleObj>
              </mc:Choice>
              <mc:Fallback>
                <p:oleObj name="Equation" r:id="rId3" imgW="1320227" imgH="418918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636912"/>
                        <a:ext cx="281146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55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Load Set Selection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Goal: </a:t>
            </a:r>
            <a:r>
              <a:rPr lang="en-US" altLang="zh-CN" dirty="0"/>
              <a:t>Access only required computer in the join phrase</a:t>
            </a:r>
          </a:p>
          <a:p>
            <a:r>
              <a:rPr lang="en-US" altLang="zh-CN" dirty="0"/>
              <a:t>Cluster </a:t>
            </a:r>
            <a:r>
              <a:rPr lang="en-US" altLang="zh-CN" dirty="0" smtClean="0"/>
              <a:t>graph</a:t>
            </a:r>
            <a:endParaRPr lang="zh-CN" altLang="en-US" dirty="0"/>
          </a:p>
          <a:p>
            <a:endParaRPr lang="ko-KR" altLang="en-US" dirty="0"/>
          </a:p>
        </p:txBody>
      </p:sp>
      <p:pic>
        <p:nvPicPr>
          <p:cNvPr id="4" name="图片 4" descr="ddata.w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16832"/>
            <a:ext cx="3929090" cy="4907448"/>
          </a:xfrm>
          <a:prstGeom prst="rect">
            <a:avLst/>
          </a:prstGeom>
        </p:spPr>
      </p:pic>
      <p:pic>
        <p:nvPicPr>
          <p:cNvPr id="5" name="图片 5" descr="cluster.wm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750" y="2180834"/>
            <a:ext cx="2428892" cy="21449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48064" y="2060848"/>
            <a:ext cx="2664296" cy="23762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355976" y="3248980"/>
            <a:ext cx="648072" cy="435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509120"/>
            <a:ext cx="3806642" cy="1553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299962"/>
              </p:ext>
            </p:extLst>
          </p:nvPr>
        </p:nvGraphicFramePr>
        <p:xfrm>
          <a:off x="4365805" y="6093296"/>
          <a:ext cx="1441439" cy="288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6" imgW="1143000" imgH="228600" progId="Equation.DSMT4">
                  <p:embed/>
                </p:oleObj>
              </mc:Choice>
              <mc:Fallback>
                <p:oleObj name="Equation" r:id="rId6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805" y="6093296"/>
                        <a:ext cx="1441439" cy="2881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24128" y="5848764"/>
            <a:ext cx="3397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=&gt; </a:t>
            </a:r>
            <a:r>
              <a:rPr lang="en-US" altLang="zh-CN" sz="1600" i="1" dirty="0" smtClean="0"/>
              <a:t>k</a:t>
            </a:r>
            <a:r>
              <a:rPr lang="en-US" altLang="zh-CN" sz="1600" dirty="0" smtClean="0"/>
              <a:t> Load </a:t>
            </a:r>
            <a:r>
              <a:rPr lang="en-US" altLang="zh-CN" sz="1600" i="1" dirty="0" smtClean="0"/>
              <a:t>s</a:t>
            </a:r>
            <a:r>
              <a:rPr lang="en-US" altLang="zh-CN" sz="1600" dirty="0" smtClean="0"/>
              <a:t> from </a:t>
            </a:r>
            <a:r>
              <a:rPr lang="en-US" altLang="zh-CN" sz="1600" i="1" dirty="0" smtClean="0"/>
              <a:t>j</a:t>
            </a:r>
            <a:r>
              <a:rPr lang="en-US" altLang="zh-CN" sz="1600" dirty="0" smtClean="0"/>
              <a:t> to join with </a:t>
            </a:r>
            <a:r>
              <a:rPr lang="en-US" altLang="zh-CN" sz="1600" i="1" dirty="0" smtClean="0"/>
              <a:t>t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5252750" y="4581128"/>
            <a:ext cx="759410" cy="5760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131843"/>
              </p:ext>
            </p:extLst>
          </p:nvPr>
        </p:nvGraphicFramePr>
        <p:xfrm>
          <a:off x="5165340" y="6381328"/>
          <a:ext cx="1854932" cy="40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8" imgW="1104900" imgH="241300" progId="Equation.DSMT4">
                  <p:embed/>
                </p:oleObj>
              </mc:Choice>
              <mc:Fallback>
                <p:oleObj name="Equation" r:id="rId8" imgW="1104900" imgH="2413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340" y="6381328"/>
                        <a:ext cx="1854932" cy="40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직선 연결선 15"/>
          <p:cNvCxnSpPr/>
          <p:nvPr/>
        </p:nvCxnSpPr>
        <p:spPr>
          <a:xfrm flipV="1">
            <a:off x="1907704" y="3645024"/>
            <a:ext cx="560389" cy="122413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 flipV="1">
            <a:off x="1547665" y="2420888"/>
            <a:ext cx="1872207" cy="43204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899257" y="2492896"/>
            <a:ext cx="112101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5599172" y="2744924"/>
            <a:ext cx="0" cy="97210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4572000" y="4941168"/>
            <a:ext cx="360040" cy="21602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252750" y="5286040"/>
            <a:ext cx="759410" cy="562724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60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3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Contribution</a:t>
            </a:r>
          </a:p>
          <a:p>
            <a:r>
              <a:rPr lang="en-US" altLang="ko-KR" dirty="0" smtClean="0"/>
              <a:t>Method</a:t>
            </a:r>
          </a:p>
          <a:p>
            <a:r>
              <a:rPr lang="en-US" altLang="ko-KR" dirty="0" smtClean="0"/>
              <a:t>Query optimization</a:t>
            </a:r>
          </a:p>
          <a:p>
            <a:r>
              <a:rPr lang="en-US" altLang="ko-KR" dirty="0" smtClean="0"/>
              <a:t>Experimental results</a:t>
            </a:r>
          </a:p>
          <a:p>
            <a:r>
              <a:rPr lang="en-US" altLang="ko-KR" dirty="0" smtClean="0"/>
              <a:t>Conclusions</a:t>
            </a:r>
          </a:p>
          <a:p>
            <a:r>
              <a:rPr lang="en-US" altLang="ko-KR" dirty="0" smtClean="0"/>
              <a:t>Discussion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05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Head </a:t>
            </a:r>
            <a:r>
              <a:rPr lang="en-US" altLang="ko-KR" dirty="0" err="1" smtClean="0"/>
              <a:t>STwig</a:t>
            </a:r>
            <a:r>
              <a:rPr lang="en-US" altLang="ko-KR" dirty="0" smtClean="0"/>
              <a:t> Selection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a </a:t>
            </a:r>
            <a:r>
              <a:rPr lang="en-US" altLang="zh-CN" dirty="0" err="1"/>
              <a:t>STwig</a:t>
            </a:r>
            <a:r>
              <a:rPr lang="en-US" altLang="zh-CN" dirty="0"/>
              <a:t> as the first one for join during processing</a:t>
            </a:r>
            <a:endParaRPr lang="zh-CN" altLang="en-US" dirty="0"/>
          </a:p>
          <a:p>
            <a:r>
              <a:rPr lang="en-US" altLang="zh-CN" dirty="0"/>
              <a:t>Communication </a:t>
            </a:r>
            <a:r>
              <a:rPr lang="en-US" altLang="zh-CN" dirty="0" smtClean="0"/>
              <a:t>cost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Compute minimal </a:t>
            </a:r>
            <a:r>
              <a:rPr lang="en-US" altLang="zh-CN" i="1" dirty="0"/>
              <a:t>d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)</a:t>
            </a:r>
          </a:p>
          <a:p>
            <a:pPr marL="971550" lvl="1" indent="-514350">
              <a:buAutoNum type="arabicPeriod"/>
            </a:pPr>
            <a:r>
              <a:rPr lang="en-US" altLang="zh-CN" dirty="0"/>
              <a:t>Compute all-pair shortest path </a:t>
            </a:r>
            <a:r>
              <a:rPr lang="en-US" altLang="zh-CN" i="1" dirty="0"/>
              <a:t>M</a:t>
            </a:r>
            <a:r>
              <a:rPr lang="en-US" altLang="zh-CN" dirty="0"/>
              <a:t> in query pattern</a:t>
            </a:r>
          </a:p>
          <a:p>
            <a:pPr marL="971550" lvl="1" indent="-514350">
              <a:buAutoNum type="arabicPeriod"/>
            </a:pPr>
            <a:r>
              <a:rPr lang="en-US" altLang="zh-CN" dirty="0"/>
              <a:t> </a:t>
            </a:r>
          </a:p>
          <a:p>
            <a:pPr marL="971550" lvl="1" indent="-514350">
              <a:buAutoNum type="arabicPeriod"/>
            </a:pPr>
            <a:r>
              <a:rPr lang="en-US" altLang="zh-CN" dirty="0"/>
              <a:t> </a:t>
            </a:r>
            <a:r>
              <a:rPr lang="en-US" altLang="zh-CN" dirty="0" err="1"/>
              <a:t>STwig</a:t>
            </a:r>
            <a:r>
              <a:rPr lang="en-US" altLang="zh-CN" dirty="0"/>
              <a:t> with minimal </a:t>
            </a:r>
            <a:r>
              <a:rPr lang="en-US" altLang="zh-CN" i="1" dirty="0"/>
              <a:t>d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) is selected as 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s</a:t>
            </a:r>
            <a:endParaRPr lang="en-US" altLang="zh-CN" i="1" baseline="-25000" dirty="0"/>
          </a:p>
          <a:p>
            <a:pPr lvl="1"/>
            <a:endParaRPr lang="zh-CN" altLang="en-US" dirty="0"/>
          </a:p>
          <a:p>
            <a:endParaRPr lang="ko-KR" altLang="en-US" dirty="0"/>
          </a:p>
        </p:txBody>
      </p:sp>
      <p:graphicFrame>
        <p:nvGraphicFramePr>
          <p:cNvPr id="4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635869"/>
              </p:ext>
            </p:extLst>
          </p:nvPr>
        </p:nvGraphicFramePr>
        <p:xfrm>
          <a:off x="679397" y="1974303"/>
          <a:ext cx="3892603" cy="678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3" imgW="1968480" imgH="342720" progId="Equation.DSMT4">
                  <p:embed/>
                </p:oleObj>
              </mc:Choice>
              <mc:Fallback>
                <p:oleObj name="Equation" r:id="rId3" imgW="1968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397" y="1974303"/>
                        <a:ext cx="3892603" cy="678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955397"/>
              </p:ext>
            </p:extLst>
          </p:nvPr>
        </p:nvGraphicFramePr>
        <p:xfrm>
          <a:off x="683568" y="2636912"/>
          <a:ext cx="2960114" cy="444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5" imgW="1523880" imgH="228600" progId="Equation.DSMT4">
                  <p:embed/>
                </p:oleObj>
              </mc:Choice>
              <mc:Fallback>
                <p:oleObj name="Equation" r:id="rId5" imgW="1523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636912"/>
                        <a:ext cx="2960114" cy="444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3172906"/>
            <a:ext cx="2497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min </a:t>
            </a:r>
            <a:r>
              <a:rPr lang="en-US" altLang="zh-CN" sz="2000" i="1" dirty="0" smtClean="0"/>
              <a:t>d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s</a:t>
            </a:r>
            <a:r>
              <a:rPr lang="en-US" altLang="zh-CN" sz="2000" dirty="0" smtClean="0"/>
              <a:t>) </a:t>
            </a:r>
            <a:r>
              <a:rPr lang="en-US" altLang="zh-CN" sz="2000" dirty="0" smtClean="0">
                <a:sym typeface="Symbol"/>
              </a:rPr>
              <a:t> min </a:t>
            </a:r>
            <a:r>
              <a:rPr lang="en-US" altLang="zh-CN" sz="2000" i="1" dirty="0" smtClean="0">
                <a:sym typeface="Symbol"/>
              </a:rPr>
              <a:t>T</a:t>
            </a:r>
            <a:r>
              <a:rPr lang="en-US" altLang="zh-CN" sz="2000" dirty="0" smtClean="0">
                <a:sym typeface="Symbol"/>
              </a:rPr>
              <a:t>(</a:t>
            </a:r>
            <a:r>
              <a:rPr lang="en-US" altLang="zh-CN" sz="2000" i="1" dirty="0" smtClean="0">
                <a:sym typeface="Symbol"/>
              </a:rPr>
              <a:t>s</a:t>
            </a:r>
            <a:r>
              <a:rPr lang="en-US" altLang="zh-CN" sz="2000" dirty="0" smtClean="0">
                <a:sym typeface="Symbol"/>
              </a:rPr>
              <a:t>)</a:t>
            </a:r>
            <a:endParaRPr lang="zh-CN" altLang="en-US" sz="2000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029888"/>
              </p:ext>
            </p:extLst>
          </p:nvPr>
        </p:nvGraphicFramePr>
        <p:xfrm>
          <a:off x="1259632" y="4495956"/>
          <a:ext cx="2330559" cy="492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7" imgW="1282700" imgH="254000" progId="Equation.DSMT4">
                  <p:embed/>
                </p:oleObj>
              </mc:Choice>
              <mc:Fallback>
                <p:oleObj name="Equation" r:id="rId7" imgW="12827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495956"/>
                        <a:ext cx="2330559" cy="492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911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Environment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Hardware</a:t>
            </a:r>
          </a:p>
          <a:p>
            <a:pPr lvl="1"/>
            <a:r>
              <a:rPr lang="en-US" altLang="zh-CN" dirty="0"/>
              <a:t>Cluster 1</a:t>
            </a:r>
            <a:r>
              <a:rPr lang="en-US" altLang="zh-CN" sz="1900" dirty="0"/>
              <a:t>: 8 machines. Each has 32 GB DDR3 RAM and two 2.53 GHz Intel Xeon E5540 CPU. Network adapter:  Broadcom BCM5709C </a:t>
            </a:r>
            <a:r>
              <a:rPr lang="en-US" altLang="zh-CN" sz="1900" dirty="0" err="1"/>
              <a:t>NetXtreme</a:t>
            </a:r>
            <a:r>
              <a:rPr lang="en-US" altLang="zh-CN" sz="1900" dirty="0"/>
              <a:t> II GigE</a:t>
            </a:r>
          </a:p>
          <a:p>
            <a:pPr lvl="1"/>
            <a:r>
              <a:rPr lang="en-US" altLang="zh-CN" dirty="0"/>
              <a:t>Cluster 2: </a:t>
            </a:r>
            <a:r>
              <a:rPr lang="en-US" altLang="zh-CN" sz="1900" dirty="0"/>
              <a:t>12 machines. Each has 48 GB DDR3 RAM and two 2.67 GHz Intel Xeon E5650 CPU. Dual network adapters: 1 </a:t>
            </a:r>
            <a:r>
              <a:rPr lang="en-US" altLang="zh-CN" sz="1900" dirty="0" err="1"/>
              <a:t>Gbps</a:t>
            </a:r>
            <a:r>
              <a:rPr lang="en-US" altLang="zh-CN" sz="1900" dirty="0"/>
              <a:t> HP NC382i DP Multifunction Gigabit Server Adapter and 40 </a:t>
            </a:r>
            <a:r>
              <a:rPr lang="en-US" altLang="zh-CN" sz="1900" dirty="0" err="1"/>
              <a:t>Gbps</a:t>
            </a:r>
            <a:r>
              <a:rPr lang="en-US" altLang="zh-CN" sz="1900" dirty="0"/>
              <a:t> </a:t>
            </a:r>
            <a:r>
              <a:rPr lang="en-US" altLang="zh-CN" sz="1900" dirty="0" err="1"/>
              <a:t>Mellanox</a:t>
            </a:r>
            <a:r>
              <a:rPr lang="en-US" altLang="zh-CN" sz="1900" dirty="0"/>
              <a:t> </a:t>
            </a:r>
            <a:r>
              <a:rPr lang="en-US" altLang="zh-CN" sz="1900" dirty="0" err="1"/>
              <a:t>IPoIB</a:t>
            </a:r>
            <a:r>
              <a:rPr lang="en-US" altLang="zh-CN" sz="1900" dirty="0"/>
              <a:t> Adapter</a:t>
            </a:r>
          </a:p>
          <a:p>
            <a:r>
              <a:rPr lang="en-US" altLang="zh-CN" dirty="0"/>
              <a:t>Software: Windows </a:t>
            </a:r>
            <a:r>
              <a:rPr lang="en-US" altLang="zh-CN" dirty="0" smtClean="0"/>
              <a:t>server </a:t>
            </a:r>
            <a:r>
              <a:rPr lang="en-US" altLang="zh-CN" dirty="0"/>
              <a:t>2008 R2; C#  with .NET Framework 4</a:t>
            </a:r>
          </a:p>
          <a:p>
            <a:r>
              <a:rPr lang="en-US" altLang="zh-CN" dirty="0"/>
              <a:t>Data </a:t>
            </a:r>
            <a:r>
              <a:rPr lang="en-US" altLang="zh-CN" dirty="0" smtClean="0"/>
              <a:t>set</a:t>
            </a:r>
            <a:endParaRPr lang="en-US" altLang="zh-CN" dirty="0"/>
          </a:p>
          <a:p>
            <a:pPr lvl="1"/>
            <a:r>
              <a:rPr lang="en-US" altLang="zh-CN" dirty="0"/>
              <a:t>Real </a:t>
            </a:r>
            <a:r>
              <a:rPr lang="en-US" altLang="zh-CN" dirty="0" smtClean="0"/>
              <a:t>data</a:t>
            </a:r>
            <a:endParaRPr lang="en-US" altLang="zh-CN" dirty="0"/>
          </a:p>
          <a:p>
            <a:pPr lvl="2"/>
            <a:r>
              <a:rPr lang="en-US" altLang="zh-CN" b="1" dirty="0"/>
              <a:t>US Patents</a:t>
            </a:r>
            <a:r>
              <a:rPr lang="en-US" altLang="zh-CN" dirty="0"/>
              <a:t>: 3,774,768 nodes; 16,522,438 edges; 418 labels</a:t>
            </a:r>
          </a:p>
          <a:p>
            <a:pPr lvl="2"/>
            <a:r>
              <a:rPr lang="en-US" altLang="zh-CN" b="1" dirty="0" err="1"/>
              <a:t>Wordnet</a:t>
            </a:r>
            <a:r>
              <a:rPr lang="en-US" altLang="zh-CN" dirty="0"/>
              <a:t>: 82,670 nodes; 133,445 edges; 5 labels</a:t>
            </a:r>
          </a:p>
          <a:p>
            <a:pPr lvl="1"/>
            <a:r>
              <a:rPr lang="en-US" altLang="zh-CN" dirty="0"/>
              <a:t>Synthetic data: RMAT graph</a:t>
            </a:r>
          </a:p>
          <a:p>
            <a:pPr lvl="2"/>
            <a:r>
              <a:rPr lang="en-US" altLang="zh-CN" dirty="0"/>
              <a:t>Default: #node=64M, #degree=64, #</a:t>
            </a:r>
            <a:r>
              <a:rPr lang="en-US" altLang="zh-CN" dirty="0" err="1"/>
              <a:t>label_density</a:t>
            </a:r>
            <a:r>
              <a:rPr lang="en-US" altLang="zh-CN" dirty="0"/>
              <a:t>=0.0001</a:t>
            </a:r>
          </a:p>
          <a:p>
            <a:r>
              <a:rPr lang="en-US" altLang="zh-CN" dirty="0"/>
              <a:t>Query </a:t>
            </a:r>
            <a:r>
              <a:rPr lang="en-US" altLang="zh-CN" dirty="0" smtClean="0"/>
              <a:t>set</a:t>
            </a:r>
            <a:endParaRPr lang="en-US" altLang="zh-CN" dirty="0"/>
          </a:p>
          <a:p>
            <a:pPr lvl="1"/>
            <a:r>
              <a:rPr lang="en-US" altLang="zh-CN" b="1" dirty="0"/>
              <a:t>DFS</a:t>
            </a:r>
            <a:r>
              <a:rPr lang="en-US" altLang="zh-CN" dirty="0"/>
              <a:t>: DFS from a randomly chosen node</a:t>
            </a:r>
          </a:p>
          <a:p>
            <a:pPr lvl="1"/>
            <a:r>
              <a:rPr lang="en-US" altLang="zh-CN" b="1" dirty="0"/>
              <a:t>Random</a:t>
            </a:r>
            <a:r>
              <a:rPr lang="en-US" altLang="zh-CN" dirty="0"/>
              <a:t>: randomly adding </a:t>
            </a:r>
            <a:r>
              <a:rPr lang="en-US" altLang="zh-CN" i="1" dirty="0"/>
              <a:t>E edges among N given nodes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7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on Real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For DFS query, run time increases significantly from node count 7</a:t>
            </a:r>
          </a:p>
          <a:p>
            <a:r>
              <a:rPr lang="en-US" altLang="ko-KR" dirty="0" smtClean="0"/>
              <a:t>For random query, the run time is nearly linear with the query size</a:t>
            </a:r>
          </a:p>
          <a:p>
            <a:r>
              <a:rPr lang="en-US" altLang="ko-KR" dirty="0" smtClean="0"/>
              <a:t>The edge number in a query has small impact on the run time</a:t>
            </a:r>
            <a:endParaRPr lang="en-US" altLang="ko-KR" dirty="0"/>
          </a:p>
        </p:txBody>
      </p:sp>
      <p:pic>
        <p:nvPicPr>
          <p:cNvPr id="4" name="图片 3" descr="exp1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298"/>
            <a:ext cx="3080207" cy="2380160"/>
          </a:xfrm>
          <a:prstGeom prst="rect">
            <a:avLst/>
          </a:prstGeom>
        </p:spPr>
      </p:pic>
      <p:pic>
        <p:nvPicPr>
          <p:cNvPr id="5" name="图片 4" descr="exp2.w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26" y="1285860"/>
            <a:ext cx="3143271" cy="2428892"/>
          </a:xfrm>
          <a:prstGeom prst="rect">
            <a:avLst/>
          </a:prstGeom>
        </p:spPr>
      </p:pic>
      <p:pic>
        <p:nvPicPr>
          <p:cNvPr id="6" name="图片 5" descr="exp3.wm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84" y="1053713"/>
            <a:ext cx="3214678" cy="2732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4414" y="3684777"/>
            <a:ext cx="5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DFS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00496" y="3684777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Random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43768" y="3684777"/>
            <a:ext cx="6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Edge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6932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Speedup Experiments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The run time is significantly reduces as machine number increases</a:t>
            </a:r>
          </a:p>
          <a:p>
            <a:pPr lvl="1"/>
            <a:r>
              <a:rPr lang="en-US" altLang="ko-KR" dirty="0" smtClean="0"/>
              <a:t>The run time decreases sub-linearly with the machine number</a:t>
            </a:r>
          </a:p>
          <a:p>
            <a:pPr lvl="1"/>
            <a:r>
              <a:rPr lang="en-US" altLang="ko-KR" dirty="0" smtClean="0"/>
              <a:t>The speedup ratio for DFS is greater than that for RANDOM</a:t>
            </a:r>
            <a:endParaRPr lang="ko-KR" altLang="en-US" dirty="0"/>
          </a:p>
        </p:txBody>
      </p:sp>
      <p:pic>
        <p:nvPicPr>
          <p:cNvPr id="4" name="图片 3" descr="s1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5"/>
            <a:ext cx="4807357" cy="37147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on Real Data</a:t>
            </a:r>
            <a:endParaRPr lang="ko-KR" altLang="en-US" dirty="0"/>
          </a:p>
        </p:txBody>
      </p:sp>
      <p:pic>
        <p:nvPicPr>
          <p:cNvPr id="5" name="图片 4" descr="s2.w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7" y="1124744"/>
            <a:ext cx="4857753" cy="37537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4546" y="4768083"/>
            <a:ext cx="5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DFS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15074" y="4839521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Random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9400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on Real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Scalability </a:t>
            </a:r>
            <a:r>
              <a:rPr lang="en-US" altLang="ko-KR" dirty="0" smtClean="0"/>
              <a:t>experiments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Graph </a:t>
            </a:r>
            <a:r>
              <a:rPr lang="en-US" altLang="ko-KR" dirty="0" smtClean="0"/>
              <a:t>load time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2"/>
            <a:r>
              <a:rPr lang="en-US" altLang="ko-KR" dirty="0" smtClean="0"/>
              <a:t>Even when the graph size scales to 1B, it can be loaded in our system within a few hundreds of seconds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6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627645"/>
              </p:ext>
            </p:extLst>
          </p:nvPr>
        </p:nvGraphicFramePr>
        <p:xfrm>
          <a:off x="214284" y="1988270"/>
          <a:ext cx="8715432" cy="944487"/>
        </p:xfrm>
        <a:graphic>
          <a:graphicData uri="http://schemas.openxmlformats.org/drawingml/2006/table">
            <a:tbl>
              <a:tblPr/>
              <a:tblGrid>
                <a:gridCol w="2500328"/>
                <a:gridCol w="928694"/>
                <a:gridCol w="928694"/>
                <a:gridCol w="857256"/>
                <a:gridCol w="1000132"/>
                <a:gridCol w="928694"/>
                <a:gridCol w="1571634"/>
              </a:tblGrid>
              <a:tr h="5000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latin typeface="NimbusRomNo9L-Regu"/>
                          <a:ea typeface="宋体"/>
                          <a:cs typeface="NimbusRomNo9L-Regu"/>
                        </a:rPr>
                        <a:t>Node number (M)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latin typeface="NimbusRomNo9L-Regu"/>
                          <a:ea typeface="宋体"/>
                          <a:cs typeface="NimbusRomNo9L-Regu"/>
                        </a:rPr>
                        <a:t>1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latin typeface="NimbusRomNo9L-Regu"/>
                          <a:ea typeface="宋体"/>
                          <a:cs typeface="NimbusRomNo9L-Regu"/>
                        </a:rPr>
                        <a:t>4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latin typeface="NimbusRomNo9L-Regu"/>
                          <a:ea typeface="宋体"/>
                          <a:cs typeface="NimbusRomNo9L-Regu"/>
                        </a:rPr>
                        <a:t>16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latin typeface="NimbusRomNo9L-Regu"/>
                          <a:ea typeface="宋体"/>
                          <a:cs typeface="NimbusRomNo9L-Regu"/>
                        </a:rPr>
                        <a:t>64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latin typeface="NimbusRomNo9L-Regu"/>
                          <a:ea typeface="宋体"/>
                          <a:cs typeface="NimbusRomNo9L-Regu"/>
                        </a:rPr>
                        <a:t>256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latin typeface="NimbusRomNo9L-Regu"/>
                          <a:ea typeface="宋体"/>
                          <a:cs typeface="NimbusRomNo9L-Regu"/>
                        </a:rPr>
                        <a:t>1024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4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latin typeface="NimbusRomNo9L-Regu"/>
                          <a:ea typeface="宋体"/>
                          <a:cs typeface="NimbusRomNo9L-Regu"/>
                        </a:rPr>
                        <a:t>Load Time (ms)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latin typeface="NimbusRomNo9L-Regu"/>
                          <a:ea typeface="宋体"/>
                          <a:cs typeface="NimbusRomNo9L-Regu"/>
                        </a:rPr>
                        <a:t>2101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latin typeface="NimbusRomNo9L-Regu"/>
                          <a:ea typeface="宋体"/>
                          <a:cs typeface="NimbusRomNo9L-Regu"/>
                        </a:rPr>
                        <a:t>4515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latin typeface="NimbusRomNo9L-Regu"/>
                          <a:ea typeface="宋体"/>
                          <a:cs typeface="NimbusRomNo9L-Regu"/>
                        </a:rPr>
                        <a:t>9726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latin typeface="NimbusRomNo9L-Regu"/>
                          <a:ea typeface="宋体"/>
                          <a:cs typeface="NimbusRomNo9L-Regu"/>
                        </a:rPr>
                        <a:t>36409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latin typeface="NimbusRomNo9L-Regu"/>
                          <a:ea typeface="宋体"/>
                          <a:cs typeface="NimbusRomNo9L-Regu"/>
                        </a:rPr>
                        <a:t>66506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latin typeface="NimbusRomNo9L-Regu"/>
                          <a:ea typeface="宋体"/>
                          <a:cs typeface="NimbusRomNo9L-Regu"/>
                        </a:rPr>
                        <a:t>265801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358082" y="1916832"/>
            <a:ext cx="1643074" cy="1071570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18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 on Synthetic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Scalability </a:t>
            </a:r>
            <a:r>
              <a:rPr lang="en-US" altLang="zh-CN" dirty="0" smtClean="0"/>
              <a:t>Experiments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Run time is not sensitive to total node count</a:t>
            </a:r>
          </a:p>
          <a:p>
            <a:pPr lvl="1"/>
            <a:r>
              <a:rPr lang="en-US" altLang="ko-KR" dirty="0" smtClean="0"/>
              <a:t>Our approach scales well as graph grows large</a:t>
            </a:r>
            <a:endParaRPr lang="ko-KR" altLang="en-US" dirty="0"/>
          </a:p>
        </p:txBody>
      </p:sp>
      <p:pic>
        <p:nvPicPr>
          <p:cNvPr id="4" name="图片 3" descr="c1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690" y="1000108"/>
            <a:ext cx="4985310" cy="3852285"/>
          </a:xfrm>
          <a:prstGeom prst="rect">
            <a:avLst/>
          </a:prstGeom>
        </p:spPr>
      </p:pic>
      <p:pic>
        <p:nvPicPr>
          <p:cNvPr id="5" name="图片 5" descr="c2.w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4422"/>
            <a:ext cx="4673189" cy="329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5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on Synthetic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Varying With Parameters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The run time increases sub-linearly with graph density</a:t>
            </a:r>
          </a:p>
          <a:p>
            <a:pPr lvl="1"/>
            <a:r>
              <a:rPr lang="en-US" altLang="ko-KR" dirty="0" smtClean="0"/>
              <a:t>The run time decreases when the label number increases</a:t>
            </a:r>
            <a:endParaRPr lang="ko-KR" altLang="en-US" dirty="0"/>
          </a:p>
        </p:txBody>
      </p:sp>
      <p:pic>
        <p:nvPicPr>
          <p:cNvPr id="4" name="图片 3" descr="v2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0" y="1214422"/>
            <a:ext cx="4714908" cy="3643338"/>
          </a:xfrm>
          <a:prstGeom prst="rect">
            <a:avLst/>
          </a:prstGeom>
        </p:spPr>
      </p:pic>
      <p:pic>
        <p:nvPicPr>
          <p:cNvPr id="5" name="图片 4" descr="v1.w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85860"/>
            <a:ext cx="5053107" cy="35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1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Subgraph</a:t>
            </a:r>
            <a:r>
              <a:rPr lang="en-US" altLang="zh-CN" dirty="0"/>
              <a:t> matching is one of the most basic operations.</a:t>
            </a:r>
          </a:p>
          <a:p>
            <a:r>
              <a:rPr lang="en-US" altLang="zh-CN" dirty="0"/>
              <a:t>combine the benefits of </a:t>
            </a:r>
            <a:r>
              <a:rPr lang="en-US" altLang="zh-CN" dirty="0" err="1"/>
              <a:t>subgraph</a:t>
            </a:r>
            <a:r>
              <a:rPr lang="en-US" altLang="zh-CN" dirty="0"/>
              <a:t> join and graph exploration without using heavy structural indices. </a:t>
            </a:r>
          </a:p>
          <a:p>
            <a:r>
              <a:rPr lang="en-US" altLang="zh-CN" dirty="0"/>
              <a:t>Query optimization techniques and a parallel algorithm</a:t>
            </a:r>
          </a:p>
          <a:p>
            <a:r>
              <a:rPr lang="en-US" altLang="zh-CN" dirty="0"/>
              <a:t>Experimental results demonstrate that our method can scale to billion-node graphs.</a:t>
            </a:r>
            <a:endParaRPr lang="zh-CN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points</a:t>
            </a:r>
          </a:p>
          <a:p>
            <a:pPr lvl="1"/>
            <a:r>
              <a:rPr lang="en-US" altLang="ko-KR" dirty="0" smtClean="0"/>
              <a:t>Great time complexity</a:t>
            </a:r>
          </a:p>
          <a:p>
            <a:r>
              <a:rPr lang="en-US" altLang="ko-KR" dirty="0" smtClean="0"/>
              <a:t>Weak points</a:t>
            </a:r>
          </a:p>
        </p:txBody>
      </p:sp>
    </p:spTree>
    <p:extLst>
      <p:ext uri="{BB962C8B-B14F-4D97-AF65-F5344CB8AC3E}">
        <p14:creationId xmlns:p14="http://schemas.microsoft.com/office/powerpoint/2010/main" val="276574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Subgraph</a:t>
            </a:r>
            <a:r>
              <a:rPr lang="en-US" altLang="ko-KR" dirty="0" smtClean="0"/>
              <a:t> </a:t>
            </a:r>
            <a:r>
              <a:rPr lang="en-US" altLang="ko-KR" dirty="0" smtClean="0"/>
              <a:t>matching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Retrieve all </a:t>
            </a:r>
            <a:r>
              <a:rPr lang="en-US" altLang="ko-KR" dirty="0" err="1" smtClean="0"/>
              <a:t>subgraphs</a:t>
            </a:r>
            <a:r>
              <a:rPr lang="en-US" altLang="ko-KR" dirty="0" smtClean="0"/>
              <a:t> of G that are isomorphic to Q.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2276872"/>
            <a:ext cx="539115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2195736" y="2996952"/>
            <a:ext cx="504056" cy="50405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885880" y="3632063"/>
            <a:ext cx="504056" cy="50405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848519" y="2420888"/>
            <a:ext cx="504056" cy="50405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11960" y="3501008"/>
            <a:ext cx="504056" cy="50405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195736" y="2996952"/>
            <a:ext cx="504056" cy="50405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885880" y="3636665"/>
            <a:ext cx="504056" cy="50405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211960" y="2393388"/>
            <a:ext cx="504056" cy="50405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211960" y="3501008"/>
            <a:ext cx="504056" cy="50405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2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Graphs serve as important data structures in many fields.</a:t>
            </a:r>
          </a:p>
          <a:p>
            <a:r>
              <a:rPr lang="en-US" altLang="ko-KR" dirty="0" smtClean="0"/>
              <a:t>Large graphs</a:t>
            </a:r>
          </a:p>
          <a:p>
            <a:pPr lvl="1"/>
            <a:r>
              <a:rPr lang="en-US" altLang="ko-KR" dirty="0" smtClean="0"/>
              <a:t>Social </a:t>
            </a:r>
            <a:r>
              <a:rPr lang="en-US" altLang="ko-KR" dirty="0" smtClean="0"/>
              <a:t>network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Facebook</a:t>
            </a:r>
          </a:p>
          <a:p>
            <a:pPr lvl="3"/>
            <a:r>
              <a:rPr lang="en-US" altLang="ko-KR" dirty="0" smtClean="0"/>
              <a:t>800 millions of vertices</a:t>
            </a:r>
          </a:p>
          <a:p>
            <a:pPr lvl="3"/>
            <a:r>
              <a:rPr lang="en-US" altLang="ko-KR" dirty="0" smtClean="0"/>
              <a:t>Average degree is 130</a:t>
            </a:r>
          </a:p>
          <a:p>
            <a:pPr lvl="1"/>
            <a:r>
              <a:rPr lang="en-US" altLang="ko-KR" dirty="0" smtClean="0"/>
              <a:t>Web graph</a:t>
            </a:r>
          </a:p>
          <a:p>
            <a:pPr lvl="2"/>
            <a:r>
              <a:rPr lang="en-US" altLang="ko-KR" dirty="0" smtClean="0"/>
              <a:t>2.1 billion vertices</a:t>
            </a:r>
          </a:p>
          <a:p>
            <a:pPr lvl="2"/>
            <a:r>
              <a:rPr lang="en-US" altLang="ko-KR" dirty="0" smtClean="0"/>
              <a:t>15 billion edges</a:t>
            </a:r>
          </a:p>
          <a:p>
            <a:pPr lvl="1"/>
            <a:r>
              <a:rPr lang="en-US" altLang="ko-KR" dirty="0" smtClean="0"/>
              <a:t>Graphs in </a:t>
            </a:r>
            <a:r>
              <a:rPr lang="en-US" altLang="ko-KR" dirty="0" smtClean="0"/>
              <a:t>biology</a:t>
            </a:r>
            <a:endParaRPr lang="en-US" altLang="ko-KR" dirty="0" smtClean="0"/>
          </a:p>
          <a:p>
            <a:r>
              <a:rPr lang="en-US" altLang="ko-KR" dirty="0" err="1" smtClean="0"/>
              <a:t>Subgraph</a:t>
            </a:r>
            <a:r>
              <a:rPr lang="en-US" altLang="ko-KR" dirty="0" smtClean="0"/>
              <a:t> </a:t>
            </a:r>
            <a:r>
              <a:rPr lang="en-US" altLang="ko-KR" dirty="0" smtClean="0"/>
              <a:t>matching </a:t>
            </a:r>
            <a:r>
              <a:rPr lang="en-US" altLang="ko-KR" dirty="0" smtClean="0"/>
              <a:t>on large graphs is in demand!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03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Existing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 index : Only work for </a:t>
            </a:r>
            <a:r>
              <a:rPr lang="en-US" altLang="ko-KR" dirty="0" smtClean="0"/>
              <a:t>“toy</a:t>
            </a:r>
            <a:r>
              <a:rPr lang="en-US" altLang="ko-KR" dirty="0" smtClean="0"/>
              <a:t>” graphs</a:t>
            </a:r>
          </a:p>
          <a:p>
            <a:pPr lvl="1"/>
            <a:r>
              <a:rPr lang="en-US" altLang="ko-KR" dirty="0" err="1" smtClean="0"/>
              <a:t>Ullmann’s</a:t>
            </a:r>
            <a:r>
              <a:rPr lang="en-US" altLang="ko-KR" dirty="0" smtClean="0"/>
              <a:t> Algorithm</a:t>
            </a:r>
          </a:p>
          <a:p>
            <a:pPr lvl="1"/>
            <a:r>
              <a:rPr lang="en-US" altLang="ko-KR" dirty="0" smtClean="0"/>
              <a:t>VF2</a:t>
            </a:r>
          </a:p>
          <a:p>
            <a:r>
              <a:rPr lang="en-US" altLang="ko-KR" dirty="0" smtClean="0"/>
              <a:t>Edge index : Costly join, a subset of </a:t>
            </a:r>
            <a:r>
              <a:rPr lang="en-US" altLang="ko-KR" dirty="0" err="1" smtClean="0"/>
              <a:t>subgraph</a:t>
            </a:r>
            <a:r>
              <a:rPr lang="en-US" altLang="ko-KR" dirty="0" smtClean="0"/>
              <a:t> queries</a:t>
            </a:r>
          </a:p>
          <a:p>
            <a:pPr lvl="1"/>
            <a:r>
              <a:rPr lang="en-US" altLang="ko-KR" dirty="0" smtClean="0"/>
              <a:t>RDF-3X</a:t>
            </a:r>
          </a:p>
          <a:p>
            <a:pPr lvl="1"/>
            <a:r>
              <a:rPr lang="en-US" altLang="ko-KR" dirty="0" err="1" smtClean="0"/>
              <a:t>BitMat</a:t>
            </a:r>
            <a:endParaRPr lang="en-US" altLang="ko-KR" dirty="0" smtClean="0"/>
          </a:p>
          <a:p>
            <a:r>
              <a:rPr lang="en-US" altLang="ko-KR" dirty="0" smtClean="0"/>
              <a:t>Frequent </a:t>
            </a:r>
            <a:r>
              <a:rPr lang="en-US" altLang="ko-KR" dirty="0" err="1" smtClean="0"/>
              <a:t>subgraph</a:t>
            </a:r>
            <a:r>
              <a:rPr lang="en-US" altLang="ko-KR" dirty="0" smtClean="0"/>
              <a:t> index : Costly frequent </a:t>
            </a:r>
            <a:r>
              <a:rPr lang="en-US" altLang="ko-KR" dirty="0" err="1" smtClean="0"/>
              <a:t>subgraph</a:t>
            </a:r>
            <a:r>
              <a:rPr lang="en-US" altLang="ko-KR" dirty="0" smtClean="0"/>
              <a:t> finding</a:t>
            </a:r>
          </a:p>
          <a:p>
            <a:pPr lvl="1"/>
            <a:r>
              <a:rPr lang="en-US" altLang="ko-KR" dirty="0" smtClean="0"/>
              <a:t>Subdue</a:t>
            </a:r>
          </a:p>
          <a:p>
            <a:pPr lvl="1"/>
            <a:r>
              <a:rPr lang="en-US" altLang="ko-KR" dirty="0" err="1" smtClean="0"/>
              <a:t>SpiderMine</a:t>
            </a:r>
            <a:endParaRPr lang="en-US" altLang="ko-KR" dirty="0" smtClean="0"/>
          </a:p>
          <a:p>
            <a:r>
              <a:rPr lang="en-US" altLang="ko-KR" dirty="0" smtClean="0"/>
              <a:t>Reachability/Neighborhood index : Large size index</a:t>
            </a:r>
          </a:p>
          <a:p>
            <a:pPr lvl="1"/>
            <a:r>
              <a:rPr lang="en-US" altLang="ko-KR" dirty="0" err="1" smtClean="0"/>
              <a:t>Rjoin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GraphQL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Zhao’s algorithm</a:t>
            </a:r>
          </a:p>
          <a:p>
            <a:pPr lvl="1"/>
            <a:r>
              <a:rPr lang="en-US" altLang="ko-KR" dirty="0" smtClean="0"/>
              <a:t>GADDI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0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</a:t>
            </a:r>
            <a:endParaRPr lang="ko-KR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82" y="1541458"/>
            <a:ext cx="8718036" cy="4505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5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Exploration VS. Joins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Join</a:t>
            </a:r>
          </a:p>
          <a:p>
            <a:pPr lvl="1"/>
            <a:r>
              <a:rPr lang="en-US" altLang="ko-KR" dirty="0" smtClean="0"/>
              <a:t>Decompose query graph into </a:t>
            </a:r>
            <a:r>
              <a:rPr lang="en-US" altLang="ko-KR" dirty="0" err="1" smtClean="0"/>
              <a:t>subgraphs</a:t>
            </a:r>
            <a:r>
              <a:rPr lang="en-US" altLang="ko-KR" dirty="0" smtClean="0"/>
              <a:t> and join the results</a:t>
            </a:r>
          </a:p>
          <a:p>
            <a:pPr lvl="1"/>
            <a:r>
              <a:rPr lang="en-US" altLang="ko-KR" dirty="0" smtClean="0"/>
              <a:t>Pros</a:t>
            </a:r>
          </a:p>
          <a:p>
            <a:pPr lvl="2"/>
            <a:r>
              <a:rPr lang="en-US" altLang="ko-KR" dirty="0" smtClean="0"/>
              <a:t>Decomposed queries can be directly answered by graph engine</a:t>
            </a:r>
          </a:p>
          <a:p>
            <a:pPr lvl="1"/>
            <a:r>
              <a:rPr lang="en-US" altLang="ko-KR" dirty="0" smtClean="0"/>
              <a:t>Cons</a:t>
            </a:r>
          </a:p>
          <a:p>
            <a:pPr lvl="2"/>
            <a:r>
              <a:rPr lang="en-US" altLang="ko-KR" dirty="0" smtClean="0"/>
              <a:t>Join operations are expensive</a:t>
            </a:r>
          </a:p>
          <a:p>
            <a:pPr lvl="2"/>
            <a:r>
              <a:rPr lang="en-US" altLang="ko-KR" dirty="0" smtClean="0"/>
              <a:t>A lot of intermediary results produced in vain</a:t>
            </a:r>
          </a:p>
          <a:p>
            <a:pPr lvl="2"/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3813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 rot="1928827">
            <a:off x="3069306" y="3679090"/>
            <a:ext cx="576064" cy="155488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 rot="19726404">
            <a:off x="3061108" y="4617818"/>
            <a:ext cx="576064" cy="1554885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1110935">
            <a:off x="4282640" y="4515329"/>
            <a:ext cx="530876" cy="98517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 rot="2117421">
            <a:off x="4034720" y="5016934"/>
            <a:ext cx="576064" cy="1039477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 rot="20113465">
            <a:off x="4398010" y="5001652"/>
            <a:ext cx="487649" cy="1115298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405090">
            <a:off x="4606730" y="5040489"/>
            <a:ext cx="525335" cy="1028788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 rot="2268680">
            <a:off x="4802728" y="4995250"/>
            <a:ext cx="525335" cy="117102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rot="3517587">
            <a:off x="5133488" y="4719414"/>
            <a:ext cx="525335" cy="173238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endCxn id="11" idx="0"/>
          </p:cNvCxnSpPr>
          <p:nvPr/>
        </p:nvCxnSpPr>
        <p:spPr>
          <a:xfrm flipH="1">
            <a:off x="4929872" y="4456533"/>
            <a:ext cx="1442328" cy="587523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5346040" y="4456533"/>
            <a:ext cx="1026160" cy="670769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6084168" y="4456532"/>
            <a:ext cx="288032" cy="65542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28184" y="4149080"/>
            <a:ext cx="169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Useless results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Exploration VS. Joins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Exploration</a:t>
            </a:r>
          </a:p>
          <a:p>
            <a:pPr lvl="1"/>
            <a:r>
              <a:rPr lang="en-US" altLang="ko-KR" dirty="0" smtClean="0"/>
              <a:t>Matching </a:t>
            </a:r>
            <a:r>
              <a:rPr lang="en-US" altLang="ko-KR" dirty="0" err="1" smtClean="0"/>
              <a:t>subgraphs</a:t>
            </a:r>
            <a:r>
              <a:rPr lang="en-US" altLang="ko-KR" dirty="0" smtClean="0"/>
              <a:t> by graph exploration</a:t>
            </a:r>
          </a:p>
          <a:p>
            <a:pPr lvl="1"/>
            <a:r>
              <a:rPr lang="en-US" altLang="ko-KR" dirty="0" smtClean="0"/>
              <a:t>Pros</a:t>
            </a:r>
          </a:p>
          <a:p>
            <a:pPr lvl="2"/>
            <a:r>
              <a:rPr lang="en-US" altLang="ko-KR" dirty="0" smtClean="0"/>
              <a:t>Reduce intermediary results</a:t>
            </a:r>
          </a:p>
          <a:p>
            <a:pPr lvl="2"/>
            <a:r>
              <a:rPr lang="en-US" altLang="ko-KR" dirty="0" smtClean="0"/>
              <a:t>Avoid join operation</a:t>
            </a:r>
          </a:p>
          <a:p>
            <a:pPr lvl="1"/>
            <a:r>
              <a:rPr lang="en-US" altLang="ko-KR" dirty="0" smtClean="0"/>
              <a:t>Cons</a:t>
            </a:r>
          </a:p>
          <a:p>
            <a:pPr lvl="2"/>
            <a:r>
              <a:rPr lang="en-US" altLang="ko-KR" dirty="0" smtClean="0"/>
              <a:t>Naïve exploration is more expensive than join -&gt; (c 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Not all </a:t>
            </a:r>
            <a:r>
              <a:rPr lang="en-US" altLang="ko-KR" dirty="0" err="1" smtClean="0"/>
              <a:t>subgraph</a:t>
            </a:r>
            <a:r>
              <a:rPr lang="en-US" altLang="ko-KR" dirty="0" smtClean="0"/>
              <a:t> queries can be answered without join -&gt; (d)</a:t>
            </a:r>
          </a:p>
          <a:p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3977977"/>
            <a:ext cx="33909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5292080" y="5287664"/>
            <a:ext cx="0" cy="517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5292080" y="5805264"/>
            <a:ext cx="79208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6053006" y="5287664"/>
            <a:ext cx="0" cy="517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5292080" y="5287664"/>
            <a:ext cx="75016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90376" y="4797152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C00000"/>
                </a:solidFill>
              </a:rPr>
              <a:t>?</a:t>
            </a:r>
            <a:endParaRPr lang="ko-KR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46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Contribution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Subgraph</a:t>
            </a:r>
            <a:r>
              <a:rPr lang="en-US" altLang="ko-KR" dirty="0" smtClean="0"/>
              <a:t> matching w/o graph index</a:t>
            </a:r>
          </a:p>
          <a:p>
            <a:pPr lvl="1"/>
            <a:r>
              <a:rPr lang="en-US" altLang="ko-KR" dirty="0" smtClean="0"/>
              <a:t>Ignore index space or index update cost</a:t>
            </a:r>
          </a:p>
          <a:p>
            <a:r>
              <a:rPr lang="en-US" altLang="ko-KR" dirty="0" smtClean="0"/>
              <a:t>Query optimization for query partitioning</a:t>
            </a:r>
          </a:p>
          <a:p>
            <a:pPr lvl="1"/>
            <a:r>
              <a:rPr lang="en-US" altLang="ko-KR" dirty="0" smtClean="0"/>
              <a:t>Avoid expensive join operations</a:t>
            </a:r>
          </a:p>
          <a:p>
            <a:pPr lvl="1"/>
            <a:r>
              <a:rPr lang="en-US" altLang="ko-KR" dirty="0" smtClean="0"/>
              <a:t>w/o data statistics</a:t>
            </a:r>
          </a:p>
          <a:p>
            <a:r>
              <a:rPr lang="en-US" altLang="ko-KR" dirty="0" smtClean="0"/>
              <a:t>Consumes very little memory</a:t>
            </a:r>
          </a:p>
          <a:p>
            <a:pPr lvl="1"/>
            <a:r>
              <a:rPr lang="en-US" altLang="ko-KR" dirty="0" smtClean="0"/>
              <a:t>Important for computing in the memory cloud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84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3684</TotalTime>
  <Words>1053</Words>
  <Application>Microsoft Office PowerPoint</Application>
  <PresentationFormat>화면 슬라이드 쇼(4:3)</PresentationFormat>
  <Paragraphs>263</Paragraphs>
  <Slides>28</Slides>
  <Notes>3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0" baseType="lpstr">
      <vt:lpstr>SNU IDB Lab.</vt:lpstr>
      <vt:lpstr>Equation</vt:lpstr>
      <vt:lpstr>Efficient Subgraph Matching on Billion Node Graphs</vt:lpstr>
      <vt:lpstr>Outline</vt:lpstr>
      <vt:lpstr>Introduction</vt:lpstr>
      <vt:lpstr>Introduction</vt:lpstr>
      <vt:lpstr>Existing Method</vt:lpstr>
      <vt:lpstr>Comparison</vt:lpstr>
      <vt:lpstr>Exploration VS. Joins</vt:lpstr>
      <vt:lpstr>Exploration VS. Joins</vt:lpstr>
      <vt:lpstr>Contribution</vt:lpstr>
      <vt:lpstr>Overview</vt:lpstr>
      <vt:lpstr>Query Decomposition and STwig Ordering</vt:lpstr>
      <vt:lpstr>Exploration</vt:lpstr>
      <vt:lpstr>Join</vt:lpstr>
      <vt:lpstr>Infrastructure</vt:lpstr>
      <vt:lpstr>Distributed Subgraph Matching</vt:lpstr>
      <vt:lpstr>Query Optimization</vt:lpstr>
      <vt:lpstr>Query Decomposition</vt:lpstr>
      <vt:lpstr>STwig Order Selection</vt:lpstr>
      <vt:lpstr>Load Set Selection</vt:lpstr>
      <vt:lpstr>Head STwig Selection</vt:lpstr>
      <vt:lpstr>Experiment Environment</vt:lpstr>
      <vt:lpstr>Experiments on Real Data</vt:lpstr>
      <vt:lpstr>Experiments on Real Data</vt:lpstr>
      <vt:lpstr>Experiments on Real Data</vt:lpstr>
      <vt:lpstr>Experiments on Synthetic Data</vt:lpstr>
      <vt:lpstr>Experiments on Synthetic Data</vt:lpstr>
      <vt:lpstr>Conclusions</vt:lpstr>
      <vt:lpstr>Discussion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hsoh</cp:lastModifiedBy>
  <cp:revision>159</cp:revision>
  <cp:lastPrinted>2012-10-31T07:54:07Z</cp:lastPrinted>
  <dcterms:created xsi:type="dcterms:W3CDTF">2006-10-05T04:04:58Z</dcterms:created>
  <dcterms:modified xsi:type="dcterms:W3CDTF">2013-01-30T04:22:00Z</dcterms:modified>
</cp:coreProperties>
</file>