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0" r:id="rId3"/>
    <p:sldId id="271" r:id="rId4"/>
    <p:sldId id="273" r:id="rId5"/>
    <p:sldId id="272" r:id="rId6"/>
    <p:sldId id="274" r:id="rId7"/>
    <p:sldId id="275" r:id="rId8"/>
    <p:sldId id="276" r:id="rId9"/>
    <p:sldId id="277" r:id="rId10"/>
    <p:sldId id="278" r:id="rId11"/>
    <p:sldId id="281" r:id="rId12"/>
    <p:sldId id="282" r:id="rId13"/>
    <p:sldId id="283" r:id="rId14"/>
    <p:sldId id="284" r:id="rId15"/>
    <p:sldId id="285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94352" autoAdjust="0"/>
  </p:normalViewPr>
  <p:slideViewPr>
    <p:cSldViewPr snapToGrid="0">
      <p:cViewPr varScale="1">
        <p:scale>
          <a:sx n="65" d="100"/>
          <a:sy n="65" d="100"/>
        </p:scale>
        <p:origin x="-146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9EDBB-0E09-4398-9728-D12EF16A48D8}" type="datetimeFigureOut">
              <a:rPr lang="ko-KR" altLang="en-US" smtClean="0"/>
              <a:t>2016-02-05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18028-4959-43A0-BE8D-9934E1EDF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31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AF14-0F00-4FE5-9284-E6B7FC60FC89}" type="datetimeFigureOut">
              <a:rPr lang="ko-KR" altLang="en-US" smtClean="0"/>
              <a:t>2016-02-05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2B8FD-D65A-4E81-8017-34B3AC1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2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Tier1:</a:t>
            </a:r>
            <a:r>
              <a:rPr lang="en-US" altLang="ko-KR" baseline="0" dirty="0" smtClean="0"/>
              <a:t> access &amp; computing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8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7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19708" y="3389972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6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‹#›</a:t>
            </a:fld>
            <a:r>
              <a:rPr lang="en-US" altLang="ko-KR" dirty="0" smtClean="0"/>
              <a:t>/15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1" y="1075267"/>
            <a:ext cx="8302213" cy="5498376"/>
          </a:xfrm>
          <a:prstGeom prst="rect">
            <a:avLst/>
          </a:prstGeom>
        </p:spPr>
        <p:txBody>
          <a:bodyPr>
            <a:normAutofit/>
          </a:bodyPr>
          <a:lstStyle>
            <a:lvl1pPr marL="267891" indent="-267891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602456" indent="-259556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540544" algn="l"/>
              </a:tabLst>
              <a:defRPr sz="2000">
                <a:latin typeface="+mn-lt"/>
              </a:defRPr>
            </a:lvl2pPr>
            <a:lvl3pPr marL="857250" indent="-171450">
              <a:buClr>
                <a:srgbClr val="083E88"/>
              </a:buClr>
              <a:buFont typeface="Arial" panose="020B0604020202020204" pitchFamily="34" charset="0"/>
              <a:buChar char="•"/>
              <a:defRPr sz="1600"/>
            </a:lvl3pPr>
            <a:lvl4pPr marL="1200150" indent="-171450">
              <a:buClr>
                <a:srgbClr val="083E88"/>
              </a:buClr>
              <a:buFont typeface="Calibri" panose="020F0502020204030204" pitchFamily="34" charset="0"/>
              <a:buChar char="‒"/>
              <a:defRPr sz="1400"/>
            </a:lvl4pPr>
            <a:lvl5pPr marL="1543050" indent="-171450">
              <a:buClr>
                <a:srgbClr val="083E88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1" y="95251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8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9" y="6506388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128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7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DE2D-E7F2-4E46-B7E0-49E39F1C9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dirty="0"/>
              <a:t>Data Mining with Big Data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332" y="3636835"/>
            <a:ext cx="6735336" cy="2586543"/>
          </a:xfrm>
        </p:spPr>
        <p:txBody>
          <a:bodyPr>
            <a:normAutofit/>
          </a:bodyPr>
          <a:lstStyle/>
          <a:p>
            <a:r>
              <a:rPr lang="en-US" sz="1600" dirty="0" err="1"/>
              <a:t>Xindong</a:t>
            </a:r>
            <a:r>
              <a:rPr lang="en-US" sz="1600" dirty="0"/>
              <a:t> </a:t>
            </a:r>
            <a:r>
              <a:rPr lang="en-US" sz="1600" dirty="0" smtClean="0"/>
              <a:t>Wu, </a:t>
            </a:r>
            <a:r>
              <a:rPr lang="en-US" sz="1600" dirty="0" err="1"/>
              <a:t>Xingquan</a:t>
            </a:r>
            <a:r>
              <a:rPr lang="en-US" sz="1600" dirty="0"/>
              <a:t> </a:t>
            </a:r>
            <a:r>
              <a:rPr lang="en-US" sz="1600" dirty="0" smtClean="0"/>
              <a:t>Zhu, </a:t>
            </a:r>
            <a:r>
              <a:rPr lang="de-DE" sz="1600" dirty="0"/>
              <a:t>Gong-Qing </a:t>
            </a:r>
            <a:r>
              <a:rPr lang="de-DE" sz="1600" dirty="0" smtClean="0"/>
              <a:t>Wu &amp;Wei </a:t>
            </a:r>
            <a:r>
              <a:rPr lang="de-DE" sz="1600" dirty="0"/>
              <a:t>Ding</a:t>
            </a:r>
            <a:endParaRPr lang="pt-BR" altLang="ko-KR" sz="1600" dirty="0" smtClean="0"/>
          </a:p>
          <a:p>
            <a:r>
              <a:rPr lang="en-US" altLang="ko-KR" sz="1600" dirty="0"/>
              <a:t>IEEE Transactions on </a:t>
            </a:r>
            <a:r>
              <a:rPr lang="en-US" altLang="ko-KR" sz="1600" dirty="0" smtClean="0"/>
              <a:t>Knowledge </a:t>
            </a:r>
            <a:r>
              <a:rPr lang="en-US" altLang="ko-KR" sz="1600" dirty="0"/>
              <a:t>and Data </a:t>
            </a:r>
            <a:r>
              <a:rPr lang="en-US" altLang="ko-KR" sz="1600" dirty="0" smtClean="0"/>
              <a:t>Engineering, 2014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4 Feb 2016</a:t>
            </a:r>
          </a:p>
          <a:p>
            <a:r>
              <a:rPr lang="en-US" altLang="ko-KR" sz="1600" dirty="0" err="1" smtClean="0"/>
              <a:t>Yubin</a:t>
            </a:r>
            <a:r>
              <a:rPr lang="en-US" altLang="ko-KR" sz="1600" dirty="0" smtClean="0"/>
              <a:t> Lim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8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10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Big Data storage</a:t>
            </a:r>
          </a:p>
          <a:p>
            <a:pPr lvl="1"/>
            <a:r>
              <a:rPr lang="en-US" dirty="0" smtClean="0"/>
              <a:t>Different location</a:t>
            </a:r>
          </a:p>
          <a:p>
            <a:pPr lvl="1"/>
            <a:r>
              <a:rPr lang="en-US" dirty="0" smtClean="0"/>
              <a:t>Continuously growing data volume</a:t>
            </a:r>
          </a:p>
          <a:p>
            <a:pPr lvl="2"/>
            <a:endParaRPr lang="en-US" dirty="0"/>
          </a:p>
          <a:p>
            <a:r>
              <a:rPr lang="en-US" dirty="0" smtClean="0"/>
              <a:t>Mining procedures require intensive computing units</a:t>
            </a:r>
          </a:p>
          <a:p>
            <a:pPr lvl="1"/>
            <a:r>
              <a:rPr lang="en-US" dirty="0" smtClean="0"/>
              <a:t>Computing platform efficiently access to </a:t>
            </a:r>
            <a:r>
              <a:rPr lang="en-US" dirty="0" smtClean="0"/>
              <a:t>resources</a:t>
            </a:r>
            <a:endParaRPr lang="en-US" dirty="0" smtClean="0"/>
          </a:p>
          <a:p>
            <a:pPr lvl="2"/>
            <a:r>
              <a:rPr lang="en-US" dirty="0" smtClean="0"/>
              <a:t>Data &amp; computing processors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Small scale data mining tasks</a:t>
            </a:r>
          </a:p>
          <a:p>
            <a:pPr lvl="1"/>
            <a:r>
              <a:rPr lang="en-US" dirty="0" smtClean="0"/>
              <a:t>Single desktop with hard disk &amp; CPU processor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Big Data scale data mining tasks</a:t>
            </a:r>
          </a:p>
          <a:p>
            <a:pPr lvl="1"/>
            <a:r>
              <a:rPr lang="en-US" dirty="0" smtClean="0"/>
              <a:t>Cluster of computers with parallel programming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on </a:t>
            </a:r>
            <a:r>
              <a:rPr lang="en-US" dirty="0" smtClean="0"/>
              <a:t>Big Data mining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11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Pros and cons of information sharing</a:t>
            </a:r>
          </a:p>
          <a:p>
            <a:pPr lvl="1"/>
            <a:r>
              <a:rPr lang="en-US" dirty="0" smtClean="0"/>
              <a:t>Pros: enable various useful services</a:t>
            </a:r>
          </a:p>
          <a:p>
            <a:pPr lvl="1"/>
            <a:r>
              <a:rPr lang="en-US" dirty="0" smtClean="0"/>
              <a:t>Cons: public disclosure of individual’s privacy may cause problems</a:t>
            </a:r>
          </a:p>
          <a:p>
            <a:pPr lvl="1"/>
            <a:endParaRPr lang="en-US" dirty="0"/>
          </a:p>
          <a:p>
            <a:r>
              <a:rPr lang="en-US" dirty="0" smtClean="0"/>
              <a:t>Protecting privacy</a:t>
            </a:r>
          </a:p>
          <a:p>
            <a:pPr lvl="1"/>
            <a:r>
              <a:rPr lang="en-US" dirty="0" smtClean="0"/>
              <a:t>Restrict access to data</a:t>
            </a:r>
          </a:p>
          <a:p>
            <a:pPr lvl="2"/>
            <a:r>
              <a:rPr lang="en-US" dirty="0" smtClean="0"/>
              <a:t>Design secured certification or access control mechanism</a:t>
            </a:r>
          </a:p>
          <a:p>
            <a:pPr lvl="1"/>
            <a:r>
              <a:rPr lang="en-US" dirty="0" smtClean="0"/>
              <a:t>Anonymize data fields of sensitive information</a:t>
            </a:r>
          </a:p>
          <a:p>
            <a:pPr lvl="2"/>
            <a:r>
              <a:rPr lang="en-US" dirty="0" smtClean="0"/>
              <a:t>Free share of data if once anonymized</a:t>
            </a:r>
          </a:p>
          <a:p>
            <a:pPr lvl="1"/>
            <a:endParaRPr lang="en-US" dirty="0"/>
          </a:p>
        </p:txBody>
      </p:sp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662400" y="95251"/>
            <a:ext cx="8481599" cy="755357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 on </a:t>
            </a:r>
            <a:r>
              <a:rPr lang="en-US" dirty="0" smtClean="0"/>
              <a:t>Big Data semantics &amp; application </a:t>
            </a:r>
            <a:r>
              <a:rPr lang="en-US" dirty="0" smtClean="0"/>
              <a:t>knowledge – </a:t>
            </a:r>
            <a:br>
              <a:rPr lang="en-US" dirty="0" smtClean="0"/>
            </a:br>
            <a:r>
              <a:rPr lang="en-US" altLang="ko-KR" dirty="0"/>
              <a:t>Information sharing &amp; data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12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Essential information for designing Big Data mining algorithms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Help identify right features for modeling data</a:t>
            </a:r>
          </a:p>
          <a:p>
            <a:pPr lvl="1"/>
            <a:r>
              <a:rPr lang="en-US" dirty="0" smtClean="0"/>
              <a:t>blood glucose level is better than body mass Type II diabetes diagnosis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Hard to find effective measures to characterize data without      domain knowledge</a:t>
            </a:r>
          </a:p>
          <a:p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62400" y="95251"/>
            <a:ext cx="8481599" cy="755357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 on </a:t>
            </a:r>
            <a:r>
              <a:rPr lang="en-US" dirty="0" smtClean="0"/>
              <a:t>Big Data semantics &amp; application </a:t>
            </a:r>
            <a:r>
              <a:rPr lang="en-US" dirty="0" smtClean="0"/>
              <a:t>knowledge – </a:t>
            </a:r>
            <a:br>
              <a:rPr lang="en-US" dirty="0" smtClean="0"/>
            </a:br>
            <a:r>
              <a:rPr lang="en-US" altLang="ko-KR" dirty="0"/>
              <a:t>Domain &amp; application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13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Aggregating distributed data source is prohibited</a:t>
            </a:r>
          </a:p>
          <a:p>
            <a:pPr lvl="1"/>
            <a:r>
              <a:rPr lang="en-US" dirty="0" smtClean="0"/>
              <a:t>Transmission cost &amp; privacy concern</a:t>
            </a:r>
          </a:p>
          <a:p>
            <a:pPr lvl="1"/>
            <a:endParaRPr lang="en-US" dirty="0"/>
          </a:p>
          <a:p>
            <a:r>
              <a:rPr lang="en-US" dirty="0" smtClean="0"/>
              <a:t>Big Data mining system has to fusion data to achieve global     optimization</a:t>
            </a:r>
          </a:p>
          <a:p>
            <a:pPr lvl="1"/>
            <a:r>
              <a:rPr lang="en-US" dirty="0" smtClean="0"/>
              <a:t>Local mining &amp; global correlation</a:t>
            </a:r>
          </a:p>
          <a:p>
            <a:pPr lvl="1"/>
            <a:r>
              <a:rPr lang="en-US" dirty="0" smtClean="0"/>
              <a:t>Data level: calculate data statistics and exchange with others</a:t>
            </a:r>
          </a:p>
          <a:p>
            <a:pPr lvl="1"/>
            <a:r>
              <a:rPr lang="en-US" dirty="0" smtClean="0"/>
              <a:t>Model level: discover local pattern and exchange </a:t>
            </a:r>
            <a:r>
              <a:rPr lang="en-US" altLang="ko-KR" dirty="0"/>
              <a:t>with others</a:t>
            </a:r>
            <a:endParaRPr lang="en-US" dirty="0" smtClean="0"/>
          </a:p>
          <a:p>
            <a:pPr lvl="1"/>
            <a:r>
              <a:rPr lang="en-US" dirty="0" smtClean="0"/>
              <a:t>Knowledge level: investigates relevance between models</a:t>
            </a:r>
          </a:p>
          <a:p>
            <a:pPr lvl="1"/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on Big Data mining </a:t>
            </a:r>
            <a:r>
              <a:rPr lang="en-US" dirty="0" smtClean="0"/>
              <a:t>algorithm – </a:t>
            </a:r>
            <a:br>
              <a:rPr lang="en-US" dirty="0" smtClean="0"/>
            </a:br>
            <a:r>
              <a:rPr lang="en-US" dirty="0" smtClean="0"/>
              <a:t>Local learning &amp; data 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0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14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Sparse data</a:t>
            </a:r>
          </a:p>
          <a:p>
            <a:pPr lvl="1"/>
            <a:r>
              <a:rPr lang="en-US" dirty="0" smtClean="0"/>
              <a:t>Hard to draw reliable conclusion</a:t>
            </a:r>
          </a:p>
          <a:p>
            <a:pPr lvl="1"/>
            <a:r>
              <a:rPr lang="en-US" dirty="0" smtClean="0"/>
              <a:t>Complication of data dimensionality issue</a:t>
            </a:r>
          </a:p>
          <a:p>
            <a:pPr lvl="1"/>
            <a:r>
              <a:rPr lang="en-US" dirty="0" smtClean="0"/>
              <a:t>Common approach</a:t>
            </a:r>
            <a:endParaRPr lang="en-US" dirty="0"/>
          </a:p>
          <a:p>
            <a:pPr lvl="2"/>
            <a:r>
              <a:rPr lang="en-US" dirty="0" smtClean="0"/>
              <a:t>Dimension reduction &amp; feature selection 	</a:t>
            </a:r>
          </a:p>
          <a:p>
            <a:pPr lvl="2"/>
            <a:r>
              <a:rPr lang="en-US" dirty="0" smtClean="0"/>
              <a:t>Include additional samples to alleviate scarcity</a:t>
            </a:r>
          </a:p>
          <a:p>
            <a:pPr lvl="3"/>
            <a:endParaRPr lang="en-US" sz="1000" dirty="0"/>
          </a:p>
          <a:p>
            <a:r>
              <a:rPr lang="en-US" dirty="0" smtClean="0"/>
              <a:t>Uncertain data</a:t>
            </a:r>
          </a:p>
          <a:p>
            <a:pPr lvl="1"/>
            <a:r>
              <a:rPr lang="en-US" dirty="0" smtClean="0"/>
              <a:t>Nondeterministic, subject to random distribution</a:t>
            </a:r>
          </a:p>
          <a:p>
            <a:pPr lvl="1"/>
            <a:r>
              <a:rPr lang="en-US" dirty="0" smtClean="0"/>
              <a:t>Not single value, but sample distribution</a:t>
            </a:r>
          </a:p>
          <a:p>
            <a:pPr lvl="1"/>
            <a:r>
              <a:rPr lang="en-US" dirty="0" smtClean="0"/>
              <a:t>Data produced from GPS</a:t>
            </a:r>
          </a:p>
          <a:p>
            <a:pPr lvl="2"/>
            <a:endParaRPr lang="en-US" sz="1000" dirty="0" smtClean="0"/>
          </a:p>
          <a:p>
            <a:r>
              <a:rPr lang="en-US" altLang="ko-KR" dirty="0"/>
              <a:t>Incomplete data</a:t>
            </a:r>
          </a:p>
          <a:p>
            <a:pPr lvl="1"/>
            <a:r>
              <a:rPr lang="en-US" altLang="ko-KR" dirty="0"/>
              <a:t>Missing of data field values</a:t>
            </a:r>
          </a:p>
          <a:p>
            <a:pPr lvl="1"/>
            <a:r>
              <a:rPr lang="en-US" altLang="ko-KR" dirty="0"/>
              <a:t>Common approach</a:t>
            </a:r>
          </a:p>
          <a:p>
            <a:pPr lvl="2"/>
            <a:r>
              <a:rPr lang="en-US" altLang="ko-KR" dirty="0"/>
              <a:t>Replace with most frequent value</a:t>
            </a:r>
          </a:p>
          <a:p>
            <a:pPr lvl="2"/>
            <a:r>
              <a:rPr lang="en-US" altLang="ko-KR" dirty="0"/>
              <a:t>Predict possible value based on </a:t>
            </a:r>
            <a:r>
              <a:rPr lang="en-US" altLang="ko-KR" dirty="0" smtClean="0"/>
              <a:t>observation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on Big Data mining </a:t>
            </a:r>
            <a:r>
              <a:rPr lang="en-US" dirty="0" smtClean="0"/>
              <a:t>algorithm – </a:t>
            </a:r>
            <a:br>
              <a:rPr lang="en-US" dirty="0" smtClean="0"/>
            </a:br>
            <a:r>
              <a:rPr lang="en-US" dirty="0" smtClean="0"/>
              <a:t>Mining from sparse, uncertain &amp; incomplete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15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Complex data</a:t>
            </a:r>
          </a:p>
          <a:p>
            <a:pPr lvl="1"/>
            <a:r>
              <a:rPr lang="en-US" altLang="ko-KR" dirty="0"/>
              <a:t>Any 2 parties in complex network have potential interest to each other</a:t>
            </a:r>
          </a:p>
          <a:p>
            <a:pPr lvl="1"/>
            <a:r>
              <a:rPr lang="en-US" dirty="0" smtClean="0"/>
              <a:t>Difficulty for learning system</a:t>
            </a:r>
          </a:p>
          <a:p>
            <a:pPr lvl="1"/>
            <a:r>
              <a:rPr lang="en-US" dirty="0" smtClean="0"/>
              <a:t>Opportunity that simple data can’t represent</a:t>
            </a:r>
          </a:p>
          <a:p>
            <a:pPr lvl="1"/>
            <a:r>
              <a:rPr lang="en-US" dirty="0" smtClean="0"/>
              <a:t>e.g. successful detection of events such as earthquakes with SNS</a:t>
            </a:r>
          </a:p>
          <a:p>
            <a:pPr lvl="2"/>
            <a:endParaRPr lang="en-US" dirty="0"/>
          </a:p>
          <a:p>
            <a:r>
              <a:rPr lang="en-US" dirty="0" smtClean="0"/>
              <a:t>Complex heterogeneous data types</a:t>
            </a:r>
          </a:p>
          <a:p>
            <a:pPr lvl="1"/>
            <a:r>
              <a:rPr lang="en-US" dirty="0" smtClean="0"/>
              <a:t>Include various data types and data models</a:t>
            </a:r>
          </a:p>
          <a:p>
            <a:pPr lvl="1"/>
            <a:endParaRPr lang="en-US" sz="1000" dirty="0" smtClean="0"/>
          </a:p>
          <a:p>
            <a:r>
              <a:rPr lang="en-US" altLang="ko-KR" dirty="0"/>
              <a:t>Complex </a:t>
            </a:r>
            <a:r>
              <a:rPr lang="en-US" altLang="ko-KR" dirty="0" smtClean="0"/>
              <a:t>intrinsic semantic association in data</a:t>
            </a:r>
            <a:endParaRPr lang="en-US" altLang="ko-KR" dirty="0"/>
          </a:p>
          <a:p>
            <a:pPr lvl="1"/>
            <a:r>
              <a:rPr lang="en-US" dirty="0" smtClean="0"/>
              <a:t>Heterogeneous data sources with strong semantic association</a:t>
            </a:r>
          </a:p>
          <a:p>
            <a:pPr lvl="1"/>
            <a:r>
              <a:rPr lang="en-US" dirty="0" smtClean="0"/>
              <a:t>e.g. awards ceremony on YouTube, Flickr, Twitter …</a:t>
            </a:r>
          </a:p>
          <a:p>
            <a:pPr lvl="3"/>
            <a:endParaRPr lang="en-US" sz="1000" dirty="0" smtClean="0"/>
          </a:p>
          <a:p>
            <a:r>
              <a:rPr lang="en-US" altLang="ko-KR" dirty="0"/>
              <a:t>Complex </a:t>
            </a:r>
            <a:r>
              <a:rPr lang="en-US" altLang="ko-KR" dirty="0" smtClean="0"/>
              <a:t>relationship networks in data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Relationship between individuals</a:t>
            </a:r>
          </a:p>
          <a:p>
            <a:pPr lvl="1"/>
            <a:r>
              <a:rPr lang="en-US" dirty="0" smtClean="0"/>
              <a:t>Crowds-and-interaction, information-and-communication</a:t>
            </a:r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on Big Data mining </a:t>
            </a:r>
            <a:r>
              <a:rPr lang="en-US" dirty="0" smtClean="0"/>
              <a:t>algorithm – </a:t>
            </a:r>
            <a:br>
              <a:rPr lang="en-US" dirty="0" smtClean="0"/>
            </a:br>
            <a:r>
              <a:rPr lang="en-US" dirty="0" smtClean="0"/>
              <a:t>Mining complex &amp; dynamic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HACE theorem</a:t>
            </a:r>
          </a:p>
          <a:p>
            <a:r>
              <a:rPr lang="en-US" dirty="0" smtClean="0"/>
              <a:t>Data mining challenges</a:t>
            </a:r>
          </a:p>
          <a:p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2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6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3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Most powerful data generating capability ever</a:t>
            </a:r>
          </a:p>
          <a:p>
            <a:pPr lvl="1"/>
            <a:r>
              <a:rPr lang="en-US" dirty="0" smtClean="0"/>
              <a:t>Creating 2.5 quintillion bytes of data everyday</a:t>
            </a:r>
          </a:p>
          <a:p>
            <a:pPr lvl="1"/>
            <a:r>
              <a:rPr lang="en-US" dirty="0" smtClean="0"/>
              <a:t>90 percent of data were produced recently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Examples of today’s data generation</a:t>
            </a:r>
          </a:p>
          <a:p>
            <a:pPr lvl="1"/>
            <a:r>
              <a:rPr lang="en-US" dirty="0" smtClean="0"/>
              <a:t>Presidential debate between Barack Obama &amp; Mitt Romney on Oct. 2012</a:t>
            </a:r>
          </a:p>
          <a:p>
            <a:pPr lvl="2"/>
            <a:r>
              <a:rPr lang="en-US" dirty="0" smtClean="0"/>
              <a:t>10 million tweets within 2 hours</a:t>
            </a:r>
          </a:p>
          <a:p>
            <a:pPr lvl="1"/>
            <a:r>
              <a:rPr lang="en-US" dirty="0" smtClean="0"/>
              <a:t>Flickr received 1.8m photos per day from Feb </a:t>
            </a:r>
            <a:r>
              <a:rPr lang="en-US" dirty="0" smtClean="0"/>
              <a:t>~ </a:t>
            </a:r>
            <a:r>
              <a:rPr lang="en-US" dirty="0" smtClean="0"/>
              <a:t>Mar 2012</a:t>
            </a:r>
          </a:p>
          <a:p>
            <a:pPr lvl="2"/>
            <a:r>
              <a:rPr lang="en-US" dirty="0" smtClean="0"/>
              <a:t>Requiring 3.6 TB storage every day</a:t>
            </a:r>
          </a:p>
          <a:p>
            <a:endParaRPr lang="en-US" sz="1800" dirty="0" smtClean="0"/>
          </a:p>
          <a:p>
            <a:r>
              <a:rPr lang="en-US" dirty="0"/>
              <a:t>Rise of Big Data applications</a:t>
            </a:r>
          </a:p>
          <a:p>
            <a:pPr lvl="1"/>
            <a:r>
              <a:rPr lang="en-US" dirty="0"/>
              <a:t>Manage &amp; process with in tolerable elapsed time</a:t>
            </a:r>
          </a:p>
          <a:p>
            <a:pPr lvl="1"/>
            <a:r>
              <a:rPr lang="en-US" dirty="0"/>
              <a:t>Challenge to extract useful information or knowledge for future</a:t>
            </a:r>
          </a:p>
          <a:p>
            <a:pPr lvl="2"/>
            <a:r>
              <a:rPr lang="en-US" dirty="0"/>
              <a:t>Need to be efficient &amp; close to real time</a:t>
            </a:r>
          </a:p>
          <a:p>
            <a:endParaRPr 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4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Blind men trying to size up a giant elephant</a:t>
            </a:r>
          </a:p>
          <a:p>
            <a:pPr lvl="1"/>
            <a:r>
              <a:rPr lang="en-US" dirty="0" smtClean="0"/>
              <a:t>Elephant means Big Data</a:t>
            </a:r>
          </a:p>
          <a:p>
            <a:pPr lvl="1"/>
            <a:r>
              <a:rPr lang="en-US" dirty="0" smtClean="0"/>
              <a:t>Goal of blind men: drawing </a:t>
            </a:r>
            <a:r>
              <a:rPr lang="en-US" dirty="0" smtClean="0"/>
              <a:t>picture </a:t>
            </a:r>
            <a:r>
              <a:rPr lang="en-US" dirty="0" smtClean="0"/>
              <a:t>of elephant according to </a:t>
            </a:r>
            <a:r>
              <a:rPr lang="en-US" dirty="0" smtClean="0"/>
              <a:t>information </a:t>
            </a:r>
            <a:r>
              <a:rPr lang="en-US" dirty="0" smtClean="0"/>
              <a:t>each of them collects</a:t>
            </a:r>
          </a:p>
          <a:p>
            <a:pPr lvl="1"/>
            <a:r>
              <a:rPr lang="en-US" dirty="0" smtClean="0"/>
              <a:t>Limited view of each person </a:t>
            </a:r>
            <a:r>
              <a:rPr lang="ko-KR" altLang="en-US" dirty="0" smtClean="0"/>
              <a:t>→ </a:t>
            </a:r>
            <a:r>
              <a:rPr lang="en-US" dirty="0" smtClean="0"/>
              <a:t>different conclusion</a:t>
            </a:r>
          </a:p>
          <a:p>
            <a:pPr lvl="2"/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 of Big Data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60" y="3085992"/>
            <a:ext cx="582663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5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H</a:t>
            </a:r>
            <a:r>
              <a:rPr lang="en-US" dirty="0" smtClean="0"/>
              <a:t>eterogeneous</a:t>
            </a:r>
            <a:endParaRPr lang="en-US" dirty="0" smtClean="0"/>
          </a:p>
          <a:p>
            <a:r>
              <a:rPr lang="en-US" b="1" dirty="0" smtClean="0"/>
              <a:t>A</a:t>
            </a:r>
            <a:r>
              <a:rPr lang="en-US" dirty="0" smtClean="0"/>
              <a:t>utonomous</a:t>
            </a:r>
            <a:endParaRPr lang="en-US" dirty="0" smtClean="0"/>
          </a:p>
          <a:p>
            <a:r>
              <a:rPr lang="en-US" b="1" dirty="0" smtClean="0"/>
              <a:t>C</a:t>
            </a:r>
            <a:r>
              <a:rPr lang="en-US" dirty="0" smtClean="0"/>
              <a:t>omplex</a:t>
            </a:r>
          </a:p>
          <a:p>
            <a:r>
              <a:rPr lang="en-US" b="1" dirty="0" smtClean="0"/>
              <a:t>E</a:t>
            </a:r>
            <a:r>
              <a:rPr lang="en-US" dirty="0" smtClean="0"/>
              <a:t>volving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HACE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7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6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Result in diverse data representation</a:t>
            </a:r>
          </a:p>
          <a:p>
            <a:pPr lvl="1"/>
            <a:r>
              <a:rPr lang="en-US" dirty="0" smtClean="0"/>
              <a:t>Each collector prefer one’s own schemata or protocol</a:t>
            </a:r>
          </a:p>
          <a:p>
            <a:pPr lvl="1"/>
            <a:r>
              <a:rPr lang="en-US" dirty="0" smtClean="0"/>
              <a:t>Nature of different applications</a:t>
            </a:r>
          </a:p>
          <a:p>
            <a:endParaRPr lang="en-US" dirty="0" smtClean="0"/>
          </a:p>
          <a:p>
            <a:r>
              <a:rPr lang="en-US" dirty="0" smtClean="0"/>
              <a:t>Example of describing human</a:t>
            </a:r>
          </a:p>
          <a:p>
            <a:pPr lvl="1"/>
            <a:r>
              <a:rPr lang="en-US" dirty="0" smtClean="0"/>
              <a:t>Biomedical: gender, age, family disease history.. </a:t>
            </a:r>
          </a:p>
          <a:p>
            <a:pPr lvl="1"/>
            <a:r>
              <a:rPr lang="en-US" dirty="0" smtClean="0"/>
              <a:t>X-ray &amp; CT scan: images or videos</a:t>
            </a:r>
          </a:p>
          <a:p>
            <a:pPr lvl="1"/>
            <a:r>
              <a:rPr lang="en-US" dirty="0" smtClean="0"/>
              <a:t>DNA or genomic-related test: </a:t>
            </a:r>
            <a:r>
              <a:rPr lang="en-US" dirty="0" smtClean="0"/>
              <a:t>microarray </a:t>
            </a:r>
            <a:r>
              <a:rPr lang="en-US" dirty="0" smtClean="0"/>
              <a:t>expression image &amp; sequence</a:t>
            </a:r>
          </a:p>
          <a:p>
            <a:pPr lvl="1"/>
            <a:r>
              <a:rPr lang="en-US" dirty="0" smtClean="0"/>
              <a:t>Heterogeneous features represent same individual differently</a:t>
            </a:r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&amp; diverse dimensionality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7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Autonomous data source</a:t>
            </a:r>
          </a:p>
          <a:p>
            <a:pPr lvl="1"/>
            <a:r>
              <a:rPr lang="en-US" dirty="0" smtClean="0"/>
              <a:t>Each data source generate &amp; collect information</a:t>
            </a:r>
          </a:p>
          <a:p>
            <a:pPr lvl="1"/>
            <a:r>
              <a:rPr lang="en-US" dirty="0" smtClean="0"/>
              <a:t>Not involved in any centralized control</a:t>
            </a:r>
          </a:p>
          <a:p>
            <a:pPr lvl="1"/>
            <a:r>
              <a:rPr lang="en-US" dirty="0" smtClean="0"/>
              <a:t>Enormous data make application vulnerable when system rely on any      centralized control unit</a:t>
            </a:r>
          </a:p>
          <a:p>
            <a:pPr lvl="1"/>
            <a:r>
              <a:rPr lang="en-US" dirty="0" smtClean="0"/>
              <a:t>Suitable for locally different legislation or regulation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Each WWW server fully function without relying on other server</a:t>
            </a:r>
          </a:p>
          <a:p>
            <a:pPr lvl="1"/>
            <a:r>
              <a:rPr lang="en-US" dirty="0" smtClean="0"/>
              <a:t>Asian markets are inherently different from North American markets</a:t>
            </a:r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Autonomous </a:t>
            </a:r>
            <a:r>
              <a:rPr lang="en-US" dirty="0" smtClean="0"/>
              <a:t>sources with </a:t>
            </a:r>
            <a:br>
              <a:rPr lang="en-US" dirty="0" smtClean="0"/>
            </a:br>
            <a:r>
              <a:rPr lang="en-US" dirty="0" smtClean="0"/>
              <a:t>distributed &amp; decentralized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8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Relationships of data becomes more and more complex</a:t>
            </a:r>
          </a:p>
          <a:p>
            <a:r>
              <a:rPr lang="en-US" dirty="0" smtClean="0"/>
              <a:t>Connection between entities should be considered</a:t>
            </a:r>
          </a:p>
          <a:p>
            <a:pPr lvl="1"/>
            <a:r>
              <a:rPr lang="en-US" dirty="0" smtClean="0"/>
              <a:t>Social connection in human society</a:t>
            </a:r>
          </a:p>
          <a:p>
            <a:pPr lvl="1"/>
            <a:endParaRPr lang="en-US" dirty="0"/>
          </a:p>
          <a:p>
            <a:r>
              <a:rPr lang="en-US" dirty="0" smtClean="0"/>
              <a:t>Correlation between entities complicate whole data                    representation and any reasoning</a:t>
            </a:r>
          </a:p>
          <a:p>
            <a:pPr lvl="1"/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Facebook: friend-connection</a:t>
            </a:r>
          </a:p>
          <a:p>
            <a:pPr lvl="1"/>
            <a:r>
              <a:rPr lang="en-US" dirty="0" smtClean="0"/>
              <a:t>Twitter: follower</a:t>
            </a:r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&amp; Evolving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9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Big Data processing framework</a:t>
            </a:r>
            <a:endParaRPr lang="en-US" dirty="0" smtClean="0"/>
          </a:p>
          <a:p>
            <a:pPr lvl="1"/>
            <a:r>
              <a:rPr lang="en-US" altLang="ko-KR" dirty="0"/>
              <a:t>Big Data </a:t>
            </a:r>
            <a:r>
              <a:rPr lang="en-US" altLang="ko-KR" dirty="0" smtClean="0"/>
              <a:t>mining platform </a:t>
            </a:r>
            <a:r>
              <a:rPr lang="en-US" dirty="0" smtClean="0"/>
              <a:t>(Tier </a:t>
            </a:r>
            <a:r>
              <a:rPr lang="en-US" dirty="0" smtClean="0"/>
              <a:t>1)</a:t>
            </a:r>
          </a:p>
          <a:p>
            <a:pPr lvl="1"/>
            <a:r>
              <a:rPr lang="en-US" dirty="0" smtClean="0"/>
              <a:t>Big Data semantics &amp; application knowledge </a:t>
            </a:r>
            <a:r>
              <a:rPr lang="en-US" dirty="0"/>
              <a:t>(Tier </a:t>
            </a:r>
            <a:r>
              <a:rPr lang="en-US" dirty="0" smtClean="0"/>
              <a:t>2)</a:t>
            </a:r>
          </a:p>
          <a:p>
            <a:pPr lvl="1"/>
            <a:r>
              <a:rPr lang="en-US" dirty="0" smtClean="0"/>
              <a:t>Big Data mining algorithm (Tier 3)</a:t>
            </a:r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challenges with Big Data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60" y="2738068"/>
            <a:ext cx="486909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B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DB" id="{ED2DE20E-CA1E-4145-AEFC-05669E6160E6}" vid="{FA954C5C-E7FB-4E3E-BD15-F8A1F2B148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</Template>
  <TotalTime>2960</TotalTime>
  <Words>741</Words>
  <Application>Microsoft Office PowerPoint</Application>
  <PresentationFormat>화면 슬라이드 쇼(4:3)</PresentationFormat>
  <Paragraphs>162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IDB</vt:lpstr>
      <vt:lpstr>Data Mining with Big Data</vt:lpstr>
      <vt:lpstr>Context</vt:lpstr>
      <vt:lpstr>Introduction</vt:lpstr>
      <vt:lpstr>Characteristic of Big Data</vt:lpstr>
      <vt:lpstr>HACE theorem</vt:lpstr>
      <vt:lpstr>Heterogeneous &amp; diverse dimensionality</vt:lpstr>
      <vt:lpstr>Autonomous sources with  distributed &amp; decentralized control</vt:lpstr>
      <vt:lpstr>Complex &amp; Evolving relationships</vt:lpstr>
      <vt:lpstr>Data mining challenges with Big Data</vt:lpstr>
      <vt:lpstr>Challenge on Big Data mining platform</vt:lpstr>
      <vt:lpstr>Challenge on Big Data semantics &amp; application knowledge –  Information sharing &amp; data privacy</vt:lpstr>
      <vt:lpstr>Challenge on Big Data semantics &amp; application knowledge –  Domain &amp; application knowledge</vt:lpstr>
      <vt:lpstr>Challenge on Big Data mining algorithm –  Local learning &amp; data fusion</vt:lpstr>
      <vt:lpstr>Challenge on Big Data mining algorithm –  Mining from sparse, uncertain &amp; incomplete data</vt:lpstr>
      <vt:lpstr>Challenge on Big Data mining algorithm –  Mining complex &amp; dynamic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text summarization using relevance measure and latent semantic analysis</dc:title>
  <dc:creator>YB</dc:creator>
  <cp:lastModifiedBy>IDB</cp:lastModifiedBy>
  <cp:revision>118</cp:revision>
  <dcterms:created xsi:type="dcterms:W3CDTF">2015-04-17T12:49:09Z</dcterms:created>
  <dcterms:modified xsi:type="dcterms:W3CDTF">2016-02-05T04:30:13Z</dcterms:modified>
</cp:coreProperties>
</file>