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60" autoAdjust="0"/>
    <p:restoredTop sz="94660"/>
  </p:normalViewPr>
  <p:slideViewPr>
    <p:cSldViewPr>
      <p:cViewPr varScale="1">
        <p:scale>
          <a:sx n="129" d="100"/>
          <a:sy n="129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740B5-830B-443B-94A2-89D4835DA83E}" type="datetimeFigureOut">
              <a:rPr lang="ko-KR" altLang="en-US" smtClean="0"/>
              <a:pPr/>
              <a:t>2010-07-29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11C5-1916-456A-88A5-5D9881296E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561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643602"/>
          </a:xfrm>
        </p:spPr>
        <p:txBody>
          <a:bodyPr>
            <a:normAutofit/>
          </a:bodyPr>
          <a:lstStyle>
            <a:lvl1pPr marL="269875" indent="-269875">
              <a:defRPr sz="2000">
                <a:latin typeface="+mn-ea"/>
                <a:ea typeface="+mn-ea"/>
              </a:defRPr>
            </a:lvl1pPr>
            <a:lvl2pPr marL="541338" indent="-276225">
              <a:defRPr sz="1800">
                <a:latin typeface="+mn-ea"/>
                <a:ea typeface="+mn-ea"/>
              </a:defRPr>
            </a:lvl2pPr>
            <a:lvl3pPr marL="804863" indent="-265113">
              <a:defRPr sz="1600">
                <a:latin typeface="+mn-ea"/>
                <a:ea typeface="+mn-ea"/>
              </a:defRPr>
            </a:lvl3pPr>
            <a:lvl4pPr marL="1079500" indent="-228600">
              <a:defRPr sz="1400">
                <a:latin typeface="+mn-ea"/>
                <a:ea typeface="+mn-ea"/>
              </a:defRPr>
            </a:lvl4pPr>
            <a:lvl5pPr marL="1252538" indent="-228600"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17</a:t>
            </a:r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113AC81A-9BD6-423C-8759-8C9D08542710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17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: The Definitive Guide</a:t>
            </a:r>
            <a:br>
              <a:rPr lang="en-US" altLang="ko-KR" dirty="0" smtClean="0"/>
            </a:br>
            <a:r>
              <a:rPr lang="en-US" altLang="ko-KR" dirty="0" smtClean="0"/>
              <a:t>Chap. 8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Features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en-US" altLang="ko-KR" dirty="0" err="1" smtClean="0"/>
              <a:t>Kisung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76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5033986"/>
            <a:ext cx="1150426" cy="125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Secondary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any particular key, 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values are </a:t>
            </a:r>
            <a:r>
              <a:rPr lang="en-US" altLang="ko-KR" i="1" dirty="0" smtClean="0"/>
              <a:t>not sorted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 not stable </a:t>
            </a:r>
            <a:r>
              <a:rPr lang="en-US" altLang="ko-KR" dirty="0" smtClean="0"/>
              <a:t>from one run to the </a:t>
            </a:r>
            <a:r>
              <a:rPr lang="en-US" altLang="ko-KR" dirty="0" smtClean="0"/>
              <a:t>next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Example: </a:t>
            </a:r>
            <a:r>
              <a:rPr lang="en-US" altLang="ko-KR" dirty="0" smtClean="0"/>
              <a:t>calculating the </a:t>
            </a:r>
            <a:r>
              <a:rPr lang="en-US" altLang="ko-KR" dirty="0" smtClean="0"/>
              <a:t>maximum temperature </a:t>
            </a:r>
            <a:r>
              <a:rPr lang="en-US" altLang="ko-KR" dirty="0" smtClean="0"/>
              <a:t>for each </a:t>
            </a:r>
            <a:r>
              <a:rPr lang="en-US" altLang="ko-KR" dirty="0" smtClean="0"/>
              <a:t>year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 smtClean="0"/>
              <a:t>is possible to impose an order on the values by sorting and grouping the keys in a particular way</a:t>
            </a:r>
          </a:p>
          <a:p>
            <a:pPr lvl="1"/>
            <a:r>
              <a:rPr lang="en-US" altLang="ko-KR" dirty="0" smtClean="0"/>
              <a:t>Make the key a composite of the natural key and the natural value.</a:t>
            </a:r>
          </a:p>
          <a:p>
            <a:pPr lvl="1"/>
            <a:r>
              <a:rPr lang="en-US" altLang="ko-KR" dirty="0" smtClean="0"/>
              <a:t>The key comparator should order by the composite key, that is, the natural key </a:t>
            </a:r>
            <a:r>
              <a:rPr lang="en-US" altLang="ko-KR" i="1" dirty="0" smtClean="0"/>
              <a:t>and natural value.</a:t>
            </a:r>
          </a:p>
          <a:p>
            <a:pPr lvl="1"/>
            <a:r>
              <a:rPr lang="en-US" altLang="ko-KR" dirty="0" smtClean="0"/>
              <a:t>The partitioner and grouping comparator for the composite key should consider only the natural key for partitioning and grouping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5276872"/>
            <a:ext cx="605465" cy="86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2786050" y="550070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5072074"/>
            <a:ext cx="1069395" cy="117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오른쪽 화살표 9"/>
          <p:cNvSpPr/>
          <p:nvPr/>
        </p:nvSpPr>
        <p:spPr>
          <a:xfrm>
            <a:off x="4929190" y="550070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Map-Side Join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321471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A map-side join works by performing the join before the data reaches the map function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Each input dataset must be divided into the same number of partitions</a:t>
            </a:r>
          </a:p>
          <a:p>
            <a:pPr lvl="1"/>
            <a:r>
              <a:rPr lang="en-US" altLang="ko-KR" dirty="0" smtClean="0"/>
              <a:t>It must be sorted by the same key (the join key) in each source</a:t>
            </a:r>
          </a:p>
          <a:p>
            <a:pPr lvl="1"/>
            <a:r>
              <a:rPr lang="en-US" altLang="ko-KR" dirty="0" smtClean="0"/>
              <a:t>All the records for a particular key must reside in the same partition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Above requirements actually fit the description of the output of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</a:t>
            </a:r>
          </a:p>
          <a:p>
            <a:pPr lvl="1"/>
            <a:r>
              <a:rPr lang="en-US" altLang="ko-KR" dirty="0" smtClean="0"/>
              <a:t>A map-side join can be used to join the outputs of several jobs that had the same number of reducers, the same keys, and output files that are not </a:t>
            </a:r>
            <a:r>
              <a:rPr lang="en-US" altLang="ko-KR" dirty="0" err="1" smtClean="0"/>
              <a:t>splittable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Use a </a:t>
            </a:r>
            <a:r>
              <a:rPr lang="en-US" altLang="ko-KR" dirty="0" err="1" smtClean="0"/>
              <a:t>CompositeInputFormat</a:t>
            </a:r>
            <a:r>
              <a:rPr lang="en-US" altLang="ko-KR" dirty="0" smtClean="0"/>
              <a:t> from the </a:t>
            </a:r>
            <a:r>
              <a:rPr lang="en-US" altLang="ko-KR" dirty="0" err="1" smtClean="0"/>
              <a:t>org.apache.hadoop.mapred.join</a:t>
            </a:r>
            <a:r>
              <a:rPr lang="en-US" altLang="ko-KR" dirty="0" smtClean="0"/>
              <a:t> package to run a map-side join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14267" y="4665471"/>
            <a:ext cx="714380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 smtClean="0"/>
              <a:t>Map</a:t>
            </a:r>
            <a:endParaRPr lang="ko-KR" altLang="en-US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42961" y="4665471"/>
            <a:ext cx="71438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 smtClean="0"/>
              <a:t>Reduce</a:t>
            </a:r>
            <a:endParaRPr lang="ko-KR" altLang="en-US" sz="11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714267" y="5594165"/>
            <a:ext cx="714380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 smtClean="0"/>
              <a:t>Map</a:t>
            </a:r>
            <a:endParaRPr lang="ko-KR" altLang="en-US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642961" y="5594165"/>
            <a:ext cx="71438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 smtClean="0"/>
              <a:t>Reduce</a:t>
            </a:r>
            <a:endParaRPr lang="ko-KR" altLang="en-US" sz="11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214597" y="5165537"/>
            <a:ext cx="78581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 smtClean="0"/>
              <a:t>Map</a:t>
            </a:r>
            <a:endParaRPr lang="ko-KR" altLang="en-US" sz="1100" dirty="0" smtClean="0"/>
          </a:p>
        </p:txBody>
      </p:sp>
      <p:sp>
        <p:nvSpPr>
          <p:cNvPr id="10" name="모서리가 접힌 도형 9"/>
          <p:cNvSpPr/>
          <p:nvPr/>
        </p:nvSpPr>
        <p:spPr>
          <a:xfrm>
            <a:off x="2357422" y="4522595"/>
            <a:ext cx="785818" cy="78581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 smtClean="0"/>
              <a:t>Dataset 1</a:t>
            </a:r>
            <a:endParaRPr lang="ko-KR" altLang="en-US" sz="1100" dirty="0" smtClean="0"/>
          </a:p>
        </p:txBody>
      </p:sp>
      <p:sp>
        <p:nvSpPr>
          <p:cNvPr id="11" name="모서리가 접힌 도형 10"/>
          <p:cNvSpPr/>
          <p:nvPr/>
        </p:nvSpPr>
        <p:spPr>
          <a:xfrm>
            <a:off x="2357422" y="5451289"/>
            <a:ext cx="785818" cy="78581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 smtClean="0"/>
              <a:t>Dataset 2</a:t>
            </a:r>
            <a:endParaRPr lang="ko-KR" altLang="en-US" sz="1100" dirty="0" smtClean="0"/>
          </a:p>
        </p:txBody>
      </p:sp>
      <p:sp>
        <p:nvSpPr>
          <p:cNvPr id="12" name="오른쪽 화살표 11"/>
          <p:cNvSpPr/>
          <p:nvPr/>
        </p:nvSpPr>
        <p:spPr>
          <a:xfrm>
            <a:off x="3214678" y="4736909"/>
            <a:ext cx="285752" cy="21431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3214678" y="5665603"/>
            <a:ext cx="285752" cy="21431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71391" y="4451157"/>
            <a:ext cx="1928826" cy="17859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12428" y="4143380"/>
            <a:ext cx="2430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MapReduce</a:t>
            </a:r>
            <a:r>
              <a:rPr lang="en-US" altLang="ko-KR" sz="1400" dirty="0" smtClean="0"/>
              <a:t> Job for Sorting</a:t>
            </a:r>
            <a:endParaRPr lang="ko-KR" altLang="en-US" sz="1400" dirty="0"/>
          </a:p>
        </p:txBody>
      </p:sp>
      <p:sp>
        <p:nvSpPr>
          <p:cNvPr id="17" name="오른쪽 화살표 16"/>
          <p:cNvSpPr/>
          <p:nvPr/>
        </p:nvSpPr>
        <p:spPr>
          <a:xfrm rot="1746565">
            <a:off x="5560129" y="4951244"/>
            <a:ext cx="642942" cy="21431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8" name="오른쪽 화살표 17"/>
          <p:cNvSpPr/>
          <p:nvPr/>
        </p:nvSpPr>
        <p:spPr>
          <a:xfrm rot="19565177">
            <a:off x="5560129" y="5584428"/>
            <a:ext cx="642942" cy="21431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214597" y="4643446"/>
            <a:ext cx="1429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Map for Merge</a:t>
            </a:r>
            <a:endParaRPr lang="ko-KR" altLang="en-US" sz="1400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Reduce-Side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More general than a map-side join</a:t>
            </a:r>
          </a:p>
          <a:p>
            <a:pPr lvl="1"/>
            <a:r>
              <a:rPr lang="en-US" altLang="ko-KR" dirty="0" smtClean="0"/>
              <a:t>Input datasets don’t have to be structured in any particular way</a:t>
            </a:r>
          </a:p>
          <a:p>
            <a:pPr lvl="1"/>
            <a:r>
              <a:rPr lang="en-US" altLang="ko-KR" dirty="0" smtClean="0"/>
              <a:t>Less efficient as both datasets have to go through 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shuffle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Idea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tags each record with its source</a:t>
            </a:r>
          </a:p>
          <a:p>
            <a:pPr lvl="1"/>
            <a:r>
              <a:rPr lang="en-US" altLang="ko-KR" dirty="0" smtClean="0"/>
              <a:t>Uses the join key as the map output key so that the records with the same key are brought together in the reducer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Multiple inputs</a:t>
            </a:r>
          </a:p>
          <a:p>
            <a:pPr lvl="1"/>
            <a:r>
              <a:rPr lang="en-US" altLang="ko-KR" dirty="0" smtClean="0"/>
              <a:t>The input sources for the datasets have different formats</a:t>
            </a:r>
          </a:p>
          <a:p>
            <a:pPr lvl="1"/>
            <a:r>
              <a:rPr lang="en-US" altLang="ko-KR" dirty="0" smtClean="0"/>
              <a:t>Use the </a:t>
            </a:r>
            <a:r>
              <a:rPr lang="en-US" altLang="ko-KR" sz="1600" b="1" dirty="0" err="1" smtClean="0"/>
              <a:t>MultipleInputs</a:t>
            </a:r>
            <a:r>
              <a:rPr lang="en-US" altLang="ko-KR" sz="1600" dirty="0" smtClean="0"/>
              <a:t> </a:t>
            </a:r>
            <a:r>
              <a:rPr lang="en-US" altLang="ko-KR" dirty="0" smtClean="0"/>
              <a:t>class to separate the logic for parsing and tagging each source.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Secondary sort</a:t>
            </a:r>
          </a:p>
          <a:p>
            <a:pPr lvl="1"/>
            <a:r>
              <a:rPr lang="en-US" altLang="ko-KR" dirty="0" smtClean="0"/>
              <a:t>To perform the join, it is important to have the data from one source before another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Reduce-Side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code assumes that every station ID in the weather records has exactly one matching record in the station dataset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7159" y="2285992"/>
            <a:ext cx="3357586" cy="1143008"/>
            <a:chOff x="357158" y="1428736"/>
            <a:chExt cx="3662249" cy="12901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9" y="1428736"/>
              <a:ext cx="3662248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2285992"/>
              <a:ext cx="2571768" cy="43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786322"/>
            <a:ext cx="3714776" cy="91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286124"/>
            <a:ext cx="4500569" cy="152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오른쪽 화살표 9"/>
          <p:cNvSpPr/>
          <p:nvPr/>
        </p:nvSpPr>
        <p:spPr>
          <a:xfrm rot="1746565">
            <a:off x="3869145" y="3071789"/>
            <a:ext cx="642942" cy="21431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1" name="오른쪽 화살표 10"/>
          <p:cNvSpPr/>
          <p:nvPr/>
        </p:nvSpPr>
        <p:spPr>
          <a:xfrm rot="19565177">
            <a:off x="3934157" y="4804580"/>
            <a:ext cx="642942" cy="21431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282" y="2143116"/>
            <a:ext cx="3500462" cy="1428760"/>
          </a:xfrm>
          <a:prstGeom prst="roundRect">
            <a:avLst>
              <a:gd name="adj" fmla="val 53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06" y="4643446"/>
            <a:ext cx="3786214" cy="1143008"/>
          </a:xfrm>
          <a:prstGeom prst="roundRect">
            <a:avLst>
              <a:gd name="adj" fmla="val 53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72000" y="3214686"/>
            <a:ext cx="4500594" cy="1643074"/>
          </a:xfrm>
          <a:prstGeom prst="roundRect">
            <a:avLst>
              <a:gd name="adj" fmla="val 53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 Data Distribution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Side data</a:t>
            </a:r>
          </a:p>
          <a:p>
            <a:pPr lvl="1"/>
            <a:r>
              <a:rPr lang="en-US" altLang="ko-KR" dirty="0" smtClean="0"/>
              <a:t>Extra </a:t>
            </a:r>
            <a:r>
              <a:rPr lang="en-US" altLang="ko-KR" dirty="0" smtClean="0"/>
              <a:t>read-only data needed by a job to process the </a:t>
            </a:r>
            <a:r>
              <a:rPr lang="en-US" altLang="ko-KR" dirty="0" smtClean="0"/>
              <a:t>main dataset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challenge is to make side data available to all the map or reduce </a:t>
            </a:r>
            <a:r>
              <a:rPr lang="en-US" altLang="ko-KR" dirty="0" smtClean="0"/>
              <a:t>tasks (</a:t>
            </a:r>
            <a:r>
              <a:rPr lang="en-US" altLang="ko-KR" dirty="0" smtClean="0"/>
              <a:t>which are spread across the cluster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Cache in memory in a static field</a:t>
            </a:r>
          </a:p>
          <a:p>
            <a:pPr lvl="1"/>
            <a:r>
              <a:rPr lang="en-US" altLang="ko-KR" dirty="0" smtClean="0"/>
              <a:t>Using the Job </a:t>
            </a:r>
            <a:r>
              <a:rPr lang="en-US" altLang="ko-KR" dirty="0" smtClean="0"/>
              <a:t>Configuration</a:t>
            </a:r>
          </a:p>
          <a:p>
            <a:pPr lvl="1"/>
            <a:r>
              <a:rPr lang="en-US" altLang="ko-KR" dirty="0" smtClean="0"/>
              <a:t>Distributed Cache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the Job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arbitrary key-value pairs in the job configuration using the various setter methods on </a:t>
            </a:r>
            <a:r>
              <a:rPr lang="en-US" altLang="ko-KR" b="1" dirty="0" err="1" smtClean="0"/>
              <a:t>JobConf</a:t>
            </a:r>
            <a:endParaRPr lang="en-US" altLang="ko-KR" b="1" dirty="0" smtClean="0"/>
          </a:p>
          <a:p>
            <a:r>
              <a:rPr lang="en-US" altLang="ko-KR" dirty="0" smtClean="0"/>
              <a:t>Useful if one needs to pass a small piece of metadata to tasks</a:t>
            </a:r>
          </a:p>
          <a:p>
            <a:r>
              <a:rPr lang="en-US" altLang="ko-KR" dirty="0" smtClean="0"/>
              <a:t>Don’t use this mechanism for transferring more than a few kilobytes of data</a:t>
            </a:r>
          </a:p>
          <a:p>
            <a:pPr lvl="1"/>
            <a:r>
              <a:rPr lang="en-US" altLang="ko-KR" dirty="0" smtClean="0"/>
              <a:t>The job configuration is read by the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, the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, and the child JVM, and each time the configuration is read, all of its entries are read into memory, even if they are not used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Cache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Distribute datasets using </a:t>
            </a:r>
            <a:r>
              <a:rPr lang="en-US" altLang="ko-KR" dirty="0" err="1" smtClean="0"/>
              <a:t>Hadoop’s</a:t>
            </a:r>
            <a:r>
              <a:rPr lang="en-US" altLang="ko-KR" dirty="0" smtClean="0"/>
              <a:t> distributed cache </a:t>
            </a:r>
            <a:r>
              <a:rPr lang="en-US" altLang="ko-KR" dirty="0" smtClean="0"/>
              <a:t>mechanism</a:t>
            </a:r>
          </a:p>
          <a:p>
            <a:pPr marL="533400" lvl="2" indent="-269875"/>
            <a:r>
              <a:rPr lang="en-US" altLang="ko-KR" dirty="0" smtClean="0"/>
              <a:t>Provides </a:t>
            </a:r>
            <a:r>
              <a:rPr lang="en-US" altLang="ko-KR" dirty="0" smtClean="0"/>
              <a:t>a service for copying files and archives to the task nodes in time for the tasks to use them when they run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GenericOptionsParser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Specify </a:t>
            </a:r>
            <a:r>
              <a:rPr lang="en-US" altLang="ko-KR" dirty="0" smtClean="0"/>
              <a:t>the files to be distributed as a comma-separated list of URIs as the argument </a:t>
            </a:r>
            <a:r>
              <a:rPr lang="en-US" altLang="ko-KR" dirty="0" smtClean="0"/>
              <a:t>to the </a:t>
            </a:r>
            <a:r>
              <a:rPr lang="en-US" altLang="ko-KR" sz="1800" dirty="0" smtClean="0"/>
              <a:t>-files </a:t>
            </a:r>
            <a:r>
              <a:rPr lang="en-US" altLang="ko-KR" dirty="0" smtClean="0"/>
              <a:t>option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 smtClean="0"/>
              <a:t>command will copy the local file </a:t>
            </a:r>
            <a:r>
              <a:rPr lang="en-US" altLang="ko-KR" i="1" dirty="0" smtClean="0"/>
              <a:t>stations-fixed-width.txt </a:t>
            </a:r>
            <a:r>
              <a:rPr lang="en-US" altLang="ko-KR" dirty="0" smtClean="0"/>
              <a:t>to the task </a:t>
            </a:r>
            <a:r>
              <a:rPr lang="en-US" altLang="ko-KR" dirty="0" smtClean="0"/>
              <a:t>nodes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300711"/>
            <a:ext cx="5286412" cy="41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Cache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copies the file specified by the –file and -</a:t>
            </a:r>
            <a:r>
              <a:rPr lang="en-US" altLang="ko-KR" dirty="0" smtClean="0"/>
              <a:t>archives options to the </a:t>
            </a:r>
            <a:r>
              <a:rPr lang="en-US" altLang="ko-KR" dirty="0" err="1" smtClean="0"/>
              <a:t>jobtracker’s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(normally HDFS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Before </a:t>
            </a:r>
            <a:r>
              <a:rPr lang="en-US" altLang="ko-KR" dirty="0" smtClean="0"/>
              <a:t>a </a:t>
            </a:r>
            <a:r>
              <a:rPr lang="en-US" altLang="ko-KR" dirty="0" smtClean="0"/>
              <a:t>task is </a:t>
            </a:r>
            <a:r>
              <a:rPr lang="en-US" altLang="ko-KR" dirty="0" smtClean="0"/>
              <a:t>run, the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copies the files from the </a:t>
            </a:r>
            <a:r>
              <a:rPr lang="en-US" altLang="ko-KR" dirty="0" err="1" smtClean="0"/>
              <a:t>jobtracker’s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to a local </a:t>
            </a:r>
            <a:r>
              <a:rPr lang="en-US" altLang="ko-KR" dirty="0" smtClean="0"/>
              <a:t>disk</a:t>
            </a:r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also maintains a reference count for the number of tasks using </a:t>
            </a:r>
            <a:r>
              <a:rPr lang="en-US" altLang="ko-KR" dirty="0" smtClean="0"/>
              <a:t>each file </a:t>
            </a:r>
            <a:r>
              <a:rPr lang="en-US" altLang="ko-KR" dirty="0" smtClean="0"/>
              <a:t>in the </a:t>
            </a:r>
            <a:r>
              <a:rPr lang="en-US" altLang="ko-KR" dirty="0" smtClean="0"/>
              <a:t>cache</a:t>
            </a:r>
          </a:p>
          <a:p>
            <a:r>
              <a:rPr lang="en-US" altLang="ko-KR" dirty="0" smtClean="0"/>
              <a:t>After the task has run, the file’s reference count is decreased by one</a:t>
            </a:r>
            <a:r>
              <a:rPr lang="en-US" altLang="ko-KR" dirty="0" smtClean="0"/>
              <a:t>, and </a:t>
            </a:r>
            <a:r>
              <a:rPr lang="en-US" altLang="ko-KR" dirty="0" smtClean="0"/>
              <a:t>when it reaches zero it is eligible for </a:t>
            </a:r>
            <a:r>
              <a:rPr lang="en-US" altLang="ko-KR" dirty="0" smtClean="0"/>
              <a:t>deletion</a:t>
            </a:r>
          </a:p>
          <a:p>
            <a:r>
              <a:rPr lang="en-US" altLang="ko-KR" dirty="0" smtClean="0"/>
              <a:t>Files are deleted to make room for </a:t>
            </a:r>
            <a:r>
              <a:rPr lang="en-US" altLang="ko-KR" dirty="0" smtClean="0"/>
              <a:t>a new </a:t>
            </a:r>
            <a:r>
              <a:rPr lang="en-US" altLang="ko-KR" dirty="0" smtClean="0"/>
              <a:t>file when the cache exceeds a certain size—10 GB by </a:t>
            </a:r>
            <a:r>
              <a:rPr lang="en-US" altLang="ko-KR" dirty="0" smtClean="0"/>
              <a:t>default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Counters</a:t>
            </a:r>
          </a:p>
          <a:p>
            <a:r>
              <a:rPr lang="en-US" altLang="ko-KR" dirty="0" smtClean="0"/>
              <a:t>Sorting</a:t>
            </a:r>
          </a:p>
          <a:p>
            <a:r>
              <a:rPr lang="en-US" altLang="ko-KR" dirty="0" smtClean="0"/>
              <a:t>Joins</a:t>
            </a:r>
          </a:p>
          <a:p>
            <a:r>
              <a:rPr lang="en-US" altLang="ko-KR" dirty="0" smtClean="0"/>
              <a:t>Side Data Distribution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Counters are a useful channel for gathering statistics about the job</a:t>
            </a:r>
          </a:p>
          <a:p>
            <a:pPr lvl="1"/>
            <a:r>
              <a:rPr lang="en-US" altLang="ko-KR" dirty="0" smtClean="0"/>
              <a:t>Useful for problem diagnosis</a:t>
            </a:r>
          </a:p>
          <a:p>
            <a:pPr lvl="2"/>
            <a:r>
              <a:rPr lang="en-US" altLang="ko-KR" dirty="0" smtClean="0"/>
              <a:t>Ex) # of invalid records</a:t>
            </a:r>
          </a:p>
          <a:p>
            <a:pPr lvl="1"/>
            <a:r>
              <a:rPr lang="en-US" altLang="ko-KR" dirty="0" smtClean="0"/>
              <a:t>Easier to use and to retrieve than logging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Built-in counters</a:t>
            </a:r>
          </a:p>
          <a:p>
            <a:pPr lvl="1"/>
            <a:r>
              <a:rPr lang="en-US" altLang="ko-KR" dirty="0" smtClean="0"/>
              <a:t>Report various metrics for Map-Reduce jobs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07704" y="3574504"/>
          <a:ext cx="494387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/>
                <a:gridCol w="2471936"/>
              </a:tblGrid>
              <a:tr h="1828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Map-Reduce Framework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Map input records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Map skipped records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Combine</a:t>
                      </a:r>
                      <a:r>
                        <a:rPr lang="en-US" altLang="ko-KR" sz="1100" baseline="0" dirty="0" smtClean="0"/>
                        <a:t> input records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Reduce output records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File Systems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Filesystem</a:t>
                      </a:r>
                      <a:r>
                        <a:rPr lang="en-US" altLang="ko-KR" sz="1100" dirty="0" smtClean="0"/>
                        <a:t> bytes read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Filesystem</a:t>
                      </a:r>
                      <a:r>
                        <a:rPr lang="en-US" altLang="ko-KR" sz="1100" dirty="0" smtClean="0"/>
                        <a:t> bytes written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Job</a:t>
                      </a:r>
                      <a:r>
                        <a:rPr lang="en-US" altLang="ko-KR" sz="1400" baseline="0" dirty="0" smtClean="0"/>
                        <a:t> Counters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Launched map tasks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Failed map tasks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Data-local</a:t>
                      </a:r>
                      <a:r>
                        <a:rPr lang="en-US" altLang="ko-KR" sz="1100" baseline="0" dirty="0" smtClean="0"/>
                        <a:t> map tasks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Rack-local map tasks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848" y="6156012"/>
            <a:ext cx="289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Some of Built-in Counters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User-Defined Java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allows user code to define a set of counters, which are then incremented as desired in the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or reducer</a:t>
            </a:r>
          </a:p>
          <a:p>
            <a:r>
              <a:rPr lang="en-US" altLang="ko-KR" dirty="0" smtClean="0"/>
              <a:t>Counters are defined by a Java </a:t>
            </a:r>
            <a:r>
              <a:rPr lang="en-US" altLang="ko-KR" dirty="0" err="1" smtClean="0"/>
              <a:t>enum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name of the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is the group </a:t>
            </a:r>
            <a:r>
              <a:rPr lang="en-US" altLang="ko-KR" dirty="0" smtClean="0"/>
              <a:t>name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enum’s</a:t>
            </a:r>
            <a:r>
              <a:rPr lang="en-US" altLang="ko-KR" dirty="0" smtClean="0"/>
              <a:t> fields are the counter names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212976"/>
            <a:ext cx="1656184" cy="936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1194" y="2849925"/>
            <a:ext cx="5158458" cy="36509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User-Defined Java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the job has successfully completed, it prints out the counters at the end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Readable names of counters</a:t>
            </a:r>
          </a:p>
          <a:p>
            <a:pPr lvl="1"/>
            <a:r>
              <a:rPr lang="en-US" altLang="ko-KR" dirty="0" smtClean="0"/>
              <a:t>Create a properties file named after the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, using an underscore as a separator for nested classes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328592" cy="20162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6" name="직사각형 5"/>
          <p:cNvSpPr/>
          <p:nvPr/>
        </p:nvSpPr>
        <p:spPr>
          <a:xfrm>
            <a:off x="971600" y="4941168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MaxTemperatureWithCounters_Temperature.properties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5373216"/>
            <a:ext cx="3240360" cy="6511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default,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will sort input records by their keys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This job produces 30 output files, each of which is sorted</a:t>
            </a:r>
          </a:p>
          <a:p>
            <a:r>
              <a:rPr lang="en-US" altLang="ko-KR" dirty="0" smtClean="0"/>
              <a:t>However, there is no easy way to combine the files (partial sort)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675" y="1571612"/>
            <a:ext cx="4871465" cy="138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857496"/>
            <a:ext cx="5233784" cy="225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Total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Produce a set of sorted files that, if concatenated, would form a globally sorted file</a:t>
            </a:r>
          </a:p>
          <a:p>
            <a:pPr lvl="1"/>
            <a:r>
              <a:rPr lang="en-US" altLang="ko-KR" dirty="0" smtClean="0"/>
              <a:t>Use a partitioner that respects the total order of the </a:t>
            </a:r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/>
              <a:t>Ex) Range </a:t>
            </a:r>
            <a:r>
              <a:rPr lang="en-US" altLang="ko-KR" dirty="0" err="1" smtClean="0"/>
              <a:t>partitioner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Although this approach works, you have to choose your partition sizes carefully to ensure that they are fairly even so that job times aren’t dominated by a single reducer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Example: bad partitioning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 construct more even partitions, we need to have a better understanding of the distribution for the whole dataset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491051"/>
            <a:ext cx="5610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It’s possible to get a fairly even set of partitions, by </a:t>
            </a:r>
            <a:r>
              <a:rPr lang="en-US" altLang="ko-KR" i="1" dirty="0" smtClean="0"/>
              <a:t>sampling the key </a:t>
            </a:r>
            <a:r>
              <a:rPr lang="en-US" altLang="ko-KR" i="1" dirty="0" smtClean="0"/>
              <a:t>space</a:t>
            </a:r>
          </a:p>
          <a:p>
            <a:endParaRPr lang="en-US" altLang="ko-KR" i="1" dirty="0" smtClean="0"/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InputSampler</a:t>
            </a:r>
            <a:r>
              <a:rPr lang="en-US" altLang="ko-KR" dirty="0" smtClean="0"/>
              <a:t> class defines a nested Sampler interface whose implementations return a sample of keys given an </a:t>
            </a:r>
            <a:r>
              <a:rPr lang="en-US" altLang="ko-KR" dirty="0" err="1" smtClean="0"/>
              <a:t>InputFormat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JobConf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 of sampler</a:t>
            </a:r>
          </a:p>
          <a:p>
            <a:pPr lvl="1"/>
            <a:r>
              <a:rPr lang="en-US" altLang="ko-KR" dirty="0" smtClean="0"/>
              <a:t>Random sampler</a:t>
            </a:r>
          </a:p>
          <a:p>
            <a:pPr lvl="1"/>
            <a:r>
              <a:rPr lang="en-US" altLang="ko-KR" dirty="0" smtClean="0"/>
              <a:t>Split sampler</a:t>
            </a:r>
          </a:p>
          <a:p>
            <a:pPr lvl="1"/>
            <a:r>
              <a:rPr lang="en-US" altLang="ko-KR" dirty="0" smtClean="0"/>
              <a:t>Interval sampler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38504"/>
            <a:ext cx="6667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RandomSampler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Chooses keys with a uniform probability (here, 0.1)</a:t>
            </a:r>
          </a:p>
          <a:p>
            <a:pPr lvl="1"/>
            <a:r>
              <a:rPr lang="en-US" altLang="ko-KR" dirty="0" smtClean="0"/>
              <a:t>There are also parameters for the maximum number of samples to take, and the maximum number of splits to sample (here, 10000 and 10)</a:t>
            </a:r>
          </a:p>
          <a:p>
            <a:r>
              <a:rPr lang="en-US" altLang="ko-KR" dirty="0" smtClean="0"/>
              <a:t>Samplers run on the client, making it important to limit the number of splits that are downloaded, so the sampler runs </a:t>
            </a:r>
            <a:r>
              <a:rPr lang="en-US" altLang="ko-KR" dirty="0" smtClean="0"/>
              <a:t>quickly</a:t>
            </a:r>
            <a:endParaRPr lang="en-US" altLang="ko-K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119935"/>
            <a:ext cx="5178574" cy="252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5786454"/>
            <a:ext cx="4887659" cy="62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17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D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4904</TotalTime>
  <Words>1144</Words>
  <Application>Microsoft Office PowerPoint</Application>
  <PresentationFormat>화면 슬라이드 쇼(4:3)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IDB</vt:lpstr>
      <vt:lpstr>Hadoop: The Definitive Guide Chap. 8 MapReduce Features</vt:lpstr>
      <vt:lpstr>Contents</vt:lpstr>
      <vt:lpstr>Counters</vt:lpstr>
      <vt:lpstr>User-Defined Java Counter</vt:lpstr>
      <vt:lpstr>User-Defined Java Counter</vt:lpstr>
      <vt:lpstr>Sorting</vt:lpstr>
      <vt:lpstr>Total Sort</vt:lpstr>
      <vt:lpstr>Sampling</vt:lpstr>
      <vt:lpstr>Example of Sampling</vt:lpstr>
      <vt:lpstr>Secondary Sort</vt:lpstr>
      <vt:lpstr>Map-Side Join </vt:lpstr>
      <vt:lpstr>Reduce-Side Join</vt:lpstr>
      <vt:lpstr>Example: Reduce-Side Join</vt:lpstr>
      <vt:lpstr>Side Data Distribution</vt:lpstr>
      <vt:lpstr>Using the Job Configuration</vt:lpstr>
      <vt:lpstr>Distributed Cache</vt:lpstr>
      <vt:lpstr>Distributed Cache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Definitive Hadoop Chap. 2 MapReduce</dc:title>
  <dc:creator>kisung</dc:creator>
  <cp:lastModifiedBy>Windows 사용자</cp:lastModifiedBy>
  <cp:revision>436</cp:revision>
  <dcterms:created xsi:type="dcterms:W3CDTF">2010-05-27T03:27:48Z</dcterms:created>
  <dcterms:modified xsi:type="dcterms:W3CDTF">2010-07-29T02:05:47Z</dcterms:modified>
</cp:coreProperties>
</file>