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8" r:id="rId2"/>
    <p:sldId id="266" r:id="rId3"/>
    <p:sldId id="397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3" r:id="rId12"/>
    <p:sldId id="434" r:id="rId13"/>
    <p:sldId id="435" r:id="rId14"/>
    <p:sldId id="420" r:id="rId15"/>
    <p:sldId id="419" r:id="rId16"/>
    <p:sldId id="440" r:id="rId17"/>
    <p:sldId id="437" r:id="rId18"/>
    <p:sldId id="438" r:id="rId19"/>
    <p:sldId id="439" r:id="rId20"/>
    <p:sldId id="436" r:id="rId21"/>
    <p:sldId id="441" r:id="rId22"/>
    <p:sldId id="448" r:id="rId23"/>
    <p:sldId id="443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42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49" r:id="rId40"/>
    <p:sldId id="421" r:id="rId41"/>
    <p:sldId id="444" r:id="rId42"/>
    <p:sldId id="450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3" r:id="rId51"/>
    <p:sldId id="474" r:id="rId52"/>
    <p:sldId id="475" r:id="rId53"/>
    <p:sldId id="476" r:id="rId54"/>
    <p:sldId id="477" r:id="rId55"/>
    <p:sldId id="478" r:id="rId56"/>
    <p:sldId id="480" r:id="rId57"/>
    <p:sldId id="481" r:id="rId58"/>
    <p:sldId id="482" r:id="rId59"/>
    <p:sldId id="483" r:id="rId60"/>
    <p:sldId id="422" r:id="rId61"/>
    <p:sldId id="472" r:id="rId62"/>
    <p:sldId id="445" r:id="rId63"/>
    <p:sldId id="423" r:id="rId64"/>
    <p:sldId id="446" r:id="rId65"/>
    <p:sldId id="424" r:id="rId66"/>
    <p:sldId id="447" r:id="rId67"/>
    <p:sldId id="265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0154" autoAdjust="0"/>
  </p:normalViewPr>
  <p:slideViewPr>
    <p:cSldViewPr>
      <p:cViewPr varScale="1">
        <p:scale>
          <a:sx n="100" d="100"/>
          <a:sy n="100" d="100"/>
        </p:scale>
        <p:origin x="-6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IDB-bluelogo(shadow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53464" y="6286520"/>
            <a:ext cx="719130" cy="4880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Serializable</a:t>
            </a:r>
            <a:r>
              <a:rPr lang="en-US" altLang="ko-KR" sz="3200" dirty="0" smtClean="0"/>
              <a:t> Isolation for Snapshot Databases</a:t>
            </a:r>
            <a:endParaRPr lang="ko-KR" altLang="en-US" sz="32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39501" cy="285752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Michael J. Cahill,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Uwe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Röhm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and Alan D.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Fekete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University of Sydney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ACM Transactions on Database Systems 2009</a:t>
            </a: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30 Mar 2012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Presentation @ IDB Lab. Seminar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-bum Park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ACID properties</a:t>
            </a:r>
          </a:p>
          <a:p>
            <a:pPr lvl="1"/>
            <a:r>
              <a:rPr lang="en-US" altLang="ko-KR" dirty="0" smtClean="0"/>
              <a:t>Atomicity</a:t>
            </a:r>
          </a:p>
          <a:p>
            <a:pPr lvl="2"/>
            <a:r>
              <a:rPr lang="en-US" altLang="ko-KR" dirty="0" smtClean="0"/>
              <a:t>All or nothing, despite failures</a:t>
            </a:r>
          </a:p>
          <a:p>
            <a:pPr lvl="1"/>
            <a:r>
              <a:rPr lang="en-US" altLang="ko-KR" dirty="0" smtClean="0"/>
              <a:t>Consistency</a:t>
            </a:r>
          </a:p>
          <a:p>
            <a:pPr lvl="2"/>
            <a:r>
              <a:rPr lang="en-US" altLang="ko-KR" dirty="0" smtClean="0"/>
              <a:t>Maintains data integrity</a:t>
            </a:r>
          </a:p>
          <a:p>
            <a:pPr lvl="1"/>
            <a:r>
              <a:rPr lang="en-US" altLang="ko-KR" dirty="0" smtClean="0"/>
              <a:t>Isolation</a:t>
            </a:r>
          </a:p>
          <a:p>
            <a:pPr lvl="2"/>
            <a:r>
              <a:rPr lang="en-US" altLang="ko-KR" dirty="0" smtClean="0"/>
              <a:t>No problems from concurrency</a:t>
            </a:r>
          </a:p>
          <a:p>
            <a:pPr lvl="1"/>
            <a:r>
              <a:rPr lang="en-US" altLang="ko-KR" dirty="0" smtClean="0"/>
              <a:t>Durability</a:t>
            </a:r>
          </a:p>
          <a:p>
            <a:pPr lvl="2"/>
            <a:r>
              <a:rPr lang="en-US" altLang="ko-KR" dirty="0" smtClean="0"/>
              <a:t>Changes persist despite crashes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Serializability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Used to define the correctness of an interleaved execution of several transactions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 descr="http://ict.udlap.mx/people/carlos/is341/images/two_transac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844824"/>
            <a:ext cx="3286125" cy="203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Serializability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Used to define the correctness of an interleaved execution of several transactions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6" name="Picture 2" descr="http://ict.udlap.mx/people/carlos/is341/images/two_transac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844824"/>
            <a:ext cx="3286125" cy="2038350"/>
          </a:xfrm>
          <a:prstGeom prst="rect">
            <a:avLst/>
          </a:prstGeom>
          <a:noFill/>
        </p:spPr>
      </p:pic>
      <p:pic>
        <p:nvPicPr>
          <p:cNvPr id="26625" name="Picture 1" descr="http://ict.udlap.mx/people/carlos/is341/images/serial_schedulet1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244" y="3716610"/>
            <a:ext cx="3314700" cy="2952750"/>
          </a:xfrm>
          <a:prstGeom prst="rect">
            <a:avLst/>
          </a:prstGeom>
          <a:noFill/>
        </p:spPr>
      </p:pic>
      <p:pic>
        <p:nvPicPr>
          <p:cNvPr id="26626" name="Picture 2" descr="http://ict.udlap.mx/people/carlos/is341/images/serial_schedulet2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708" y="3702893"/>
            <a:ext cx="3314700" cy="3038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Serializability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Used to define the correctness of an interleaved execution of several transactions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26" name="Picture 2" descr="http://ict.udlap.mx/people/carlos/is341/images/two_transac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844824"/>
            <a:ext cx="3286125" cy="2038350"/>
          </a:xfrm>
          <a:prstGeom prst="rect">
            <a:avLst/>
          </a:prstGeom>
          <a:noFill/>
        </p:spPr>
      </p:pic>
      <p:pic>
        <p:nvPicPr>
          <p:cNvPr id="28673" name="Picture 1" descr="http://ict.udlap.mx/people/carlos/is341/images/serializable_notseri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17032"/>
            <a:ext cx="3448050" cy="2952750"/>
          </a:xfrm>
          <a:prstGeom prst="rect">
            <a:avLst/>
          </a:prstGeom>
          <a:noFill/>
        </p:spPr>
      </p:pic>
      <p:pic>
        <p:nvPicPr>
          <p:cNvPr id="28674" name="Picture 2" descr="http://ict.udlap.mx/people/carlos/is341/images/nonserializab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3116" y="3645024"/>
            <a:ext cx="35433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Background</a:t>
            </a:r>
          </a:p>
          <a:p>
            <a:pPr lvl="1"/>
            <a:r>
              <a:rPr lang="en-US" altLang="ko-KR" dirty="0" smtClean="0"/>
              <a:t>Isolation Levels</a:t>
            </a:r>
          </a:p>
          <a:p>
            <a:pPr lvl="1"/>
            <a:r>
              <a:rPr lang="en-US" altLang="ko-KR" dirty="0" smtClean="0"/>
              <a:t>Snapshot Isolation</a:t>
            </a:r>
          </a:p>
          <a:p>
            <a:pPr lvl="1"/>
            <a:r>
              <a:rPr lang="en-US" altLang="ko-KR" dirty="0" smtClean="0"/>
              <a:t>Write Skew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Snapshot Isolation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Isolation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standard offers several isolation levels</a:t>
            </a:r>
          </a:p>
          <a:p>
            <a:pPr lvl="1"/>
            <a:r>
              <a:rPr lang="en-US" altLang="ko-KR" dirty="0" smtClean="0"/>
              <a:t>Each transaction can have level set separately</a:t>
            </a:r>
          </a:p>
          <a:p>
            <a:endParaRPr lang="en-US" altLang="ko-KR" dirty="0" smtClean="0"/>
          </a:p>
          <a:p>
            <a:r>
              <a:rPr lang="en-US" altLang="ko-KR" b="1" i="1" dirty="0" err="1" smtClean="0"/>
              <a:t>Serializable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This is the </a:t>
            </a:r>
            <a:r>
              <a:rPr lang="en-US" altLang="ko-KR" i="1" dirty="0" smtClean="0"/>
              <a:t>highest </a:t>
            </a:r>
            <a:r>
              <a:rPr lang="en-US" altLang="ko-KR" dirty="0" smtClean="0"/>
              <a:t>isolation level</a:t>
            </a:r>
          </a:p>
          <a:p>
            <a:pPr lvl="1"/>
            <a:r>
              <a:rPr lang="en-US" altLang="ko-KR" dirty="0" smtClean="0"/>
              <a:t>Commit-duration locks on data and indices (2PL)</a:t>
            </a:r>
          </a:p>
          <a:p>
            <a:r>
              <a:rPr lang="en-US" altLang="ko-KR" b="1" i="1" dirty="0" smtClean="0"/>
              <a:t>Repeatable read</a:t>
            </a:r>
          </a:p>
          <a:p>
            <a:pPr lvl="1"/>
            <a:r>
              <a:rPr lang="en-US" altLang="ko-KR" dirty="0" smtClean="0"/>
              <a:t>Commit-duration locks on data</a:t>
            </a:r>
          </a:p>
          <a:p>
            <a:r>
              <a:rPr lang="en-US" altLang="ko-KR" b="1" i="1" dirty="0" smtClean="0"/>
              <a:t>Read committed</a:t>
            </a:r>
          </a:p>
          <a:p>
            <a:pPr lvl="1"/>
            <a:r>
              <a:rPr lang="en-US" altLang="ko-KR" dirty="0" smtClean="0"/>
              <a:t>Short duration read locks, commit-duration write locks</a:t>
            </a:r>
          </a:p>
          <a:p>
            <a:r>
              <a:rPr lang="en-US" altLang="ko-KR" b="1" i="1" dirty="0" smtClean="0"/>
              <a:t>Read uncommitted</a:t>
            </a:r>
          </a:p>
          <a:p>
            <a:pPr lvl="1"/>
            <a:r>
              <a:rPr lang="en-US" altLang="ko-KR" dirty="0" smtClean="0"/>
              <a:t>This is the </a:t>
            </a:r>
            <a:r>
              <a:rPr lang="en-US" altLang="ko-KR" i="1" dirty="0" smtClean="0"/>
              <a:t>lowest </a:t>
            </a:r>
            <a:r>
              <a:rPr lang="en-US" altLang="ko-KR" dirty="0" smtClean="0"/>
              <a:t>isolation level</a:t>
            </a:r>
          </a:p>
          <a:p>
            <a:pPr lvl="1"/>
            <a:r>
              <a:rPr lang="en-US" altLang="ko-KR" dirty="0" smtClean="0"/>
              <a:t>No read locks, commit-duration write locks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Isolation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standard offers several isolation levels</a:t>
            </a:r>
          </a:p>
          <a:p>
            <a:pPr lvl="1"/>
            <a:r>
              <a:rPr lang="en-US" altLang="ko-KR" dirty="0" smtClean="0"/>
              <a:t>Each transaction can have level set separately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Read anomalies</a:t>
            </a:r>
          </a:p>
          <a:p>
            <a:pPr lvl="1"/>
            <a:r>
              <a:rPr lang="en-US" altLang="ko-KR" dirty="0" smtClean="0"/>
              <a:t>Dirty read</a:t>
            </a:r>
          </a:p>
          <a:p>
            <a:pPr lvl="1"/>
            <a:r>
              <a:rPr lang="en-US" altLang="ko-KR" dirty="0" smtClean="0"/>
              <a:t>Non-repeatable read</a:t>
            </a:r>
          </a:p>
          <a:p>
            <a:pPr lvl="1"/>
            <a:r>
              <a:rPr lang="en-US" altLang="ko-KR" dirty="0" smtClean="0"/>
              <a:t>Phantom read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Isolation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standard offers several isolation levels</a:t>
            </a:r>
          </a:p>
          <a:p>
            <a:pPr lvl="1"/>
            <a:r>
              <a:rPr lang="en-US" altLang="ko-KR" dirty="0" smtClean="0"/>
              <a:t>Each transaction can have level set separately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Dirty read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3004914"/>
            <a:ext cx="5543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Isolation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standard offers several isolation levels</a:t>
            </a:r>
          </a:p>
          <a:p>
            <a:pPr lvl="1"/>
            <a:r>
              <a:rPr lang="en-US" altLang="ko-KR" dirty="0" smtClean="0"/>
              <a:t>Each transaction can have level set separately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Non-repeatable read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3044924"/>
            <a:ext cx="61341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Isolation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standard offers several isolation levels</a:t>
            </a:r>
          </a:p>
          <a:p>
            <a:pPr lvl="1"/>
            <a:r>
              <a:rPr lang="en-US" altLang="ko-KR" dirty="0" smtClean="0"/>
              <a:t>Each transaction can have level set separately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Phantom read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8" y="2967583"/>
            <a:ext cx="52673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C00000"/>
                </a:solidFill>
              </a:rPr>
              <a:t>Introduction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Isolation Levels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Snapshot Isolation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 Skew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Snapshot Isolation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Isolation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standard offers several isolation levels</a:t>
            </a:r>
          </a:p>
          <a:p>
            <a:pPr lvl="1"/>
            <a:r>
              <a:rPr lang="en-US" altLang="ko-KR" dirty="0" smtClean="0"/>
              <a:t>Each transaction can have level set separately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9512" y="2348880"/>
          <a:ext cx="8784976" cy="21031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Isolation level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Dirty read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Non-repeatable</a:t>
                      </a:r>
                    </a:p>
                    <a:p>
                      <a:pPr algn="ctr"/>
                      <a:r>
                        <a:rPr lang="en-US" b="1" dirty="0" smtClean="0"/>
                        <a:t>read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Phantom</a:t>
                      </a:r>
                    </a:p>
                  </a:txBody>
                  <a:tcPr anchor="ctr" anchorCtr="1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Read uncommitted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 anchorCtr="1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Read committed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 anchorCtr="1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Repeatable read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 anchorCtr="1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Serializable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concurrency control mechanism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Multiple versions</a:t>
            </a:r>
          </a:p>
          <a:p>
            <a:pPr lvl="1"/>
            <a:r>
              <a:rPr lang="en-US" altLang="ko-KR" dirty="0" smtClean="0"/>
              <a:t>Version number timestamp of writing</a:t>
            </a:r>
            <a:br>
              <a:rPr lang="en-US" altLang="ko-KR" dirty="0" smtClean="0"/>
            </a:br>
            <a:r>
              <a:rPr lang="en-US" altLang="ko-KR" dirty="0" smtClean="0"/>
              <a:t>transaction</a:t>
            </a:r>
          </a:p>
          <a:p>
            <a:endParaRPr lang="en-US" altLang="ko-KR" dirty="0" smtClean="0"/>
          </a:p>
          <a:p>
            <a:r>
              <a:rPr lang="en-US" altLang="ko-KR" b="1" i="1" dirty="0" smtClean="0"/>
              <a:t>First-committer-wins</a:t>
            </a:r>
            <a:r>
              <a:rPr lang="en-US" altLang="ko-KR" dirty="0" smtClean="0"/>
              <a:t> rule</a:t>
            </a:r>
          </a:p>
          <a:p>
            <a:pPr lvl="1"/>
            <a:r>
              <a:rPr lang="en-US" altLang="ko-KR" dirty="0" smtClean="0"/>
              <a:t>Commits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 only if no other concurrent</a:t>
            </a:r>
            <a:br>
              <a:rPr lang="en-US" altLang="ko-KR" dirty="0" smtClean="0"/>
            </a:br>
            <a:r>
              <a:rPr lang="en-US" altLang="ko-KR" dirty="0" smtClean="0"/>
              <a:t>transaction has already written data</a:t>
            </a:r>
            <a:br>
              <a:rPr lang="en-US" altLang="ko-KR" dirty="0" smtClean="0"/>
            </a:br>
            <a:r>
              <a:rPr lang="en-US" altLang="ko-KR" dirty="0" smtClean="0"/>
              <a:t>that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 intends to write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5537200" y="1362224"/>
          <a:ext cx="3289300" cy="4836415"/>
        </p:xfrm>
        <a:graphic>
          <a:graphicData uri="http://schemas.openxmlformats.org/drawingml/2006/table">
            <a:tbl>
              <a:tblPr/>
              <a:tblGrid>
                <a:gridCol w="1095375"/>
                <a:gridCol w="1252538"/>
                <a:gridCol w="941387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Commit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R(X)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 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R(Y)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 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Commit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1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R(Z)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W(X:=3)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Commit-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Req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Abort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2046288" y="5383361"/>
            <a:ext cx="336708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>
                <a:solidFill>
                  <a:srgbClr val="000099"/>
                </a:solidFill>
              </a:rPr>
              <a:t>Concurrent updates not visible</a:t>
            </a:r>
          </a:p>
          <a:p>
            <a:pPr algn="r"/>
            <a:r>
              <a:rPr lang="en-US" altLang="ko-KR">
                <a:solidFill>
                  <a:srgbClr val="000099"/>
                </a:solidFill>
              </a:rPr>
              <a:t>Own updates are visible</a:t>
            </a:r>
          </a:p>
          <a:p>
            <a:pPr algn="r"/>
            <a:r>
              <a:rPr lang="en-US" altLang="ko-KR">
                <a:solidFill>
                  <a:srgbClr val="000099"/>
                </a:solidFill>
              </a:rPr>
              <a:t>Not first-committer of X</a:t>
            </a:r>
          </a:p>
          <a:p>
            <a:pPr algn="r"/>
            <a:r>
              <a:rPr lang="en-US" altLang="ko-KR">
                <a:solidFill>
                  <a:srgbClr val="000099"/>
                </a:solidFill>
              </a:rPr>
              <a:t>Serialization error, T2 is rolled back</a:t>
            </a:r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 flipV="1">
            <a:off x="5359400" y="4751536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V="1">
            <a:off x="5359400" y="5030936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V="1">
            <a:off x="5359400" y="5361136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 flipV="1">
            <a:off x="5372100" y="6059636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Reading is </a:t>
            </a:r>
            <a:r>
              <a:rPr lang="en-US" altLang="ko-KR" b="1" i="1" dirty="0" smtClean="0"/>
              <a:t>never</a:t>
            </a:r>
            <a:r>
              <a:rPr lang="en-US" altLang="ko-KR" dirty="0" smtClean="0"/>
              <a:t> blocked, and reads </a:t>
            </a:r>
            <a:r>
              <a:rPr lang="en-US" altLang="ko-KR" b="1" i="1" dirty="0" smtClean="0"/>
              <a:t>do not block </a:t>
            </a:r>
            <a:r>
              <a:rPr lang="en-US" altLang="ko-KR" dirty="0" smtClean="0"/>
              <a:t>writes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Performance similar to </a:t>
            </a:r>
            <a:r>
              <a:rPr lang="en-US" altLang="ko-KR" b="1" i="1" dirty="0" smtClean="0"/>
              <a:t>read committed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Avoids the usual anomalies</a:t>
            </a:r>
          </a:p>
          <a:p>
            <a:pPr lvl="1"/>
            <a:r>
              <a:rPr lang="en-US" altLang="ko-KR" dirty="0" smtClean="0"/>
              <a:t>No dirty read</a:t>
            </a:r>
          </a:p>
          <a:p>
            <a:pPr lvl="1"/>
            <a:r>
              <a:rPr lang="en-US" altLang="ko-KR" dirty="0" smtClean="0"/>
              <a:t>No lost update</a:t>
            </a:r>
          </a:p>
          <a:p>
            <a:pPr lvl="1"/>
            <a:r>
              <a:rPr lang="en-US" altLang="ko-KR" dirty="0" smtClean="0"/>
              <a:t>No non-repeatable read</a:t>
            </a:r>
          </a:p>
          <a:p>
            <a:pPr lvl="1"/>
            <a:r>
              <a:rPr lang="en-US" altLang="ko-KR" dirty="0" smtClean="0"/>
              <a:t>No phantom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Write-write conflict example</a:t>
            </a:r>
          </a:p>
          <a:p>
            <a:pPr lvl="1"/>
            <a:r>
              <a:rPr lang="en-US" altLang="ko-KR" dirty="0" smtClean="0"/>
              <a:t>T1: X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1 – 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X </a:t>
            </a:r>
            <a:r>
              <a:rPr lang="ko-KR" altLang="en-US" dirty="0"/>
              <a:t>← </a:t>
            </a:r>
            <a:r>
              <a:rPr lang="en-US" altLang="ko-KR" dirty="0"/>
              <a:t>1 – 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50666"/>
              </p:ext>
            </p:extLst>
          </p:nvPr>
        </p:nvGraphicFramePr>
        <p:xfrm>
          <a:off x="1524000" y="2489304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Write-write conflict example</a:t>
            </a:r>
          </a:p>
          <a:p>
            <a:pPr lvl="1"/>
            <a:r>
              <a:rPr lang="en-US" altLang="ko-KR" dirty="0" smtClean="0"/>
              <a:t>T1: X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1 – 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X </a:t>
            </a:r>
            <a:r>
              <a:rPr lang="ko-KR" altLang="en-US" dirty="0"/>
              <a:t>← </a:t>
            </a:r>
            <a:r>
              <a:rPr lang="en-US" altLang="ko-KR" dirty="0"/>
              <a:t>1 – 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10702"/>
              </p:ext>
            </p:extLst>
          </p:nvPr>
        </p:nvGraphicFramePr>
        <p:xfrm>
          <a:off x="1524000" y="2489304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(X</a:t>
                      </a:r>
                      <a:r>
                        <a:rPr lang="en-US" altLang="ko-KR" baseline="0" dirty="0" smtClean="0"/>
                        <a:t> = 0)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0)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Write-write conflict example</a:t>
            </a:r>
          </a:p>
          <a:p>
            <a:pPr lvl="1"/>
            <a:r>
              <a:rPr lang="en-US" altLang="ko-KR" dirty="0" smtClean="0"/>
              <a:t>T1: X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1 – 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X </a:t>
            </a:r>
            <a:r>
              <a:rPr lang="ko-KR" altLang="en-US" dirty="0"/>
              <a:t>← </a:t>
            </a:r>
            <a:r>
              <a:rPr lang="en-US" altLang="ko-KR" dirty="0"/>
              <a:t>1 – 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67433"/>
              </p:ext>
            </p:extLst>
          </p:nvPr>
        </p:nvGraphicFramePr>
        <p:xfrm>
          <a:off x="1524000" y="2489304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(X</a:t>
                      </a:r>
                      <a:r>
                        <a:rPr lang="en-US" altLang="ko-KR" baseline="0" dirty="0" smtClean="0"/>
                        <a:t> = 0)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0)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9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Write-write conflict example</a:t>
            </a:r>
          </a:p>
          <a:p>
            <a:pPr lvl="1"/>
            <a:r>
              <a:rPr lang="en-US" altLang="ko-KR" dirty="0" smtClean="0"/>
              <a:t>T1: X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1 – 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X </a:t>
            </a:r>
            <a:r>
              <a:rPr lang="ko-KR" altLang="en-US" dirty="0"/>
              <a:t>← </a:t>
            </a:r>
            <a:r>
              <a:rPr lang="en-US" altLang="ko-KR" dirty="0"/>
              <a:t>1 – 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07718"/>
              </p:ext>
            </p:extLst>
          </p:nvPr>
        </p:nvGraphicFramePr>
        <p:xfrm>
          <a:off x="1524000" y="2489304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(X</a:t>
                      </a:r>
                      <a:r>
                        <a:rPr lang="en-US" altLang="ko-KR" baseline="0" dirty="0" smtClean="0"/>
                        <a:t> = 0)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0)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Write-write conflict example</a:t>
            </a:r>
          </a:p>
          <a:p>
            <a:pPr lvl="1"/>
            <a:r>
              <a:rPr lang="en-US" altLang="ko-KR" dirty="0" smtClean="0"/>
              <a:t>T1: X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1 – 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X </a:t>
            </a:r>
            <a:r>
              <a:rPr lang="ko-KR" altLang="en-US" dirty="0"/>
              <a:t>← </a:t>
            </a:r>
            <a:r>
              <a:rPr lang="en-US" altLang="ko-KR" dirty="0"/>
              <a:t>1 – 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87575"/>
              </p:ext>
            </p:extLst>
          </p:nvPr>
        </p:nvGraphicFramePr>
        <p:xfrm>
          <a:off x="1524000" y="2489304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(X</a:t>
                      </a:r>
                      <a:r>
                        <a:rPr lang="en-US" altLang="ko-KR" baseline="0" dirty="0" smtClean="0"/>
                        <a:t> = 0)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0)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1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Write-write conflict example</a:t>
            </a:r>
          </a:p>
          <a:p>
            <a:pPr lvl="1"/>
            <a:r>
              <a:rPr lang="en-US" altLang="ko-KR" dirty="0" smtClean="0"/>
              <a:t>T1: X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1 – 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X </a:t>
            </a:r>
            <a:r>
              <a:rPr lang="ko-KR" altLang="en-US" dirty="0"/>
              <a:t>← </a:t>
            </a:r>
            <a:r>
              <a:rPr lang="en-US" altLang="ko-KR" dirty="0"/>
              <a:t>1 – 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57389"/>
              </p:ext>
            </p:extLst>
          </p:nvPr>
        </p:nvGraphicFramePr>
        <p:xfrm>
          <a:off x="1524000" y="2489304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(X</a:t>
                      </a:r>
                      <a:r>
                        <a:rPr lang="en-US" altLang="ko-KR" baseline="0" dirty="0" smtClean="0"/>
                        <a:t> = 0)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0)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1)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Write-write conflict example</a:t>
            </a:r>
          </a:p>
          <a:p>
            <a:pPr lvl="1"/>
            <a:r>
              <a:rPr lang="en-US" altLang="ko-KR" dirty="0" smtClean="0"/>
              <a:t>T1: X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1 – 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X </a:t>
            </a:r>
            <a:r>
              <a:rPr lang="ko-KR" altLang="en-US" dirty="0"/>
              <a:t>← </a:t>
            </a:r>
            <a:r>
              <a:rPr lang="en-US" altLang="ko-KR" dirty="0"/>
              <a:t>1 – 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7503"/>
              </p:ext>
            </p:extLst>
          </p:nvPr>
        </p:nvGraphicFramePr>
        <p:xfrm>
          <a:off x="1524000" y="2489304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(X</a:t>
                      </a:r>
                      <a:r>
                        <a:rPr lang="en-US" altLang="ko-KR" baseline="0" dirty="0" smtClean="0"/>
                        <a:t> = 0)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0)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1)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Transaction processing</a:t>
            </a:r>
          </a:p>
          <a:p>
            <a:pPr lvl="1"/>
            <a:r>
              <a:rPr lang="en-US" altLang="ko-KR" dirty="0" smtClean="0"/>
              <a:t>A powerful model from business data processing</a:t>
            </a:r>
          </a:p>
          <a:p>
            <a:pPr lvl="1"/>
            <a:r>
              <a:rPr lang="en-US" altLang="ko-KR" dirty="0" smtClean="0"/>
              <a:t>Each real-world change is performed through a program which executes multiple database operations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Write-write conflict example</a:t>
            </a:r>
          </a:p>
          <a:p>
            <a:pPr lvl="1"/>
            <a:r>
              <a:rPr lang="en-US" altLang="ko-KR" dirty="0" smtClean="0"/>
              <a:t>T1: X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1 – 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X </a:t>
            </a:r>
            <a:r>
              <a:rPr lang="ko-KR" altLang="en-US" dirty="0"/>
              <a:t>← </a:t>
            </a:r>
            <a:r>
              <a:rPr lang="en-US" altLang="ko-KR" dirty="0"/>
              <a:t>1 – 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4749"/>
              </p:ext>
            </p:extLst>
          </p:nvPr>
        </p:nvGraphicFramePr>
        <p:xfrm>
          <a:off x="1524000" y="2489304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(X</a:t>
                      </a:r>
                      <a:r>
                        <a:rPr lang="en-US" altLang="ko-KR" baseline="0" dirty="0" smtClean="0"/>
                        <a:t> = 0)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0)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1)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</a:rPr>
                        <a:t>Commit (abort)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7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Write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Read-write conflict example</a:t>
            </a:r>
          </a:p>
          <a:p>
            <a:pPr lvl="1"/>
            <a:r>
              <a:rPr lang="en-US" altLang="ko-KR" dirty="0" smtClean="0"/>
              <a:t>T1: Y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</a:t>
            </a:r>
            <a:r>
              <a:rPr lang="en-US" altLang="ko-KR" dirty="0" smtClean="0"/>
              <a:t>X </a:t>
            </a:r>
            <a:r>
              <a:rPr lang="ko-KR" altLang="en-US" dirty="0"/>
              <a:t>← </a:t>
            </a:r>
            <a:r>
              <a:rPr lang="en-US" altLang="ko-KR" dirty="0" smtClean="0"/>
              <a:t>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60394"/>
              </p:ext>
            </p:extLst>
          </p:nvPr>
        </p:nvGraphicFramePr>
        <p:xfrm>
          <a:off x="1524000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R(Y)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Write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Read-write conflict example</a:t>
            </a:r>
          </a:p>
          <a:p>
            <a:pPr lvl="1"/>
            <a:r>
              <a:rPr lang="en-US" altLang="ko-KR" dirty="0" smtClean="0"/>
              <a:t>T1: Y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</a:t>
            </a:r>
            <a:r>
              <a:rPr lang="en-US" altLang="ko-KR" dirty="0" smtClean="0"/>
              <a:t>X </a:t>
            </a:r>
            <a:r>
              <a:rPr lang="ko-KR" altLang="en-US" dirty="0"/>
              <a:t>← </a:t>
            </a:r>
            <a:r>
              <a:rPr lang="en-US" altLang="ko-KR" dirty="0" smtClean="0"/>
              <a:t>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7874"/>
              </p:ext>
            </p:extLst>
          </p:nvPr>
        </p:nvGraphicFramePr>
        <p:xfrm>
          <a:off x="1524000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(Y = 2)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1)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R(Y)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5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Write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Read-write conflict example</a:t>
            </a:r>
          </a:p>
          <a:p>
            <a:pPr lvl="1"/>
            <a:r>
              <a:rPr lang="en-US" altLang="ko-KR" dirty="0" smtClean="0"/>
              <a:t>T1: Y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</a:t>
            </a:r>
            <a:r>
              <a:rPr lang="en-US" altLang="ko-KR" dirty="0" smtClean="0"/>
              <a:t>X </a:t>
            </a:r>
            <a:r>
              <a:rPr lang="ko-KR" altLang="en-US" dirty="0"/>
              <a:t>← </a:t>
            </a:r>
            <a:r>
              <a:rPr lang="en-US" altLang="ko-KR" dirty="0" smtClean="0"/>
              <a:t>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50056"/>
              </p:ext>
            </p:extLst>
          </p:nvPr>
        </p:nvGraphicFramePr>
        <p:xfrm>
          <a:off x="1524000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(Y = 2)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1)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R(Y)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1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Write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Read-write conflict example</a:t>
            </a:r>
          </a:p>
          <a:p>
            <a:pPr lvl="1"/>
            <a:r>
              <a:rPr lang="en-US" altLang="ko-KR" dirty="0" smtClean="0"/>
              <a:t>T1: Y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</a:t>
            </a:r>
            <a:r>
              <a:rPr lang="en-US" altLang="ko-KR" dirty="0" smtClean="0"/>
              <a:t>X </a:t>
            </a:r>
            <a:r>
              <a:rPr lang="ko-KR" altLang="en-US" dirty="0"/>
              <a:t>← </a:t>
            </a:r>
            <a:r>
              <a:rPr lang="en-US" altLang="ko-KR" dirty="0" smtClean="0"/>
              <a:t>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90743"/>
              </p:ext>
            </p:extLst>
          </p:nvPr>
        </p:nvGraphicFramePr>
        <p:xfrm>
          <a:off x="1524000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(Y = 2)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1)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5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Write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Read-write conflict example</a:t>
            </a:r>
          </a:p>
          <a:p>
            <a:pPr lvl="1"/>
            <a:r>
              <a:rPr lang="en-US" altLang="ko-KR" dirty="0" smtClean="0"/>
              <a:t>T1: Y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</a:t>
            </a:r>
            <a:r>
              <a:rPr lang="en-US" altLang="ko-KR" dirty="0" smtClean="0"/>
              <a:t>X </a:t>
            </a:r>
            <a:r>
              <a:rPr lang="ko-KR" altLang="en-US" dirty="0"/>
              <a:t>← </a:t>
            </a:r>
            <a:r>
              <a:rPr lang="en-US" altLang="ko-KR" dirty="0" smtClean="0"/>
              <a:t>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35132"/>
              </p:ext>
            </p:extLst>
          </p:nvPr>
        </p:nvGraphicFramePr>
        <p:xfrm>
          <a:off x="1524000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(Y = 2)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1)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W(Y) (Y</a:t>
                      </a:r>
                      <a:r>
                        <a:rPr lang="en-US" altLang="ko-KR" b="1" baseline="0" dirty="0" smtClean="0"/>
                        <a:t>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Write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Read-write conflict example</a:t>
            </a:r>
          </a:p>
          <a:p>
            <a:pPr lvl="1"/>
            <a:r>
              <a:rPr lang="en-US" altLang="ko-KR" dirty="0" smtClean="0"/>
              <a:t>T1: Y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</a:t>
            </a:r>
            <a:r>
              <a:rPr lang="en-US" altLang="ko-KR" dirty="0" smtClean="0"/>
              <a:t>X </a:t>
            </a:r>
            <a:r>
              <a:rPr lang="ko-KR" altLang="en-US" dirty="0"/>
              <a:t>← </a:t>
            </a:r>
            <a:r>
              <a:rPr lang="en-US" altLang="ko-KR" dirty="0" smtClean="0"/>
              <a:t>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71462"/>
              </p:ext>
            </p:extLst>
          </p:nvPr>
        </p:nvGraphicFramePr>
        <p:xfrm>
          <a:off x="1524000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(Y = 2)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1)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W(Y) (Y</a:t>
                      </a:r>
                      <a:r>
                        <a:rPr lang="en-US" altLang="ko-KR" b="1" baseline="0" dirty="0" smtClean="0"/>
                        <a:t>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2)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Write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Read-write conflict example</a:t>
            </a:r>
          </a:p>
          <a:p>
            <a:pPr lvl="1"/>
            <a:r>
              <a:rPr lang="en-US" altLang="ko-KR" dirty="0" smtClean="0"/>
              <a:t>T1: Y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</a:t>
            </a:r>
            <a:r>
              <a:rPr lang="en-US" altLang="ko-KR" dirty="0" smtClean="0"/>
              <a:t>X </a:t>
            </a:r>
            <a:r>
              <a:rPr lang="ko-KR" altLang="en-US" dirty="0"/>
              <a:t>← </a:t>
            </a:r>
            <a:r>
              <a:rPr lang="en-US" altLang="ko-KR" dirty="0" smtClean="0"/>
              <a:t>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88191"/>
              </p:ext>
            </p:extLst>
          </p:nvPr>
        </p:nvGraphicFramePr>
        <p:xfrm>
          <a:off x="1524000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(Y = 2)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1)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W(Y) (Y</a:t>
                      </a:r>
                      <a:r>
                        <a:rPr lang="en-US" altLang="ko-KR" b="1" baseline="0" dirty="0" smtClean="0"/>
                        <a:t>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2)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Write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Read-write conflict example</a:t>
            </a:r>
          </a:p>
          <a:p>
            <a:pPr lvl="1"/>
            <a:r>
              <a:rPr lang="en-US" altLang="ko-KR" dirty="0" smtClean="0"/>
              <a:t>T1: Y </a:t>
            </a:r>
            <a:r>
              <a:rPr lang="ko-KR" altLang="en-US" dirty="0" smtClean="0"/>
              <a:t>←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T2</a:t>
            </a:r>
            <a:r>
              <a:rPr lang="en-US" altLang="ko-KR" dirty="0"/>
              <a:t>: </a:t>
            </a:r>
            <a:r>
              <a:rPr lang="en-US" altLang="ko-KR" dirty="0" smtClean="0"/>
              <a:t>X </a:t>
            </a:r>
            <a:r>
              <a:rPr lang="ko-KR" altLang="en-US" dirty="0"/>
              <a:t>← </a:t>
            </a:r>
            <a:r>
              <a:rPr lang="en-US" altLang="ko-KR" dirty="0" smtClean="0"/>
              <a:t>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66276"/>
              </p:ext>
            </p:extLst>
          </p:nvPr>
        </p:nvGraphicFramePr>
        <p:xfrm>
          <a:off x="1524000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 (Y = 2)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 (X = 1)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W(Y) (Y</a:t>
                      </a:r>
                      <a:r>
                        <a:rPr lang="en-US" altLang="ko-KR" b="1" baseline="0" dirty="0" smtClean="0"/>
                        <a:t>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2)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– Write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 </a:t>
            </a:r>
            <a:r>
              <a:rPr lang="en-US" altLang="ko-KR" b="1" i="1" dirty="0" smtClean="0"/>
              <a:t>does not guarantee </a:t>
            </a:r>
            <a:r>
              <a:rPr lang="en-US" altLang="ko-KR" dirty="0" err="1" smtClean="0"/>
              <a:t>serializable</a:t>
            </a:r>
            <a:r>
              <a:rPr lang="en-US" altLang="ko-KR" dirty="0" smtClean="0"/>
              <a:t> executions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Write skew</a:t>
            </a:r>
          </a:p>
          <a:p>
            <a:pPr lvl="1"/>
            <a:r>
              <a:rPr lang="en-US" altLang="ko-KR" dirty="0" smtClean="0"/>
              <a:t>SI breaks </a:t>
            </a:r>
            <a:r>
              <a:rPr lang="en-US" altLang="ko-KR" dirty="0" err="1" smtClean="0"/>
              <a:t>serializability</a:t>
            </a:r>
            <a:r>
              <a:rPr lang="en-US" altLang="ko-KR" dirty="0" smtClean="0"/>
              <a:t> when transactions </a:t>
            </a:r>
            <a:r>
              <a:rPr lang="en-US" altLang="ko-KR" b="1" dirty="0" smtClean="0"/>
              <a:t>modify different items</a:t>
            </a:r>
          </a:p>
          <a:p>
            <a:pPr lvl="1"/>
            <a:r>
              <a:rPr lang="en-US" altLang="ko-KR" dirty="0" smtClean="0"/>
              <a:t>Not very common in practice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Application developers should be careful about write skew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5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Transaction processing</a:t>
            </a:r>
          </a:p>
          <a:p>
            <a:pPr lvl="1"/>
            <a:r>
              <a:rPr lang="en-US" altLang="ko-KR" dirty="0" smtClean="0"/>
              <a:t>A powerful model from business data processing</a:t>
            </a:r>
          </a:p>
          <a:p>
            <a:pPr lvl="1"/>
            <a:r>
              <a:rPr lang="en-US" altLang="ko-KR" dirty="0" smtClean="0"/>
              <a:t>Each real-world change is performed through a program which executes multiple database operations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9592" y="2903344"/>
          <a:ext cx="7344816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8272"/>
                <a:gridCol w="244827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2012-03-29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okbem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bread, milk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Isolation Levels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Snapshot Isolation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 Skew</a:t>
            </a:r>
          </a:p>
          <a:p>
            <a:r>
              <a:rPr lang="en-US" altLang="ko-KR" b="1" u="sng" dirty="0" err="1" smtClean="0">
                <a:solidFill>
                  <a:srgbClr val="C00000"/>
                </a:solidFill>
              </a:rPr>
              <a:t>Serializable</a:t>
            </a:r>
            <a:r>
              <a:rPr lang="en-US" altLang="ko-KR" b="1" u="sng" dirty="0" smtClean="0">
                <a:solidFill>
                  <a:srgbClr val="C00000"/>
                </a:solidFill>
              </a:rPr>
              <a:t> Snapshot Isolation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two flags to each transaction</a:t>
            </a:r>
          </a:p>
          <a:p>
            <a:pPr lvl="1"/>
            <a:r>
              <a:rPr lang="en-US" altLang="ko-KR" dirty="0" err="1" smtClean="0"/>
              <a:t>InConflict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OutConflict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SIRead</a:t>
            </a:r>
            <a:r>
              <a:rPr lang="en-US" altLang="ko-KR" dirty="0" smtClean="0"/>
              <a:t> locks</a:t>
            </a:r>
          </a:p>
          <a:p>
            <a:pPr lvl="1"/>
            <a:r>
              <a:rPr lang="en-US" altLang="ko-KR" dirty="0" smtClean="0"/>
              <a:t>To indicate 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-conflict</a:t>
            </a:r>
          </a:p>
          <a:p>
            <a:pPr lvl="1"/>
            <a:r>
              <a:rPr lang="en-US" altLang="ko-KR" b="1" dirty="0" smtClean="0"/>
              <a:t>Does not block </a:t>
            </a:r>
            <a:r>
              <a:rPr lang="en-US" altLang="ko-KR" b="1" i="1" dirty="0" smtClean="0"/>
              <a:t>anything</a:t>
            </a:r>
            <a:r>
              <a:rPr lang="en-US" altLang="ko-KR" dirty="0" smtClean="0"/>
              <a:t>, just for record keeping</a:t>
            </a:r>
          </a:p>
          <a:p>
            <a:pPr lvl="1"/>
            <a:r>
              <a:rPr lang="en-US" altLang="ko-KR" dirty="0" smtClean="0"/>
              <a:t>Kept even after </a:t>
            </a:r>
            <a:r>
              <a:rPr lang="en-US" altLang="ko-KR" smtClean="0"/>
              <a:t>transaction commits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When T1 requests a write lock</a:t>
            </a:r>
          </a:p>
          <a:p>
            <a:pPr lvl="1"/>
            <a:r>
              <a:rPr lang="en-US" altLang="ko-KR" dirty="0" smtClean="0"/>
              <a:t>T1.OutConflict = true</a:t>
            </a:r>
          </a:p>
          <a:p>
            <a:pPr lvl="1"/>
            <a:r>
              <a:rPr lang="en-US" altLang="ko-KR" dirty="0" smtClean="0"/>
              <a:t>T2.InConflict = true if </a:t>
            </a:r>
            <a:r>
              <a:rPr lang="en-US" altLang="ko-KR" dirty="0" err="1" smtClean="0"/>
              <a:t>SIRead</a:t>
            </a:r>
            <a:r>
              <a:rPr lang="en-US" altLang="ko-KR" dirty="0" smtClean="0"/>
              <a:t> lock acquired by T2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Abort T if both </a:t>
            </a:r>
            <a:r>
              <a:rPr lang="en-US" altLang="ko-KR" dirty="0" err="1" smtClean="0"/>
              <a:t>T.InConflict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T.OutConflict</a:t>
            </a:r>
            <a:r>
              <a:rPr lang="en-US" altLang="ko-KR" dirty="0" smtClean="0"/>
              <a:t> are set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example</a:t>
            </a:r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13728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R(Y)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3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example</a:t>
            </a:r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54625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 = 1)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R(Y)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example</a:t>
            </a:r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73378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 = 1)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R(Y)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9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example</a:t>
            </a:r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47765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 = 1)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2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example</a:t>
            </a:r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02810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 = 1)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W(Y) (Y</a:t>
                      </a:r>
                      <a:r>
                        <a:rPr lang="en-US" altLang="ko-KR" b="1" baseline="0" dirty="0" smtClean="0"/>
                        <a:t>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4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example</a:t>
            </a:r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47691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baseline="0" dirty="0" smtClean="0"/>
                        <a:t>, Out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 = 1)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Out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W(Y) (Y</a:t>
                      </a:r>
                      <a:r>
                        <a:rPr lang="en-US" altLang="ko-KR" b="1" baseline="0" dirty="0" smtClean="0"/>
                        <a:t>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2)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9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example</a:t>
            </a:r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79042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baseline="0" dirty="0" smtClean="0"/>
                        <a:t>, Out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 = 1)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Out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W(Y) (Y</a:t>
                      </a:r>
                      <a:r>
                        <a:rPr lang="en-US" altLang="ko-KR" b="1" baseline="0" dirty="0" smtClean="0"/>
                        <a:t>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2)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 (abort)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example</a:t>
            </a:r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68754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baseline="0" dirty="0" smtClean="0"/>
                        <a:t>, Out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 = 1)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Out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W(Y) (Y</a:t>
                      </a:r>
                      <a:r>
                        <a:rPr lang="en-US" altLang="ko-KR" b="1" baseline="0" dirty="0" smtClean="0"/>
                        <a:t>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2)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 (abort)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 (abort)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9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Transaction processing</a:t>
            </a:r>
          </a:p>
          <a:p>
            <a:pPr lvl="1"/>
            <a:r>
              <a:rPr lang="en-US" altLang="ko-KR" dirty="0" smtClean="0"/>
              <a:t>A powerful model from business data processing</a:t>
            </a:r>
          </a:p>
          <a:p>
            <a:pPr lvl="1"/>
            <a:r>
              <a:rPr lang="en-US" altLang="ko-KR" dirty="0" smtClean="0"/>
              <a:t>Each real-world change is performed through a program which executes multiple database operations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9592" y="2903344"/>
          <a:ext cx="7344816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8272"/>
                <a:gridCol w="244827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2012-03-29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okbem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bread, milk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2012-03-30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okbem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bread, Chic-Choc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81238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R(Y)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91011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</a:t>
                      </a:r>
                      <a:r>
                        <a:rPr lang="en-US" altLang="ko-KR" baseline="0" dirty="0" smtClean="0"/>
                        <a:t> = 1)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R(X)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R(Y)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1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30255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</a:t>
                      </a:r>
                      <a:r>
                        <a:rPr lang="en-US" altLang="ko-KR" baseline="0" dirty="0" smtClean="0"/>
                        <a:t> = 1)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R(Y)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8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58579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</a:t>
                      </a:r>
                      <a:r>
                        <a:rPr lang="en-US" altLang="ko-KR" baseline="0" dirty="0" smtClean="0"/>
                        <a:t> = 1)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 = false, 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W(Y)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9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10971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</a:t>
                      </a:r>
                      <a:r>
                        <a:rPr lang="en-US" altLang="ko-KR" baseline="0" dirty="0" smtClean="0"/>
                        <a:t> = 1)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/>
                        <a:t>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</a:t>
                      </a:r>
                      <a:r>
                        <a:rPr lang="en-US" altLang="ko-KR" b="1" dirty="0" smtClean="0"/>
                        <a:t>) (Y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25761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</a:t>
                      </a:r>
                      <a:r>
                        <a:rPr lang="en-US" altLang="ko-KR" baseline="0" dirty="0" smtClean="0"/>
                        <a:t> = 1)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/>
                        <a:t>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</a:t>
                      </a:r>
                      <a:r>
                        <a:rPr lang="en-US" altLang="ko-KR" b="1" dirty="0" smtClean="0"/>
                        <a:t>) (Y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96941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</a:t>
                      </a:r>
                      <a:r>
                        <a:rPr lang="en-US" altLang="ko-KR" baseline="0" dirty="0" smtClean="0"/>
                        <a:t> = 1)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/>
                        <a:t>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9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059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</a:t>
                      </a:r>
                      <a:r>
                        <a:rPr lang="en-US" altLang="ko-KR" baseline="0" dirty="0" smtClean="0"/>
                        <a:t> = 1)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/>
                        <a:t>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2)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3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20563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</a:t>
                      </a:r>
                      <a:r>
                        <a:rPr lang="en-US" altLang="ko-KR" baseline="0" dirty="0" smtClean="0"/>
                        <a:t> = 1)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/>
                        <a:t>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W(X) (X = 2)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 (?????)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8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Read-write conflict </a:t>
            </a:r>
            <a:r>
              <a:rPr lang="en-US" altLang="ko-KR" dirty="0" smtClean="0"/>
              <a:t>example 2</a:t>
            </a:r>
            <a:endParaRPr lang="en-US" altLang="ko-KR" dirty="0"/>
          </a:p>
          <a:p>
            <a:pPr lvl="1"/>
            <a:r>
              <a:rPr lang="en-US" altLang="ko-KR" dirty="0"/>
              <a:t>T1: Y </a:t>
            </a:r>
            <a:r>
              <a:rPr lang="ko-KR" altLang="en-US" dirty="0"/>
              <a:t>←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T2: X </a:t>
            </a:r>
            <a:r>
              <a:rPr lang="ko-KR" altLang="en-US" dirty="0"/>
              <a:t>← </a:t>
            </a:r>
            <a:r>
              <a:rPr lang="en-US" altLang="ko-KR" dirty="0"/>
              <a:t>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Maintain locks past commit</a:t>
            </a:r>
          </a:p>
          <a:p>
            <a:pPr lvl="1"/>
            <a:r>
              <a:rPr lang="en-US" altLang="ko-KR" dirty="0" smtClean="0"/>
              <a:t>Release when all concurrent transaction terminated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2832"/>
              </p:ext>
            </p:extLst>
          </p:nvPr>
        </p:nvGraphicFramePr>
        <p:xfrm>
          <a:off x="1524000" y="2492896"/>
          <a:ext cx="6096000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 (Y = 2)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= false, Out = 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 (X</a:t>
                      </a:r>
                      <a:r>
                        <a:rPr lang="en-US" altLang="ko-KR" baseline="0" dirty="0" smtClean="0"/>
                        <a:t> = 1)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In = 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/>
                        <a:t>Out = false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R(X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X)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R(Y</a:t>
                      </a:r>
                      <a:r>
                        <a:rPr lang="en-US" altLang="ko-KR" b="1" dirty="0" smtClean="0"/>
                        <a:t>) (</a:t>
                      </a:r>
                      <a:r>
                        <a:rPr lang="en-US" altLang="ko-KR" b="1" dirty="0" err="1" smtClean="0"/>
                        <a:t>SIRead</a:t>
                      </a:r>
                      <a:r>
                        <a:rPr lang="en-US" altLang="ko-KR" b="1" dirty="0" smtClean="0"/>
                        <a:t> Y)</a:t>
                      </a:r>
                      <a:endParaRPr lang="ko-KR" alt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W(Y</a:t>
                      </a:r>
                      <a:r>
                        <a:rPr lang="en-US" altLang="ko-KR" b="1" dirty="0" smtClean="0"/>
                        <a:t>) (Y = 1)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Commit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W(X)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8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Transaction processing</a:t>
            </a:r>
          </a:p>
          <a:p>
            <a:pPr lvl="1"/>
            <a:r>
              <a:rPr lang="en-US" altLang="ko-KR" dirty="0" smtClean="0"/>
              <a:t>A powerful model from business data processing</a:t>
            </a:r>
          </a:p>
          <a:p>
            <a:pPr lvl="1"/>
            <a:r>
              <a:rPr lang="en-US" altLang="ko-KR" dirty="0" smtClean="0"/>
              <a:t>Each real-world change is performed through a program which executes multiple database operations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9592" y="2903344"/>
          <a:ext cx="7344816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8272"/>
                <a:gridCol w="244827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2012-03-29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okbem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bread, milk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2012-03-30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okbem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bread, Chic-Choc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2012-03-30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alice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bread, beer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Isolation Levels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Snapshot Isolation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 Skew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Snapshot Isolation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Performance 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61</a:t>
            </a:fld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348880"/>
            <a:ext cx="44958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129" y="2321818"/>
            <a:ext cx="45243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74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62</a:t>
            </a:fld>
            <a:endParaRPr lang="ko-KR" altLang="en-US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4864"/>
            <a:ext cx="4476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" y="2276872"/>
            <a:ext cx="44481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Isolation Levels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Snapshot Isolation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 Skew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Snapshot Isolation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Evaluation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SI</a:t>
            </a:r>
          </a:p>
          <a:p>
            <a:pPr lvl="1"/>
            <a:r>
              <a:rPr lang="en-US" altLang="ko-KR" dirty="0" smtClean="0"/>
              <a:t>Performance better than 2PL</a:t>
            </a:r>
          </a:p>
          <a:p>
            <a:pPr lvl="1"/>
            <a:r>
              <a:rPr lang="en-US" altLang="ko-KR" dirty="0" smtClean="0"/>
              <a:t>Correctness better than SI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Adopted in </a:t>
            </a:r>
            <a:r>
              <a:rPr lang="en-US" altLang="ko-KR" dirty="0" err="1" smtClean="0"/>
              <a:t>PostgreSQL</a:t>
            </a:r>
            <a:r>
              <a:rPr lang="en-US" altLang="ko-KR" dirty="0" smtClean="0"/>
              <a:t> 9.1 (2011-09-11)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Isolation Levels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Snapshot Isolation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 Skew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Serializable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Snapshot Isolation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Evaluation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Free talking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Transaction processing</a:t>
            </a:r>
          </a:p>
          <a:p>
            <a:pPr lvl="1"/>
            <a:r>
              <a:rPr lang="en-US" altLang="ko-KR" dirty="0" smtClean="0"/>
              <a:t>A powerful model from business data processing</a:t>
            </a:r>
          </a:p>
          <a:p>
            <a:pPr lvl="1"/>
            <a:r>
              <a:rPr lang="en-US" altLang="ko-KR" dirty="0" smtClean="0"/>
              <a:t>Each real-world change is performed through a program which executes multiple database operations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9592" y="2903344"/>
          <a:ext cx="7344816" cy="175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8272"/>
                <a:gridCol w="244827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2012-03-29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okbem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bread, milk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2012-03-30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okbem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bread, Chic-Choc,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milk, beer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2012-03-30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alice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bread, beer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ACID properties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ACID properties</a:t>
            </a:r>
          </a:p>
          <a:p>
            <a:pPr lvl="1"/>
            <a:r>
              <a:rPr lang="en-US" altLang="ko-KR" dirty="0" smtClean="0"/>
              <a:t>Atomicity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Consistency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Isolation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Durability</a:t>
            </a:r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8737</TotalTime>
  <Words>2636</Words>
  <Application>Microsoft Office PowerPoint</Application>
  <PresentationFormat>화면 슬라이드 쇼(4:3)</PresentationFormat>
  <Paragraphs>798</Paragraphs>
  <Slides>67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SNU IDB Lab.</vt:lpstr>
      <vt:lpstr>Serializable Isolation for Snapshot Databases</vt:lpstr>
      <vt:lpstr>Outline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Outline </vt:lpstr>
      <vt:lpstr>Background – Isolation Levels</vt:lpstr>
      <vt:lpstr>Background – Isolation Levels</vt:lpstr>
      <vt:lpstr>Background – Isolation Levels</vt:lpstr>
      <vt:lpstr>Background – Isolation Levels</vt:lpstr>
      <vt:lpstr>Background – Isolation Levels</vt:lpstr>
      <vt:lpstr>Background – Isolation Levels</vt:lpstr>
      <vt:lpstr>Background – Snapshot Isolation</vt:lpstr>
      <vt:lpstr>Background – Snapshot Isolation</vt:lpstr>
      <vt:lpstr>Background – Snapshot Isolation</vt:lpstr>
      <vt:lpstr>Background – Snapshot Isolation</vt:lpstr>
      <vt:lpstr>Background – Snapshot Isolation</vt:lpstr>
      <vt:lpstr>Background – Snapshot Isolation</vt:lpstr>
      <vt:lpstr>Background – Snapshot Isolation</vt:lpstr>
      <vt:lpstr>Background – Snapshot Isolation</vt:lpstr>
      <vt:lpstr>Background – Snapshot Isolation</vt:lpstr>
      <vt:lpstr>Background – Snapshot Isolation</vt:lpstr>
      <vt:lpstr>Background – Write Skew</vt:lpstr>
      <vt:lpstr>Background – Write Skew</vt:lpstr>
      <vt:lpstr>Background – Write Skew</vt:lpstr>
      <vt:lpstr>Background – Write Skew</vt:lpstr>
      <vt:lpstr>Background – Write Skew</vt:lpstr>
      <vt:lpstr>Background – Write Skew</vt:lpstr>
      <vt:lpstr>Background – Write Skew</vt:lpstr>
      <vt:lpstr>Background – Write Skew</vt:lpstr>
      <vt:lpstr>Background – Write Skew</vt:lpstr>
      <vt:lpstr>Outline 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Serializable Snapshot Isolation</vt:lpstr>
      <vt:lpstr>Outline </vt:lpstr>
      <vt:lpstr>Performance Evaluation</vt:lpstr>
      <vt:lpstr>Performance Evaluation</vt:lpstr>
      <vt:lpstr>Outline </vt:lpstr>
      <vt:lpstr>Conclusion</vt:lpstr>
      <vt:lpstr>Outline </vt:lpstr>
      <vt:lpstr>Discussion</vt:lpstr>
      <vt:lpstr>Thank You!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Serializable Isolation for Snapshot Databases</dc:title>
  <cp:lastModifiedBy>hyewonkim</cp:lastModifiedBy>
  <cp:revision>1369</cp:revision>
  <dcterms:created xsi:type="dcterms:W3CDTF">2006-10-05T04:04:58Z</dcterms:created>
  <dcterms:modified xsi:type="dcterms:W3CDTF">2012-03-30T05:13:11Z</dcterms:modified>
</cp:coreProperties>
</file>