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7" autoAdjust="0"/>
    <p:restoredTop sz="85082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</a:t>
            </a:r>
            <a:r>
              <a:rPr lang="ko-KR" altLang="en-US" dirty="0" smtClean="0"/>
              <a:t>를 정의하는데 한번만 사용하는 </a:t>
            </a:r>
            <a:r>
              <a:rPr lang="en-US" altLang="ko-KR" dirty="0" err="1" smtClean="0"/>
              <a:t>complexType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A</a:t>
            </a:r>
            <a:r>
              <a:rPr lang="en-US" altLang="ko-KR" baseline="0" dirty="0" smtClean="0"/>
              <a:t> set of choices can also contain sequences, additional choice sets, or references to named groups</a:t>
            </a:r>
          </a:p>
          <a:p>
            <a:pPr>
              <a:buFontTx/>
              <a:buChar char="-"/>
            </a:pPr>
            <a:r>
              <a:rPr lang="en-US" altLang="ko-KR" baseline="0" dirty="0" smtClean="0"/>
              <a:t>A set of choices may be contained in a complex type definition, in sequences, in other sets of choices, or in named group definitions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When using the &lt;</a:t>
            </a:r>
            <a:r>
              <a:rPr lang="en-US" altLang="ko-KR" dirty="0" err="1" smtClean="0"/>
              <a:t>xs:all</a:t>
            </a:r>
            <a:r>
              <a:rPr lang="en-US" altLang="ko-KR" dirty="0" smtClean="0"/>
              <a:t>&gt; element ,You can only set </a:t>
            </a:r>
            <a:r>
              <a:rPr lang="en-US" altLang="ko-KR" dirty="0" err="1" smtClean="0"/>
              <a:t>minOccurs</a:t>
            </a:r>
            <a:r>
              <a:rPr lang="en-US" altLang="ko-KR" dirty="0" smtClean="0"/>
              <a:t> to 0 or 1, and </a:t>
            </a:r>
            <a:r>
              <a:rPr lang="en-US" altLang="ko-KR" dirty="0" err="1" smtClean="0"/>
              <a:t>maxOccurs</a:t>
            </a:r>
            <a:r>
              <a:rPr lang="en-US" altLang="ko-KR" dirty="0" smtClean="0"/>
              <a:t> can only be set to 1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altLang="ko-KR" dirty="0" smtClean="0"/>
              <a:t>Unless you specify otherwise,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attribute is always optional</a:t>
            </a:r>
          </a:p>
          <a:p>
            <a:pPr marL="742950" lvl="2" indent="-342900"/>
            <a:r>
              <a:rPr lang="en-US" altLang="ko-KR" dirty="0" smtClean="0"/>
              <a:t>It may appear or be absent from a valid XML document</a:t>
            </a:r>
          </a:p>
          <a:p>
            <a:pPr marL="342900" lvl="1" indent="-34290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Which one to choose is dependent on your need for reusability, versus your need to isolate an element and its definition</a:t>
            </a:r>
          </a:p>
          <a:p>
            <a:r>
              <a:rPr lang="en-US" altLang="ko-KR" dirty="0" smtClean="0"/>
              <a:t>In a</a:t>
            </a:r>
            <a:r>
              <a:rPr lang="en-US" altLang="ko-KR" baseline="0" dirty="0" smtClean="0"/>
              <a:t> DTD, every element is declared globally; there is no such thing as a locally defined element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11: Defining Complex Types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National University, Internet Database Laboratory</a:t>
            </a:r>
          </a:p>
          <a:p>
            <a:pPr algn="r"/>
            <a:r>
              <a:rPr lang="en-US" altLang="ko-KR" dirty="0" smtClean="0"/>
              <a:t>July, 2011</a:t>
            </a:r>
          </a:p>
          <a:p>
            <a:pPr algn="r"/>
            <a:r>
              <a:rPr lang="en-US" altLang="ko-KR" dirty="0" smtClean="0"/>
              <a:t>In </a:t>
            </a:r>
            <a:r>
              <a:rPr lang="en-US" altLang="ko-KR" dirty="0" err="1" smtClean="0"/>
              <a:t>Seok</a:t>
            </a:r>
            <a:r>
              <a:rPr lang="en-US" altLang="ko-KR" dirty="0" smtClean="0"/>
              <a:t> 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Allowing Child Elements to Appear in Any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any order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3816424" cy="433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xs:all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destrType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name="story"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xs:all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1988840"/>
            <a:ext cx="3888432" cy="21236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&lt;history&gt;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282&lt;/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&lt;story&gt;In 294 BC, the people of the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island of Rhodes began building a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colossal statue ...&lt;/story&gt;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226&lt;/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earthquake&lt;/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&lt;/history&gt;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6927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4221088"/>
            <a:ext cx="3888432" cy="212365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&lt;history&gt;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&lt;story&gt;In 294 BC, the people of the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island of Rhodes began building a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colossal statue ...&lt;/story&gt;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282&lt;/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earthquake&lt;/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226&lt;/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&lt;/history&gt;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도넛 9"/>
          <p:cNvSpPr/>
          <p:nvPr/>
        </p:nvSpPr>
        <p:spPr>
          <a:xfrm>
            <a:off x="8651055" y="2708920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8651055" y="5157192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Allowing Child Elements to Appear in Any 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members of an &lt;</a:t>
            </a:r>
            <a:r>
              <a:rPr lang="en-US" altLang="ko-KR" dirty="0" err="1" smtClean="0"/>
              <a:t>xs:all</a:t>
            </a:r>
            <a:r>
              <a:rPr lang="en-US" altLang="ko-KR" dirty="0" smtClean="0"/>
              <a:t>&gt; element</a:t>
            </a:r>
          </a:p>
          <a:p>
            <a:pPr lvl="1"/>
            <a:r>
              <a:rPr lang="en-US" altLang="ko-KR" dirty="0" smtClean="0"/>
              <a:t>May appear once or not at all</a:t>
            </a:r>
          </a:p>
          <a:p>
            <a:pPr lvl="2"/>
            <a:r>
              <a:rPr lang="en-US" altLang="ko-KR" dirty="0" smtClean="0"/>
              <a:t>Depending on their individual </a:t>
            </a:r>
            <a:r>
              <a:rPr lang="en-US" altLang="ko-KR" b="1" i="1" dirty="0" err="1" smtClean="0"/>
              <a:t>minOccurs</a:t>
            </a:r>
            <a:r>
              <a:rPr lang="en-US" altLang="ko-KR" dirty="0" smtClean="0"/>
              <a:t> and </a:t>
            </a:r>
            <a:r>
              <a:rPr lang="en-US" altLang="ko-KR" b="1" i="1" dirty="0" err="1" smtClean="0"/>
              <a:t>maxOccurs</a:t>
            </a:r>
            <a:r>
              <a:rPr lang="en-US" altLang="ko-KR" dirty="0" smtClean="0"/>
              <a:t> attributes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minOccurs</a:t>
            </a:r>
            <a:r>
              <a:rPr lang="en-US" altLang="ko-KR" dirty="0" smtClean="0"/>
              <a:t> attribute</a:t>
            </a:r>
          </a:p>
          <a:p>
            <a:pPr lvl="2"/>
            <a:r>
              <a:rPr lang="en-US" altLang="ko-KR" dirty="0" smtClean="0"/>
              <a:t>May only set to 0 or 1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err="1" smtClean="0"/>
              <a:t>maxOccurs</a:t>
            </a:r>
            <a:r>
              <a:rPr lang="en-US" altLang="ko-KR" dirty="0" smtClean="0"/>
              <a:t> attribute</a:t>
            </a:r>
          </a:p>
          <a:p>
            <a:pPr lvl="2"/>
            <a:r>
              <a:rPr lang="en-US" altLang="ko-KR" dirty="0" smtClean="0"/>
              <a:t>May only be set to 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xs:all</a:t>
            </a:r>
            <a:r>
              <a:rPr lang="en-US" altLang="ko-KR" dirty="0" smtClean="0"/>
              <a:t>&gt; element</a:t>
            </a:r>
          </a:p>
          <a:p>
            <a:pPr lvl="1"/>
            <a:r>
              <a:rPr lang="en-US" altLang="ko-KR" dirty="0" smtClean="0"/>
              <a:t>Can only contain individual element declarations or references</a:t>
            </a:r>
          </a:p>
          <a:p>
            <a:pPr lvl="2"/>
            <a:r>
              <a:rPr lang="en-US" altLang="ko-KR" dirty="0" smtClean="0"/>
              <a:t>Not other groups</a:t>
            </a:r>
          </a:p>
          <a:p>
            <a:pPr lvl="1"/>
            <a:r>
              <a:rPr lang="en-US" altLang="ko-KR" dirty="0" smtClean="0"/>
              <a:t>Can only be contained in, and must be </a:t>
            </a:r>
            <a:r>
              <a:rPr lang="en-US" altLang="ko-KR" b="1" dirty="0" smtClean="0"/>
              <a:t>the sole child of </a:t>
            </a:r>
            <a:r>
              <a:rPr lang="en-US" altLang="ko-KR" dirty="0" smtClean="0"/>
              <a:t>, an element only complete type definition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Set of Choices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offer a choice of child elements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3816424" cy="4339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name="name"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xs:choice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name="location"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name="city"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name="country"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xs:choice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2075364"/>
            <a:ext cx="3888432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Colossus of Rhodes&lt;/name&gt;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&lt;location&gt;Rhodes, Greece&lt;/location&gt;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77929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4482986"/>
            <a:ext cx="3888432" cy="17543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&lt;name language="English"&gt;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Colossus of Rhodes&lt;/name&gt;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&lt;city&gt;Rhodes&lt;/city&gt;</a:t>
            </a:r>
          </a:p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&lt;country&gt;Greece&lt;/country&gt;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3276" y="419495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Set of Choices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Default condition</a:t>
            </a:r>
          </a:p>
          <a:p>
            <a:pPr lvl="1"/>
            <a:r>
              <a:rPr lang="en-US" altLang="ko-KR" b="1" i="1" dirty="0" err="1" smtClean="0"/>
              <a:t>minOccurs</a:t>
            </a:r>
            <a:r>
              <a:rPr lang="en-US" altLang="ko-KR" dirty="0" smtClean="0"/>
              <a:t> and </a:t>
            </a:r>
            <a:r>
              <a:rPr lang="en-US" altLang="ko-KR" b="1" i="1" dirty="0" err="1" smtClean="0"/>
              <a:t>maxOccurs</a:t>
            </a:r>
            <a:r>
              <a:rPr lang="en-US" altLang="ko-KR" dirty="0" smtClean="0"/>
              <a:t> attribute values are both </a:t>
            </a:r>
            <a:r>
              <a:rPr lang="en-US" altLang="ko-KR" b="1" i="1" dirty="0" smtClean="0"/>
              <a:t>1</a:t>
            </a:r>
          </a:p>
          <a:p>
            <a:pPr lvl="2"/>
            <a:r>
              <a:rPr lang="en-US" altLang="ko-KR" dirty="0" smtClean="0"/>
              <a:t>Only one of the elements in a set of choices can appear in a valid XML document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maxOccurs</a:t>
            </a:r>
            <a:r>
              <a:rPr lang="en-US" altLang="ko-KR" dirty="0" smtClean="0"/>
              <a:t>=“unbounded”</a:t>
            </a:r>
          </a:p>
          <a:p>
            <a:pPr lvl="1"/>
            <a:r>
              <a:rPr lang="en-US" altLang="ko-KR" dirty="0" smtClean="0"/>
              <a:t>Equivalent to adding an asterisk (*) to a set of choices in a DTD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&lt;</a:t>
            </a:r>
            <a:r>
              <a:rPr lang="en-US" altLang="ko-KR" dirty="0" err="1" smtClean="0"/>
              <a:t>xs:choice</a:t>
            </a:r>
            <a:r>
              <a:rPr lang="en-US" altLang="ko-KR" dirty="0" smtClean="0"/>
              <a:t>&gt; element is basically equivalent to </a:t>
            </a:r>
            <a:r>
              <a:rPr lang="en-US" altLang="ko-KR" b="1" dirty="0" smtClean="0"/>
              <a:t>the vertical bars in DTD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Elements to Contain Only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 only type</a:t>
            </a:r>
          </a:p>
          <a:p>
            <a:pPr lvl="1"/>
            <a:r>
              <a:rPr lang="en-US" altLang="ko-KR" dirty="0" smtClean="0"/>
              <a:t>It contains a </a:t>
            </a:r>
            <a:r>
              <a:rPr lang="en-US" altLang="ko-KR" b="1" dirty="0" smtClean="0"/>
              <a:t>text value </a:t>
            </a:r>
            <a:r>
              <a:rPr lang="en-US" altLang="ko-KR" dirty="0" smtClean="0"/>
              <a:t>and </a:t>
            </a:r>
            <a:r>
              <a:rPr lang="en-US" altLang="ko-KR" b="1" dirty="0" smtClean="0"/>
              <a:t>no child elements</a:t>
            </a:r>
          </a:p>
          <a:p>
            <a:pPr lvl="1"/>
            <a:r>
              <a:rPr lang="en-US" altLang="ko-KR" dirty="0" smtClean="0"/>
              <a:t>It can have one or more attributes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412" y="256490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872106"/>
            <a:ext cx="3816424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name="era"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2872106"/>
            <a:ext cx="38884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282&lt;/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284" y="258407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4138633"/>
            <a:ext cx="38884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era="BC"&gt;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long ago&lt;/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5284" y="385060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8676456" y="2924944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&quot;없음&quot; 기호 12"/>
          <p:cNvSpPr/>
          <p:nvPr/>
        </p:nvSpPr>
        <p:spPr>
          <a:xfrm>
            <a:off x="8684923" y="4169461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Empty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define an “empty element” complex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0080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692" y="1988840"/>
            <a:ext cx="3816424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sourceType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9884" y="170080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1988840"/>
            <a:ext cx="3816424" cy="32316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sourceType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xs:anyType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4221088"/>
            <a:ext cx="3888432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="101"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="21"/&gt;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820" y="393305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24309" y="2326722"/>
            <a:ext cx="6176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</a:t>
            </a:r>
            <a:endParaRPr lang="ko-KR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Elements with Mixed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Mixed content type</a:t>
            </a:r>
          </a:p>
          <a:p>
            <a:pPr lvl="1"/>
            <a:r>
              <a:rPr lang="en-US" altLang="ko-KR" dirty="0" smtClean="0"/>
              <a:t>Contain both child elements and text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348880"/>
            <a:ext cx="3600400" cy="3600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name="story"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mixed="true"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maxOccurs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="unbounded"&gt;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2363396"/>
            <a:ext cx="3816424" cy="397031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&lt;story&gt;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In 294 BC, the people of the island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of Rhodes began building a colossal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statue of the sun god Helios. They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believed that it was because of his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blessings that they were able to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withstand a long siege on the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island and emerge victorious.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The Colossus was built with bronze,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reinforced with iron, and weighted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with stones. While it is often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depicted straddling 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Mandrákion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harbor, this is now considered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technically impossible; and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therefore, it likely stood beside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the harbor.</a:t>
            </a:r>
          </a:p>
          <a:p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The statue was toppled by an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earthquake in 226 BC. ...</a:t>
            </a:r>
          </a:p>
          <a:p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&lt;/story&gt;</a:t>
            </a:r>
            <a:endParaRPr lang="ko-KR" altLang="en-US" sz="12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06732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Deriving Complex Types from Existing Complex Types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Derive a new complex type from an existing type</a:t>
            </a:r>
          </a:p>
          <a:p>
            <a:pPr lvl="1"/>
            <a:r>
              <a:rPr lang="en-US" altLang="ko-KR" b="1" dirty="0" smtClean="0"/>
              <a:t>Extension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Add new element to the existing type</a:t>
            </a:r>
          </a:p>
          <a:p>
            <a:pPr lvl="1"/>
            <a:r>
              <a:rPr lang="en-US" altLang="ko-KR" b="1" dirty="0" smtClean="0"/>
              <a:t>Restriction</a:t>
            </a:r>
          </a:p>
          <a:p>
            <a:pPr lvl="2"/>
            <a:r>
              <a:rPr lang="en-US" altLang="ko-KR" dirty="0" smtClean="0"/>
              <a:t>You duplicate the base type and then refine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0648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424932"/>
            <a:ext cx="460851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minOccurs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destrType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minOccurs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name="story"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Deriving Complex Types from Existing Complex Types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Deriving Complex Types from Existing Complex Types</a:t>
            </a:r>
          </a:p>
          <a:p>
            <a:pPr lvl="1"/>
            <a:r>
              <a:rPr lang="en-US" altLang="ko-KR" dirty="0" smtClean="0"/>
              <a:t>New complex types derived using</a:t>
            </a:r>
            <a:br>
              <a:rPr lang="en-US" altLang="ko-KR" dirty="0" smtClean="0"/>
            </a:br>
            <a:r>
              <a:rPr lang="en-US" altLang="ko-KR" dirty="0" smtClean="0"/>
              <a:t>restrictions must be valid subsets</a:t>
            </a:r>
            <a:br>
              <a:rPr lang="en-US" altLang="ko-KR" dirty="0" smtClean="0"/>
            </a:br>
            <a:r>
              <a:rPr lang="en-US" altLang="ko-KR" dirty="0" smtClean="0"/>
              <a:t>of the existing complex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8529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212976"/>
            <a:ext cx="3600400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newHistoryType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historyType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who_built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62880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1988840"/>
            <a:ext cx="3960440" cy="466281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newHistoryType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1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historyType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“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“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how_destroyed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destrType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fixed="fire"/&gt;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name="story"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storyType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endParaRPr lang="en-US" altLang="ko-KR" sz="11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Referencing Globally Defined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Globally defined elements</a:t>
            </a:r>
          </a:p>
          <a:p>
            <a:pPr lvl="1"/>
            <a:r>
              <a:rPr lang="en-US" altLang="ko-KR" sz="1800" dirty="0" smtClean="0"/>
              <a:t>A child of the </a:t>
            </a:r>
            <a:r>
              <a:rPr lang="en-US" altLang="ko-KR" sz="1800" dirty="0" err="1" smtClean="0"/>
              <a:t>xs:schema</a:t>
            </a:r>
            <a:r>
              <a:rPr lang="en-US" altLang="ko-KR" sz="1800" dirty="0" smtClean="0"/>
              <a:t> element</a:t>
            </a:r>
          </a:p>
          <a:p>
            <a:pPr lvl="1"/>
            <a:r>
              <a:rPr lang="en-US" altLang="ko-KR" sz="1800" dirty="0" smtClean="0"/>
              <a:t>To be used in the XML Schema document</a:t>
            </a:r>
          </a:p>
          <a:p>
            <a:pPr lvl="2"/>
            <a:r>
              <a:rPr lang="en-US" altLang="ko-KR" sz="1600" dirty="0" smtClean="0"/>
              <a:t>It must be called or </a:t>
            </a:r>
            <a:r>
              <a:rPr lang="en-US" altLang="ko-KR" sz="1600" i="1" dirty="0" smtClean="0"/>
              <a:t>referenced</a:t>
            </a:r>
          </a:p>
          <a:p>
            <a:pPr lvl="2"/>
            <a:endParaRPr lang="en-US" altLang="ko-KR" sz="800" i="1" dirty="0" smtClean="0"/>
          </a:p>
          <a:p>
            <a:r>
              <a:rPr lang="en-US" altLang="ko-KR" sz="2000" dirty="0" smtClean="0"/>
              <a:t>Locally declared elements</a:t>
            </a:r>
          </a:p>
          <a:p>
            <a:pPr lvl="1"/>
            <a:r>
              <a:rPr lang="en-US" altLang="ko-KR" sz="1800" dirty="0" smtClean="0"/>
              <a:t>Automatically referenced by the parent definition in which they appear</a:t>
            </a:r>
          </a:p>
          <a:p>
            <a:endParaRPr lang="ko-KR" altLang="en-US" sz="20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7499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735030"/>
            <a:ext cx="3600400" cy="249299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xs:schema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www.w3.org/2001/XMLSchema"&gt;</a:t>
            </a:r>
          </a:p>
          <a:p>
            <a:endParaRPr lang="en-US" altLang="ko-KR" sz="12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name="name"&gt;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name="language"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33569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3717032"/>
            <a:ext cx="3600400" cy="14465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1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ref="name"/&gt;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name="location"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type="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name="height"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type="</a:t>
            </a:r>
            <a:r>
              <a:rPr lang="en-US" altLang="ko-KR" sz="11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heightType</a:t>
            </a:r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1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5467556"/>
            <a:ext cx="3600400" cy="11079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&lt;name language="English"&gt;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Colossus of Rhodes&lt;/name&gt;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&lt;height units="feet"&gt;107&lt;/height&gt;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517148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Complex Type Basics </a:t>
            </a:r>
          </a:p>
          <a:p>
            <a:r>
              <a:rPr lang="en-US" altLang="ko-KR" dirty="0" smtClean="0"/>
              <a:t>Deriving Anonymous Complex Types</a:t>
            </a:r>
          </a:p>
          <a:p>
            <a:r>
              <a:rPr lang="en-US" altLang="ko-KR" dirty="0" smtClean="0"/>
              <a:t>Deriving Named Complex Types</a:t>
            </a:r>
          </a:p>
          <a:p>
            <a:r>
              <a:rPr lang="en-US" altLang="ko-KR" dirty="0" smtClean="0"/>
              <a:t>Defining Complex Types That Contain Child Elements</a:t>
            </a:r>
          </a:p>
          <a:p>
            <a:r>
              <a:rPr lang="en-US" altLang="ko-KR" dirty="0" smtClean="0"/>
              <a:t>Requiring Child Elements to Appear in Sequence</a:t>
            </a:r>
          </a:p>
          <a:p>
            <a:r>
              <a:rPr lang="en-US" altLang="ko-KR" dirty="0" smtClean="0"/>
              <a:t>Allowing Child Elements to Appear in Any Order</a:t>
            </a:r>
          </a:p>
          <a:p>
            <a:r>
              <a:rPr lang="en-US" altLang="ko-KR" dirty="0" smtClean="0"/>
              <a:t>Creating a Set of Choices</a:t>
            </a:r>
          </a:p>
          <a:p>
            <a:r>
              <a:rPr lang="en-US" altLang="ko-KR" dirty="0" smtClean="0"/>
              <a:t>Defining Elements to Contain Only Text</a:t>
            </a:r>
          </a:p>
          <a:p>
            <a:r>
              <a:rPr lang="en-US" altLang="ko-KR" dirty="0" smtClean="0"/>
              <a:t>Defining Empty Elements</a:t>
            </a:r>
          </a:p>
          <a:p>
            <a:r>
              <a:rPr lang="en-US" altLang="ko-KR" dirty="0" smtClean="0"/>
              <a:t>Defining Elements with Mixed Content</a:t>
            </a:r>
          </a:p>
          <a:p>
            <a:r>
              <a:rPr lang="en-US" altLang="ko-KR" dirty="0" smtClean="0"/>
              <a:t>Deriving Complex Types from Existing Complex Types</a:t>
            </a:r>
          </a:p>
          <a:p>
            <a:r>
              <a:rPr lang="en-US" altLang="ko-KR" dirty="0" smtClean="0"/>
              <a:t>Referencing Globally Defined Elements</a:t>
            </a:r>
          </a:p>
          <a:p>
            <a:r>
              <a:rPr lang="en-US" altLang="ko-KR" dirty="0" smtClean="0"/>
              <a:t>Controlling How Many</a:t>
            </a:r>
          </a:p>
          <a:p>
            <a:r>
              <a:rPr lang="en-US" altLang="ko-KR" dirty="0" smtClean="0"/>
              <a:t>Defining Named Model Groups</a:t>
            </a:r>
          </a:p>
          <a:p>
            <a:r>
              <a:rPr lang="en-US" altLang="ko-KR" dirty="0" smtClean="0"/>
              <a:t>Referencing a Named Model Group</a:t>
            </a:r>
          </a:p>
          <a:p>
            <a:r>
              <a:rPr lang="en-US" altLang="ko-KR" dirty="0" smtClean="0"/>
              <a:t>Defining Attributes</a:t>
            </a:r>
          </a:p>
          <a:p>
            <a:r>
              <a:rPr lang="en-US" altLang="ko-KR" dirty="0" smtClean="0"/>
              <a:t>Requiring an Attribute</a:t>
            </a:r>
          </a:p>
          <a:p>
            <a:r>
              <a:rPr lang="en-US" altLang="ko-KR" dirty="0" smtClean="0"/>
              <a:t>Predefining an Attribute’s Content</a:t>
            </a:r>
          </a:p>
          <a:p>
            <a:r>
              <a:rPr lang="en-US" altLang="ko-KR" dirty="0" smtClean="0"/>
              <a:t>Defining Attribute Groups</a:t>
            </a:r>
          </a:p>
          <a:p>
            <a:r>
              <a:rPr lang="en-US" altLang="ko-KR" dirty="0" smtClean="0"/>
              <a:t>Referencing Attribute Groups</a:t>
            </a:r>
          </a:p>
          <a:p>
            <a:r>
              <a:rPr lang="en-US" altLang="ko-KR" dirty="0" smtClean="0"/>
              <a:t>Local and Global Definitions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Controlling How Many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specify the minimum number of occurrences</a:t>
            </a:r>
          </a:p>
          <a:p>
            <a:pPr lvl="1"/>
            <a:r>
              <a:rPr lang="en-US" altLang="ko-KR" b="1" dirty="0" err="1" smtClean="0"/>
              <a:t>minOccurs</a:t>
            </a:r>
            <a:r>
              <a:rPr lang="en-US" altLang="ko-KR" b="1" dirty="0" smtClean="0"/>
              <a:t>=“n”</a:t>
            </a:r>
          </a:p>
          <a:p>
            <a:pPr lvl="2"/>
            <a:r>
              <a:rPr lang="en-US" altLang="ko-KR" dirty="0" smtClean="0"/>
              <a:t>n  indicates the fewest number of times the element, sequence, unordered list, or set of choices may occur for the XML document to be considered valid</a:t>
            </a:r>
          </a:p>
          <a:p>
            <a:pPr lvl="1"/>
            <a:r>
              <a:rPr lang="en-US" altLang="ko-KR" b="1" dirty="0" err="1" smtClean="0"/>
              <a:t>maxOccurs</a:t>
            </a:r>
            <a:r>
              <a:rPr lang="en-US" altLang="ko-KR" b="1" dirty="0" smtClean="0"/>
              <a:t>=“n”</a:t>
            </a:r>
          </a:p>
          <a:p>
            <a:pPr lvl="2"/>
            <a:r>
              <a:rPr lang="en-US" altLang="ko-KR" dirty="0" smtClean="0"/>
              <a:t>n indicates the maximum number of times the element, sequence, unordered list, or set of choices may occur for the XML document to be considered valid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7129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073004"/>
            <a:ext cx="3456384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name="contributor"&gt;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ref="name"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minOccurs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maxOccurs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="unbounded"/&gt;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371296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073004"/>
            <a:ext cx="3456384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name="contributor"&gt;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xs:choice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minOccurs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="1"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maxOccurs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="4"&gt;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ref="name"/&gt;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name="organization"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xs:choice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Controlling How Many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element must appear exactly one time in a valid XML document</a:t>
            </a:r>
          </a:p>
          <a:p>
            <a:pPr lvl="1"/>
            <a:r>
              <a:rPr lang="en-US" altLang="ko-KR" dirty="0" smtClean="0"/>
              <a:t>Unless specified by either of these occurrence attributes</a:t>
            </a:r>
          </a:p>
          <a:p>
            <a:endParaRPr lang="en-US" altLang="ko-KR" dirty="0" smtClean="0"/>
          </a:p>
          <a:p>
            <a:r>
              <a:rPr lang="en-US" altLang="ko-KR" b="1" i="1" dirty="0" err="1" smtClean="0"/>
              <a:t>minOccurs</a:t>
            </a:r>
            <a:r>
              <a:rPr lang="en-US" altLang="ko-KR" dirty="0" smtClean="0"/>
              <a:t> attribute must be a non-negative integer</a:t>
            </a:r>
          </a:p>
          <a:p>
            <a:r>
              <a:rPr lang="en-US" altLang="ko-KR" b="1" i="1" dirty="0" err="1" smtClean="0"/>
              <a:t>maxOccurs</a:t>
            </a:r>
            <a:r>
              <a:rPr lang="en-US" altLang="ko-KR" dirty="0" smtClean="0"/>
              <a:t> attribute can be any non-negative integer</a:t>
            </a:r>
          </a:p>
          <a:p>
            <a:pPr lvl="1"/>
            <a:r>
              <a:rPr lang="en-US" altLang="ko-KR" dirty="0" smtClean="0"/>
              <a:t>The word </a:t>
            </a:r>
            <a:r>
              <a:rPr lang="en-US" altLang="ko-KR" b="1" i="1" dirty="0" smtClean="0"/>
              <a:t>unbounded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the element can appear any number of times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b="1" i="1" dirty="0" err="1" smtClean="0"/>
              <a:t>minOccurs</a:t>
            </a:r>
            <a:r>
              <a:rPr lang="en-US" altLang="ko-KR" dirty="0" smtClean="0"/>
              <a:t> and </a:t>
            </a:r>
            <a:r>
              <a:rPr lang="en-US" altLang="ko-KR" b="1" i="1" dirty="0" err="1" smtClean="0"/>
              <a:t>maxOccurs</a:t>
            </a:r>
            <a:r>
              <a:rPr lang="en-US" altLang="ko-KR" dirty="0" smtClean="0"/>
              <a:t> attributes cannot be used when defining an element globally</a:t>
            </a:r>
          </a:p>
          <a:p>
            <a:pPr lvl="1"/>
            <a:r>
              <a:rPr lang="en-US" altLang="ko-KR" dirty="0" smtClean="0"/>
              <a:t>Local references to global elements</a:t>
            </a:r>
          </a:p>
          <a:p>
            <a:pPr lvl="1"/>
            <a:r>
              <a:rPr lang="en-US" altLang="ko-KR" dirty="0" smtClean="0"/>
              <a:t>Locally defined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Named Model Groups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Group the elements together </a:t>
            </a:r>
          </a:p>
          <a:p>
            <a:pPr lvl="1"/>
            <a:r>
              <a:rPr lang="en-US" altLang="ko-KR" dirty="0" smtClean="0"/>
              <a:t>To make it easier to refer to them all at once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Named Model Groups</a:t>
            </a:r>
          </a:p>
          <a:p>
            <a:pPr lvl="1"/>
            <a:r>
              <a:rPr lang="en-US" altLang="ko-KR" dirty="0" smtClean="0"/>
              <a:t>May only be defined at the top-level</a:t>
            </a:r>
            <a:br>
              <a:rPr lang="en-US" altLang="ko-KR" dirty="0" smtClean="0"/>
            </a:br>
            <a:r>
              <a:rPr lang="en-US" altLang="ko-KR" dirty="0" smtClean="0"/>
              <a:t>of a schema</a:t>
            </a:r>
          </a:p>
          <a:p>
            <a:pPr lvl="1"/>
            <a:r>
              <a:rPr lang="en-US" altLang="ko-KR" dirty="0" smtClean="0"/>
              <a:t>A child element of &lt;</a:t>
            </a:r>
            <a:r>
              <a:rPr lang="en-US" altLang="ko-KR" dirty="0" err="1" smtClean="0"/>
              <a:t>xs:schema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It may be referenced as many times</a:t>
            </a:r>
            <a:br>
              <a:rPr lang="en-US" altLang="ko-KR" dirty="0" smtClean="0"/>
            </a:br>
            <a:r>
              <a:rPr lang="en-US" altLang="ko-KR" dirty="0" smtClean="0"/>
              <a:t>as you would like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Analogous to a parameter entity </a:t>
            </a:r>
            <a:br>
              <a:rPr lang="en-US" altLang="ko-KR" dirty="0" smtClean="0"/>
            </a:br>
            <a:r>
              <a:rPr lang="en-US" altLang="ko-KR" dirty="0" smtClean="0"/>
              <a:t>in DTDs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13285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2492896"/>
            <a:ext cx="3744416" cy="3600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image_element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name="image"&gt;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name="file"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xs:anyURI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name="source"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Referencing a Named Model Group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Reference it in other groups</a:t>
            </a:r>
          </a:p>
          <a:p>
            <a:pPr lvl="1"/>
            <a:r>
              <a:rPr lang="en-US" altLang="ko-KR" b="1" dirty="0" smtClean="0"/>
              <a:t>ref=“</a:t>
            </a:r>
            <a:r>
              <a:rPr lang="en-US" altLang="ko-KR" b="1" dirty="0" err="1" smtClean="0"/>
              <a:t>model_group_name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9882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348294"/>
            <a:ext cx="3744416" cy="3600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image_element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name="caption"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thumbnail_image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image_element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frame_border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2348294"/>
            <a:ext cx="3600400" cy="31393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&lt;image file="colossus.jpg"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w="528" h="349" /&gt;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&lt;source&gt;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Greek Historical Archives&lt;/source&gt;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&lt;caption&gt;Part of a series of the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Seven Wonders of the World,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engraved by Marten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Heemskerk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&lt;/caption&gt;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thumbnail_image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&lt;image file="colossus_tn.jpg"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w="80" h="120" /&gt;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&lt;source&gt;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Greek Historical Archives&lt;/source&gt;</a:t>
            </a:r>
          </a:p>
          <a:p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frame_border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&gt;Blue&lt;/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frame_border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thumbnail_image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05222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Defining Attributes</a:t>
            </a:r>
          </a:p>
          <a:p>
            <a:pPr lvl="1"/>
            <a:r>
              <a:rPr lang="en-US" altLang="ko-KR" dirty="0" smtClean="0"/>
              <a:t>To use a base or named simple type</a:t>
            </a:r>
          </a:p>
          <a:p>
            <a:pPr lvl="2"/>
            <a:r>
              <a:rPr lang="en-US" altLang="ko-KR" dirty="0" smtClean="0"/>
              <a:t>type=“</a:t>
            </a:r>
            <a:r>
              <a:rPr lang="en-US" altLang="ko-KR" dirty="0" err="1" smtClean="0"/>
              <a:t>simple_type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To use an anonymous simple type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xs:simpleType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xs:restriction</a:t>
            </a:r>
            <a:r>
              <a:rPr lang="en-US" altLang="ko-KR" dirty="0" smtClean="0"/>
              <a:t>&gt;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To use a globally defined attribute</a:t>
            </a:r>
          </a:p>
          <a:p>
            <a:pPr lvl="2"/>
            <a:r>
              <a:rPr lang="en-US" altLang="ko-KR" dirty="0" smtClean="0"/>
              <a:t>ref=“label”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Attributes must be defined at the</a:t>
            </a:r>
            <a:br>
              <a:rPr lang="en-US" altLang="ko-KR" dirty="0" smtClean="0"/>
            </a:br>
            <a:r>
              <a:rPr lang="en-US" altLang="ko-KR" dirty="0" smtClean="0"/>
              <a:t>very end of the complex type</a:t>
            </a:r>
          </a:p>
          <a:p>
            <a:pPr lvl="1"/>
            <a:r>
              <a:rPr lang="en-US" altLang="ko-KR" dirty="0" smtClean="0"/>
              <a:t>After all the elements in the complex</a:t>
            </a:r>
            <a:br>
              <a:rPr lang="en-US" altLang="ko-KR" dirty="0" smtClean="0"/>
            </a:br>
            <a:r>
              <a:rPr lang="en-US" altLang="ko-KR" dirty="0" smtClean="0"/>
              <a:t>type have been defined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48478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845985"/>
            <a:ext cx="3744416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sourceType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base="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value="\d{4}"/&gt;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5158353"/>
            <a:ext cx="3744416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="101"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="21"/&gt;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86112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Requiring an Attribute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29249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3284984"/>
            <a:ext cx="3744416" cy="30469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sourceType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use="required"/&gt;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base="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xs:pattern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value="\d{4}"/&gt;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Unless you specify otherwise, attribute is always optional</a:t>
            </a:r>
          </a:p>
          <a:p>
            <a:pPr lvl="1"/>
            <a:r>
              <a:rPr lang="en-US" altLang="ko-KR" sz="1800" dirty="0" smtClean="0"/>
              <a:t>It may appear or be absent from a valid XML document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You can insist that an attribute be present ( or not )</a:t>
            </a:r>
          </a:p>
          <a:p>
            <a:pPr lvl="1"/>
            <a:r>
              <a:rPr lang="en-US" altLang="ko-KR" sz="1600" dirty="0" smtClean="0"/>
              <a:t>use =“required”</a:t>
            </a:r>
          </a:p>
          <a:p>
            <a:pPr lvl="2"/>
            <a:r>
              <a:rPr lang="en-US" altLang="ko-KR" sz="1400" dirty="0" smtClean="0"/>
              <a:t>The attribute must appear</a:t>
            </a:r>
          </a:p>
          <a:p>
            <a:pPr lvl="2"/>
            <a:endParaRPr lang="en-US" altLang="ko-KR" sz="300" dirty="0" smtClean="0"/>
          </a:p>
          <a:p>
            <a:pPr lvl="1"/>
            <a:r>
              <a:rPr lang="en-US" altLang="ko-KR" sz="1600" dirty="0" smtClean="0"/>
              <a:t>use =“prohibited”</a:t>
            </a:r>
          </a:p>
          <a:p>
            <a:pPr lvl="2"/>
            <a:r>
              <a:rPr lang="en-US" altLang="ko-KR" sz="1400" dirty="0" smtClean="0"/>
              <a:t>The attribute is not present</a:t>
            </a:r>
          </a:p>
          <a:p>
            <a:pPr lvl="2"/>
            <a:endParaRPr lang="en-US" altLang="ko-KR" sz="300" dirty="0" smtClean="0"/>
          </a:p>
          <a:p>
            <a:pPr lvl="1"/>
            <a:r>
              <a:rPr lang="en-US" altLang="ko-KR" sz="1600" dirty="0" smtClean="0"/>
              <a:t>use=“optional”</a:t>
            </a:r>
          </a:p>
          <a:p>
            <a:pPr lvl="2"/>
            <a:r>
              <a:rPr lang="en-US" altLang="ko-KR" sz="1400" dirty="0" smtClean="0"/>
              <a:t>Default condition, it’s unnecessary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5111020"/>
            <a:ext cx="3600400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="141"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="9999"/&gt;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481494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6047710"/>
            <a:ext cx="3600400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="2"/&gt; 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575163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Predefining an Attribute’s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Predefine an attribute’s content</a:t>
            </a:r>
          </a:p>
          <a:p>
            <a:pPr lvl="1"/>
            <a:r>
              <a:rPr lang="en-US" altLang="ko-KR" dirty="0" smtClean="0"/>
              <a:t>Fixed value</a:t>
            </a:r>
          </a:p>
          <a:p>
            <a:pPr lvl="1"/>
            <a:r>
              <a:rPr lang="en-US" altLang="ko-KR" smtClean="0"/>
              <a:t>Default </a:t>
            </a:r>
            <a:r>
              <a:rPr lang="en-US" altLang="ko-KR" smtClean="0"/>
              <a:t>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917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3168352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fixed="21"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293096"/>
            <a:ext cx="3168352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="101"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="21"/&gt;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399586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5085184"/>
            <a:ext cx="316835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="101"&lt;/source&gt;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478795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742456"/>
            <a:ext cx="316835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="64"/&gt;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544522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3" name="도넛 12"/>
          <p:cNvSpPr/>
          <p:nvPr/>
        </p:nvSpPr>
        <p:spPr>
          <a:xfrm>
            <a:off x="3995936" y="429309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&quot;없음&quot; 기호 13"/>
          <p:cNvSpPr/>
          <p:nvPr/>
        </p:nvSpPr>
        <p:spPr>
          <a:xfrm>
            <a:off x="3995936" y="5661248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3995936" y="501317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24917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2852936"/>
            <a:ext cx="3168352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fixed="21"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2040" y="4293096"/>
            <a:ext cx="3168352" cy="4308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="101"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="21"/&gt;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399586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5085184"/>
            <a:ext cx="316835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="101"&lt;/source&gt;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0032" y="4787952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5742456"/>
            <a:ext cx="3168352" cy="2616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="64"/&gt;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0032" y="544522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8244408" y="429309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8244408" y="5013176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7" name="도넛 26"/>
          <p:cNvSpPr/>
          <p:nvPr/>
        </p:nvSpPr>
        <p:spPr>
          <a:xfrm>
            <a:off x="8244408" y="5661248"/>
            <a:ext cx="360040" cy="360040"/>
          </a:xfrm>
          <a:prstGeom prst="don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Predefining an Attribute’s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i="1" dirty="0" smtClean="0"/>
              <a:t>fixed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en-US" altLang="ko-KR" dirty="0" smtClean="0"/>
              <a:t>Only sets a value if the attribute actually appears in the XML</a:t>
            </a:r>
          </a:p>
          <a:p>
            <a:pPr lvl="1"/>
            <a:r>
              <a:rPr lang="en-US" altLang="ko-KR" dirty="0" smtClean="0"/>
              <a:t>If the attribute is omitted, then no content is set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i="1" dirty="0" smtClean="0"/>
              <a:t>default</a:t>
            </a:r>
            <a:r>
              <a:rPr lang="en-US" altLang="ko-KR" dirty="0" smtClean="0"/>
              <a:t> attribute’s value </a:t>
            </a:r>
          </a:p>
          <a:p>
            <a:pPr lvl="1"/>
            <a:r>
              <a:rPr lang="en-US" altLang="ko-KR" dirty="0" smtClean="0"/>
              <a:t>is set to the default value, if the attribute is omitted from the XML document</a:t>
            </a:r>
          </a:p>
          <a:p>
            <a:pPr lvl="1"/>
            <a:r>
              <a:rPr lang="en-US" altLang="ko-KR" dirty="0" smtClean="0"/>
              <a:t>If you set the default attribute, the only </a:t>
            </a:r>
            <a:r>
              <a:rPr lang="en-US" altLang="ko-KR" b="1" i="1" dirty="0" smtClean="0"/>
              <a:t>use</a:t>
            </a:r>
            <a:r>
              <a:rPr lang="en-US" altLang="ko-KR" dirty="0" smtClean="0"/>
              <a:t> attribute value you can have is </a:t>
            </a:r>
            <a:r>
              <a:rPr lang="en-US" altLang="ko-KR" b="1" i="1" dirty="0" smtClean="0"/>
              <a:t>optional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You may not have values for both </a:t>
            </a:r>
            <a:r>
              <a:rPr lang="en-US" altLang="ko-KR" b="1" i="1" dirty="0" smtClean="0"/>
              <a:t>default</a:t>
            </a:r>
            <a:r>
              <a:rPr lang="en-US" altLang="ko-KR" dirty="0" smtClean="0"/>
              <a:t> and </a:t>
            </a:r>
            <a:r>
              <a:rPr lang="en-US" altLang="ko-KR" b="1" i="1" dirty="0" smtClean="0"/>
              <a:t>fixed</a:t>
            </a:r>
            <a:r>
              <a:rPr lang="en-US" altLang="ko-KR" dirty="0" smtClean="0"/>
              <a:t> in the same attribute definition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Attribute Groups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Attribute groups</a:t>
            </a:r>
          </a:p>
          <a:p>
            <a:pPr lvl="1"/>
            <a:r>
              <a:rPr lang="en-US" altLang="ko-KR" dirty="0" smtClean="0"/>
              <a:t>It’s more efficient to define an attribute group </a:t>
            </a:r>
          </a:p>
          <a:p>
            <a:pPr lvl="2"/>
            <a:r>
              <a:rPr lang="en-US" altLang="ko-KR" dirty="0" smtClean="0"/>
              <a:t>And then refer to the attributes all at once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May only be defined at top-level</a:t>
            </a:r>
            <a:br>
              <a:rPr lang="en-US" altLang="ko-KR" dirty="0" smtClean="0"/>
            </a:br>
            <a:r>
              <a:rPr lang="en-US" altLang="ko-KR" dirty="0" smtClean="0"/>
              <a:t>of a schema</a:t>
            </a:r>
          </a:p>
          <a:p>
            <a:pPr lvl="2"/>
            <a:r>
              <a:rPr lang="en-US" altLang="ko-KR" dirty="0" smtClean="0"/>
              <a:t>A child element of &lt;</a:t>
            </a:r>
            <a:r>
              <a:rPr lang="en-US" altLang="ko-KR" dirty="0" err="1" smtClean="0"/>
              <a:t>xs:schema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It may be referenced as many</a:t>
            </a:r>
            <a:br>
              <a:rPr lang="en-US" altLang="ko-KR" dirty="0" smtClean="0"/>
            </a:br>
            <a:r>
              <a:rPr lang="en-US" altLang="ko-KR" dirty="0" smtClean="0"/>
              <a:t>times as you like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Can contain references to other </a:t>
            </a:r>
            <a:br>
              <a:rPr lang="en-US" altLang="ko-KR" dirty="0" smtClean="0"/>
            </a:br>
            <a:r>
              <a:rPr lang="en-US" altLang="ko-KR" dirty="0" smtClean="0"/>
              <a:t>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2852936"/>
            <a:ext cx="3744416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imageAttrs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name="file"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xs:anyURI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use="required"/&gt;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use="required"/&gt;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use="required"/&gt;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6016" y="24917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Referencing Attribute Groups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Reference an attribute group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Attributes and attribute groups must be defined after all other elements have been defined</a:t>
            </a:r>
          </a:p>
          <a:p>
            <a:pPr lvl="1"/>
            <a:r>
              <a:rPr lang="en-US" altLang="ko-KR" dirty="0" smtClean="0"/>
              <a:t>Attribute groups are analogous to parameter entities in DTDs</a:t>
            </a:r>
          </a:p>
          <a:p>
            <a:pPr lvl="2"/>
            <a:r>
              <a:rPr lang="en-US" altLang="ko-KR" dirty="0" smtClean="0"/>
              <a:t>They are limited to representing only collections of attributes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2009"/>
            <a:ext cx="3744416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imageAttrs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videoType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xs:attributeGroup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ref="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imageAttrs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name="format"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type="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70080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2062009"/>
            <a:ext cx="3168352" cy="11079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file="colossus.jpg"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w="528" h="349"/&gt;</a:t>
            </a:r>
          </a:p>
          <a:p>
            <a:endParaRPr lang="en-US" altLang="ko-KR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main_video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file="colossus.mov"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w="320" h="240"</a:t>
            </a:r>
          </a:p>
          <a:p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format="</a:t>
            </a:r>
            <a:r>
              <a:rPr lang="en-US" altLang="ko-KR" sz="11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  <a:r>
              <a:rPr lang="en-US" altLang="ko-KR" sz="11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"/&gt;</a:t>
            </a:r>
            <a:endParaRPr lang="ko-KR" altLang="en-US" sz="11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76477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 Type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Complex type element</a:t>
            </a:r>
          </a:p>
          <a:p>
            <a:pPr lvl="1"/>
            <a:r>
              <a:rPr lang="en-US" altLang="ko-KR" dirty="0" smtClean="0"/>
              <a:t>Can have </a:t>
            </a:r>
            <a:r>
              <a:rPr lang="en-US" altLang="ko-KR" b="1" dirty="0" smtClean="0"/>
              <a:t>child elements</a:t>
            </a:r>
            <a:r>
              <a:rPr lang="en-US" altLang="ko-KR" dirty="0" smtClean="0"/>
              <a:t> and/or </a:t>
            </a:r>
            <a:r>
              <a:rPr lang="en-US" altLang="ko-KR" b="1" dirty="0" smtClean="0"/>
              <a:t>attributes</a:t>
            </a:r>
          </a:p>
          <a:p>
            <a:pPr lvl="1"/>
            <a:r>
              <a:rPr lang="en-US" altLang="ko-KR" dirty="0" smtClean="0"/>
              <a:t>Further subdivided into</a:t>
            </a:r>
          </a:p>
          <a:p>
            <a:pPr lvl="2"/>
            <a:r>
              <a:rPr lang="en-US" altLang="ko-KR" dirty="0" smtClean="0"/>
              <a:t>Simple content</a:t>
            </a:r>
          </a:p>
          <a:p>
            <a:pPr lvl="3"/>
            <a:r>
              <a:rPr lang="en-US" altLang="ko-KR" dirty="0" smtClean="0"/>
              <a:t>Only allows string content</a:t>
            </a:r>
          </a:p>
          <a:p>
            <a:pPr lvl="2"/>
            <a:r>
              <a:rPr lang="en-US" altLang="ko-KR" dirty="0" smtClean="0"/>
              <a:t>Complex content</a:t>
            </a:r>
          </a:p>
          <a:p>
            <a:pPr lvl="3"/>
            <a:r>
              <a:rPr lang="en-US" altLang="ko-KR" dirty="0" smtClean="0"/>
              <a:t>Allows child elements</a:t>
            </a:r>
          </a:p>
          <a:p>
            <a:pPr lvl="2"/>
            <a:r>
              <a:rPr lang="en-US" altLang="ko-KR" dirty="0" smtClean="0"/>
              <a:t>Both can have attributes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Four complex types</a:t>
            </a:r>
          </a:p>
          <a:p>
            <a:pPr lvl="1"/>
            <a:r>
              <a:rPr lang="en-US" altLang="ko-KR" dirty="0" smtClean="0"/>
              <a:t>Text only</a:t>
            </a:r>
          </a:p>
          <a:p>
            <a:pPr lvl="1"/>
            <a:r>
              <a:rPr lang="en-US" altLang="ko-KR" dirty="0" smtClean="0"/>
              <a:t>Element only</a:t>
            </a:r>
          </a:p>
          <a:p>
            <a:pPr lvl="1"/>
            <a:r>
              <a:rPr lang="en-US" altLang="ko-KR" dirty="0" smtClean="0"/>
              <a:t>Empty</a:t>
            </a:r>
          </a:p>
          <a:p>
            <a:pPr lvl="1"/>
            <a:r>
              <a:rPr lang="en-US" altLang="ko-KR" dirty="0" smtClean="0"/>
              <a:t>Mixed content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and Global Definitions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Globally defined element</a:t>
            </a:r>
          </a:p>
          <a:p>
            <a:pPr lvl="1"/>
            <a:r>
              <a:rPr lang="en-US" altLang="ko-KR" dirty="0" smtClean="0"/>
              <a:t>Its scope is anywhere in the entire schema</a:t>
            </a:r>
          </a:p>
          <a:p>
            <a:pPr lvl="1"/>
            <a:r>
              <a:rPr lang="en-US" altLang="ko-KR" dirty="0" smtClean="0"/>
              <a:t>is defined as a child of the &lt;</a:t>
            </a:r>
            <a:r>
              <a:rPr lang="en-US" altLang="ko-KR" dirty="0" err="1" smtClean="0"/>
              <a:t>xs:schema</a:t>
            </a:r>
            <a:r>
              <a:rPr lang="en-US" altLang="ko-KR" dirty="0" smtClean="0"/>
              <a:t>&gt; element</a:t>
            </a:r>
          </a:p>
          <a:p>
            <a:pPr lvl="1"/>
            <a:r>
              <a:rPr lang="en-US" altLang="ko-KR" dirty="0" smtClean="0"/>
              <a:t>Must be explicitly </a:t>
            </a:r>
            <a:r>
              <a:rPr lang="en-US" altLang="ko-KR" b="1" i="1" dirty="0" smtClean="0"/>
              <a:t>referenced </a:t>
            </a:r>
          </a:p>
          <a:p>
            <a:pPr lvl="1"/>
            <a:r>
              <a:rPr lang="en-US" altLang="ko-KR" dirty="0" smtClean="0"/>
              <a:t>Can be reused in XML document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Locally defined element</a:t>
            </a:r>
          </a:p>
          <a:p>
            <a:pPr lvl="1"/>
            <a:r>
              <a:rPr lang="en-US" altLang="ko-KR" dirty="0" smtClean="0"/>
              <a:t>Its scope is within its parent element only</a:t>
            </a:r>
          </a:p>
          <a:p>
            <a:pPr lvl="1"/>
            <a:r>
              <a:rPr lang="en-US" altLang="ko-KR" dirty="0" smtClean="0"/>
              <a:t>is defined as the child of some other element</a:t>
            </a:r>
          </a:p>
          <a:p>
            <a:pPr lvl="1"/>
            <a:r>
              <a:rPr lang="en-US" altLang="ko-KR" dirty="0" smtClean="0"/>
              <a:t>Automatically become part of an XML document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One of the benefits of using locally defined elements</a:t>
            </a:r>
          </a:p>
          <a:p>
            <a:pPr lvl="1"/>
            <a:r>
              <a:rPr lang="en-US" altLang="ko-KR" dirty="0" smtClean="0"/>
              <a:t>Element’s scope is isolated</a:t>
            </a:r>
          </a:p>
          <a:p>
            <a:pPr lvl="2"/>
            <a:r>
              <a:rPr lang="en-US" altLang="ko-KR" dirty="0" smtClean="0"/>
              <a:t>The element’s name and definition cannot conflict with other elements </a:t>
            </a:r>
          </a:p>
          <a:p>
            <a:pPr lvl="3"/>
            <a:r>
              <a:rPr lang="en-US" altLang="ko-KR" dirty="0" smtClean="0"/>
              <a:t>in the same XML Schema using the same name</a:t>
            </a:r>
          </a:p>
          <a:p>
            <a:pPr lvl="1"/>
            <a:r>
              <a:rPr lang="en-US" altLang="ko-KR" dirty="0" smtClean="0"/>
              <a:t>In a DTD, every element is declared globally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 Type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complex types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33118"/>
            <a:ext cx="3312368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ear=“BC”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282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311" y="153704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 : text only]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933618"/>
            <a:ext cx="3312368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941168"/>
            <a:ext cx="3312368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&lt;source 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=“101”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newspaper=“21” /&gt;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2636912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 : element only]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4653136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 :empty element]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1960" y="1844824"/>
            <a:ext cx="4716016" cy="36933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&lt;story&gt;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 294 BC, the people of the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island of Rhodes began building a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colossal statue of the sun god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Helios. They believed that it was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because of his blessings that they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were able to withstand a long siege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on the island and emerge victorious.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 Colossus was built with bronze,</a:t>
            </a:r>
          </a:p>
          <a:p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reinforced with iron, ...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&lt;/story&gt;</a:t>
            </a:r>
          </a:p>
          <a:p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1732" y="155679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 : mixed  content]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Anonymous Complex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4400552" cy="5429288"/>
          </a:xfrm>
        </p:spPr>
        <p:txBody>
          <a:bodyPr/>
          <a:lstStyle/>
          <a:p>
            <a:r>
              <a:rPr lang="en-US" altLang="ko-KR" dirty="0" smtClean="0"/>
              <a:t>Anonymous complex types</a:t>
            </a:r>
          </a:p>
          <a:p>
            <a:pPr lvl="1"/>
            <a:r>
              <a:rPr lang="en-US" altLang="ko-KR" dirty="0" smtClean="0"/>
              <a:t>Complex type with no name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644" y="2191504"/>
            <a:ext cx="3869340" cy="418576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base="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name="era"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type="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2" y="1870280"/>
            <a:ext cx="388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 : anonymous complex type definition 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2206605"/>
            <a:ext cx="3312368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era=“BC”&gt;</a:t>
            </a:r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282&lt;/</a:t>
            </a:r>
            <a:r>
              <a:rPr lang="en-US" altLang="ko-KR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3831" y="1910534"/>
            <a:ext cx="2065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 : valid XML element]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Deriving Named Complex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Named complex type</a:t>
            </a:r>
          </a:p>
          <a:p>
            <a:pPr lvl="1"/>
            <a:r>
              <a:rPr lang="en-US" altLang="ko-KR" dirty="0" smtClean="0"/>
              <a:t>It can be reused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644" y="2191504"/>
            <a:ext cx="3869340" cy="37548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name=“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base="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xs:positiveInteger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xs:attribute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name="era“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type="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xs:extension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xs:simpleContent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2" y="1870280"/>
            <a:ext cx="381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 : definition of named complex type 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024" y="2186644"/>
            <a:ext cx="3869340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name=“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historyTpe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name=“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type=“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 /&gt;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name=“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type=“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”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6922" y="1865420"/>
            <a:ext cx="333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 : use the new type by name 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95173"/>
            <a:ext cx="3888432" cy="9541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era=“BC”&gt;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282&lt;/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year_built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era=“BC”&gt;</a:t>
            </a:r>
          </a:p>
          <a:p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226&lt;/</a:t>
            </a:r>
            <a:r>
              <a:rPr lang="en-US" altLang="ko-KR" sz="14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year_destroyed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5799" y="4699102"/>
            <a:ext cx="2066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[xml : valid XML instance]</a:t>
            </a:r>
            <a:endParaRPr lang="ko-KR" altLang="en-US" sz="1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Defining Complex Types That Contain Child Elements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4184528" cy="5429288"/>
          </a:xfrm>
        </p:spPr>
        <p:txBody>
          <a:bodyPr/>
          <a:lstStyle/>
          <a:p>
            <a:r>
              <a:rPr lang="en-US" altLang="ko-KR" dirty="0" smtClean="0"/>
              <a:t>Element only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147722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837268"/>
            <a:ext cx="3816424" cy="48320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base="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xs:anyType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name="wonder“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type="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xs:restriction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xs:complexContent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46503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42429" y="1988840"/>
            <a:ext cx="9776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</a:t>
            </a:r>
            <a:endParaRPr lang="ko-KR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1211" y="1829142"/>
            <a:ext cx="3821269" cy="31085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name="wonder“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type="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wonderType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Defining Complex Types That Contain Child Elements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default condition</a:t>
            </a:r>
          </a:p>
          <a:p>
            <a:pPr lvl="1"/>
            <a:r>
              <a:rPr lang="en-US" altLang="ko-KR" i="1" dirty="0" smtClean="0"/>
              <a:t>“complex content that restricts </a:t>
            </a:r>
            <a:r>
              <a:rPr lang="en-US" altLang="ko-KR" i="1" dirty="0" err="1" smtClean="0"/>
              <a:t>anyType</a:t>
            </a:r>
            <a:r>
              <a:rPr lang="en-US" altLang="ko-KR" i="1" dirty="0" smtClean="0"/>
              <a:t>”</a:t>
            </a:r>
          </a:p>
          <a:p>
            <a:pPr lvl="1"/>
            <a:r>
              <a:rPr lang="en-US" altLang="ko-KR" dirty="0" smtClean="0"/>
              <a:t>You can and should always omit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</a:t>
            </a:r>
            <a:r>
              <a:rPr lang="en-US" altLang="ko-KR" b="1" i="1" dirty="0" smtClean="0"/>
              <a:t>&lt;</a:t>
            </a:r>
            <a:r>
              <a:rPr lang="en-US" altLang="ko-KR" b="1" i="1" dirty="0" err="1" smtClean="0"/>
              <a:t>xs:complexContent</a:t>
            </a:r>
            <a:r>
              <a:rPr lang="en-US" altLang="ko-KR" b="1" i="1" dirty="0" smtClean="0"/>
              <a:t>&gt;</a:t>
            </a:r>
            <a:r>
              <a:rPr lang="en-US" altLang="ko-KR" dirty="0" smtClean="0"/>
              <a:t> and </a:t>
            </a:r>
            <a:r>
              <a:rPr lang="en-US" altLang="ko-KR" b="1" i="1" dirty="0" smtClean="0"/>
              <a:t>&lt;</a:t>
            </a:r>
            <a:r>
              <a:rPr lang="en-US" altLang="ko-KR" b="1" i="1" dirty="0" err="1" smtClean="0"/>
              <a:t>xs:restriction</a:t>
            </a:r>
            <a:r>
              <a:rPr lang="en-US" altLang="ko-KR" b="1" i="1" dirty="0" smtClean="0"/>
              <a:t> base=“</a:t>
            </a:r>
            <a:r>
              <a:rPr lang="en-US" altLang="ko-KR" b="1" i="1" dirty="0" err="1" smtClean="0"/>
              <a:t>anyType</a:t>
            </a:r>
            <a:r>
              <a:rPr lang="en-US" altLang="ko-KR" b="1" i="1" dirty="0" smtClean="0"/>
              <a:t>”&gt;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Content model</a:t>
            </a:r>
          </a:p>
          <a:p>
            <a:pPr lvl="1"/>
            <a:r>
              <a:rPr lang="en-US" altLang="ko-KR" dirty="0" smtClean="0"/>
              <a:t>The child elements of complex type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Model groups</a:t>
            </a:r>
          </a:p>
          <a:p>
            <a:pPr lvl="1"/>
            <a:r>
              <a:rPr lang="en-US" altLang="ko-KR" dirty="0" smtClean="0"/>
              <a:t>The structure and order of child elements within their parent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Requiring Child Elements to Appear in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Order of child elements</a:t>
            </a:r>
          </a:p>
          <a:p>
            <a:pPr lvl="1"/>
            <a:r>
              <a:rPr lang="en-US" altLang="ko-KR" dirty="0" smtClean="0"/>
              <a:t>Child elements must appear in an</a:t>
            </a:r>
            <a:br>
              <a:rPr lang="en-US" altLang="ko-KR" dirty="0" smtClean="0"/>
            </a:br>
            <a:r>
              <a:rPr lang="en-US" altLang="ko-KR" dirty="0" smtClean="0"/>
              <a:t>XML document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xs:sequence</a:t>
            </a:r>
            <a:r>
              <a:rPr lang="en-US" altLang="ko-KR" dirty="0" smtClean="0"/>
              <a:t>&gt; is basically</a:t>
            </a:r>
            <a:br>
              <a:rPr lang="en-US" altLang="ko-KR" dirty="0" smtClean="0"/>
            </a:br>
            <a:r>
              <a:rPr lang="en-US" altLang="ko-KR" dirty="0" smtClean="0"/>
              <a:t>equivalent to the comma (,) in DTD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1" y="11967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rbel" pitchFamily="34" charset="0"/>
              </a:rPr>
              <a:t>[</a:t>
            </a:r>
            <a:r>
              <a:rPr lang="en-US" altLang="ko-KR" sz="1400" dirty="0" err="1" smtClean="0">
                <a:latin typeface="Corbel" pitchFamily="34" charset="0"/>
              </a:rPr>
              <a:t>xsd</a:t>
            </a:r>
            <a:r>
              <a:rPr lang="en-US" altLang="ko-KR" sz="1400" dirty="0" smtClean="0">
                <a:latin typeface="Corbel" pitchFamily="34" charset="0"/>
              </a:rPr>
              <a:t>]</a:t>
            </a:r>
            <a:endParaRPr lang="ko-KR" altLang="en-US" sz="1400" dirty="0" smtClean="0">
              <a:latin typeface="Cor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556792"/>
            <a:ext cx="3816424" cy="47089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wonderType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name="name"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name="location"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xs:string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name="height"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heightType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name="history"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historyType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imageType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xs:element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name="source"</a:t>
            </a: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type="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sourceType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altLang="ko-KR" sz="12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xs:sequence</a:t>
            </a:r>
            <a:r>
              <a:rPr lang="en-US" altLang="ko-KR" sz="12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2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2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xs:complexType</a:t>
            </a:r>
            <a:r>
              <a:rPr lang="en-US" altLang="ko-KR" sz="12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5004048" y="2348880"/>
            <a:ext cx="216024" cy="3168352"/>
          </a:xfrm>
          <a:prstGeom prst="downArrow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3789040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rbel" pitchFamily="34" charset="0"/>
              </a:rPr>
              <a:t>Order of child elements</a:t>
            </a:r>
            <a:endParaRPr lang="ko-KR" altLang="en-US" sz="1200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15832</TotalTime>
  <Words>3744</Words>
  <Application>Microsoft Office PowerPoint</Application>
  <PresentationFormat>화면 슬라이드 쇼(4:3)</PresentationFormat>
  <Paragraphs>881</Paragraphs>
  <Slides>30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SNU IDB Lab.</vt:lpstr>
      <vt:lpstr>Ch. 11: Defining Complex Types</vt:lpstr>
      <vt:lpstr>Contents</vt:lpstr>
      <vt:lpstr>Complex Type Basics</vt:lpstr>
      <vt:lpstr>Complex Type Basics</vt:lpstr>
      <vt:lpstr>Deriving Anonymous Complex Types</vt:lpstr>
      <vt:lpstr>Deriving Named Complex Types</vt:lpstr>
      <vt:lpstr>Defining Complex Types That Contain Child Elements</vt:lpstr>
      <vt:lpstr>Defining Complex Types That Contain Child Elements</vt:lpstr>
      <vt:lpstr>Requiring Child Elements to Appear in Sequence</vt:lpstr>
      <vt:lpstr>Allowing Child Elements to Appear in Any Order</vt:lpstr>
      <vt:lpstr>Allowing Child Elements to Appear in Any Order</vt:lpstr>
      <vt:lpstr>Creating a Set of Choices</vt:lpstr>
      <vt:lpstr>Creating a Set of Choices</vt:lpstr>
      <vt:lpstr>Defining Elements to Contain Only Text</vt:lpstr>
      <vt:lpstr>Defining Empty Elements</vt:lpstr>
      <vt:lpstr>Defining Elements with Mixed Content</vt:lpstr>
      <vt:lpstr>Deriving Complex Types from Existing Complex Types</vt:lpstr>
      <vt:lpstr>Deriving Complex Types from Existing Complex Types</vt:lpstr>
      <vt:lpstr>Referencing Globally Defined Elements</vt:lpstr>
      <vt:lpstr>Controlling How Many</vt:lpstr>
      <vt:lpstr>Controlling How Many</vt:lpstr>
      <vt:lpstr>Defining Named Model Groups</vt:lpstr>
      <vt:lpstr>Referencing a Named Model Group</vt:lpstr>
      <vt:lpstr>Defining Attributes</vt:lpstr>
      <vt:lpstr>Requiring an Attribute</vt:lpstr>
      <vt:lpstr>Predefining an Attribute’s Content</vt:lpstr>
      <vt:lpstr>Predefining an Attribute’s Content</vt:lpstr>
      <vt:lpstr>Defining Attribute Groups</vt:lpstr>
      <vt:lpstr>Referencing Attribute Groups</vt:lpstr>
      <vt:lpstr>Local and Global Definitions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1459</cp:revision>
  <dcterms:created xsi:type="dcterms:W3CDTF">2006-10-05T04:04:58Z</dcterms:created>
  <dcterms:modified xsi:type="dcterms:W3CDTF">2011-07-13T05:54:09Z</dcterms:modified>
</cp:coreProperties>
</file>