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25" r:id="rId2"/>
    <p:sldId id="376" r:id="rId3"/>
    <p:sldId id="385" r:id="rId4"/>
    <p:sldId id="382" r:id="rId5"/>
    <p:sldId id="390" r:id="rId6"/>
    <p:sldId id="384" r:id="rId7"/>
    <p:sldId id="381" r:id="rId8"/>
    <p:sldId id="391" r:id="rId9"/>
    <p:sldId id="392" r:id="rId10"/>
    <p:sldId id="380" r:id="rId1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665" autoAdjust="0"/>
  </p:normalViewPr>
  <p:slideViewPr>
    <p:cSldViewPr snapToGrid="0">
      <p:cViewPr varScale="1">
        <p:scale>
          <a:sx n="91" d="100"/>
          <a:sy n="91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96" y="6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4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/9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5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Clr>
                <a:srgbClr val="083E88"/>
              </a:buClr>
              <a:buFont typeface="+mj-lt"/>
              <a:buAutoNum type="arabicPeriod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/>
              <a:t>다섯째 수준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i.stanford.edu/~chuongdo/papers/em_tutorial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ectation%E2%80%93maximization_algorithm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Expectation Maximization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706114"/>
            <a:ext cx="6735336" cy="200270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Heymo Kou</a:t>
            </a:r>
          </a:p>
          <a:p>
            <a:pPr algn="r"/>
            <a:r>
              <a:rPr lang="en-US" altLang="ko-KR" dirty="0"/>
              <a:t>Jan 9th, 2017</a:t>
            </a:r>
          </a:p>
        </p:txBody>
      </p:sp>
    </p:spTree>
    <p:extLst>
      <p:ext uri="{BB962C8B-B14F-4D97-AF65-F5344CB8AC3E}">
        <p14:creationId xmlns:p14="http://schemas.microsoft.com/office/powerpoint/2010/main" val="29058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>
                <a:hlinkClick r:id="rId2"/>
              </a:rPr>
              <a:t>http://ai.stanford.edu/~chuongdo/papers/em_tutorial.pdf</a:t>
            </a:r>
            <a:endParaRPr lang="en-US" altLang="ko-KR" sz="1200" dirty="0"/>
          </a:p>
          <a:p>
            <a:r>
              <a:rPr lang="en-US" altLang="en-US" sz="1200" dirty="0">
                <a:latin typeface="Arial" panose="020B0604020202020204" pitchFamily="34" charset="0"/>
              </a:rPr>
              <a:t>JHU CS 600.465 - Intro to NLP - J. Eisner</a:t>
            </a:r>
          </a:p>
          <a:p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Maximum Likelihood</a:t>
            </a:r>
          </a:p>
          <a:p>
            <a:r>
              <a:rPr lang="en-US" altLang="ko-KR" dirty="0"/>
              <a:t>EM Algorithm</a:t>
            </a:r>
          </a:p>
          <a:p>
            <a:r>
              <a:rPr lang="en-US" altLang="ko-KR" dirty="0"/>
              <a:t>Coin Toss</a:t>
            </a:r>
          </a:p>
          <a:p>
            <a:pPr lvl="1"/>
            <a:r>
              <a:rPr lang="en-US" altLang="ko-KR" i="1" dirty="0"/>
              <a:t>What is EM </a:t>
            </a:r>
            <a:r>
              <a:rPr lang="en-US" altLang="ko-KR" i="1"/>
              <a:t>Algorithm</a:t>
            </a:r>
            <a:r>
              <a:rPr lang="en-US" altLang="ko-KR" i="1" smtClean="0"/>
              <a:t>?</a:t>
            </a:r>
            <a:endParaRPr lang="en-US" altLang="ko-KR" dirty="0"/>
          </a:p>
          <a:p>
            <a:r>
              <a:rPr lang="en-US" altLang="ko-KR" dirty="0"/>
              <a:t>Example using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6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58" y="3155288"/>
            <a:ext cx="7300696" cy="3429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Estimate population from a given sample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Find </a:t>
                </a:r>
                <a:r>
                  <a:rPr lang="en-US" altLang="ko-KR" dirty="0"/>
                  <a:t>probability of head for each coin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Maximum likelihood [Ronald Fisher, 1912]</a:t>
            </a:r>
            <a:endParaRPr lang="ko-KR" alt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178300" y="6038189"/>
            <a:ext cx="965200" cy="355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5334000" y="6050889"/>
            <a:ext cx="965200" cy="35560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6502400" y="4168501"/>
            <a:ext cx="1600200" cy="6123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6502400" y="4869789"/>
            <a:ext cx="1600200" cy="6123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6500813" y="5571077"/>
            <a:ext cx="2120900" cy="850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Are you sure</a:t>
            </a:r>
            <a:br>
              <a:rPr lang="en-US" altLang="ko-KR" dirty="0"/>
            </a:br>
            <a:r>
              <a:rPr lang="en-US" altLang="ko-KR" dirty="0"/>
              <a:t>it’s the best estimation?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1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Repeat guessing and calculating</a:t>
            </a:r>
          </a:p>
          <a:p>
            <a:pPr lvl="1"/>
            <a:r>
              <a:rPr lang="en-US" altLang="ko-KR" dirty="0" smtClean="0"/>
              <a:t>Until local optima has found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2 Steps</a:t>
            </a:r>
          </a:p>
          <a:p>
            <a:pPr lvl="1"/>
            <a:r>
              <a:rPr lang="en-US" altLang="ko-KR" dirty="0" smtClean="0"/>
              <a:t>Expectation Step</a:t>
            </a:r>
          </a:p>
          <a:p>
            <a:pPr lvl="2"/>
            <a:r>
              <a:rPr lang="en-US" altLang="ko-KR" dirty="0" smtClean="0"/>
              <a:t>Guess unknown parameters</a:t>
            </a:r>
          </a:p>
          <a:p>
            <a:pPr lvl="1"/>
            <a:r>
              <a:rPr lang="en-US" altLang="ko-KR" dirty="0" smtClean="0"/>
              <a:t>Maximization Step</a:t>
            </a:r>
          </a:p>
          <a:p>
            <a:pPr lvl="2"/>
            <a:r>
              <a:rPr lang="en-US" altLang="ko-KR" dirty="0" smtClean="0"/>
              <a:t>Observe result of guessed parameters</a:t>
            </a:r>
          </a:p>
          <a:p>
            <a:pPr lvl="2"/>
            <a:r>
              <a:rPr lang="en-US" altLang="ko-KR" dirty="0" smtClean="0"/>
              <a:t>Reuse the new result in Expectation Step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 [</a:t>
            </a:r>
            <a:r>
              <a:rPr lang="en-US" altLang="ko-KR" dirty="0" err="1"/>
              <a:t>Dempster</a:t>
            </a:r>
            <a:r>
              <a:rPr lang="en-US" altLang="ko-KR" dirty="0"/>
              <a:t> et. al., 1997]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 in nutshell</a:t>
            </a:r>
            <a:endParaRPr lang="ko-KR" altLang="en-US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6363" y="1670050"/>
            <a:ext cx="3703637" cy="3640138"/>
            <a:chOff x="67" y="1052"/>
            <a:chExt cx="2333" cy="229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44" y="1744"/>
              <a:ext cx="2256" cy="160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/>
                <a:t>Guess of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/>
                <a:t>unknown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/>
                <a:t>parameters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/>
                <a:t>(probabilities)</a:t>
              </a:r>
            </a:p>
          </p:txBody>
        </p: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67" y="1052"/>
              <a:ext cx="880" cy="868"/>
              <a:chOff x="219" y="1052"/>
              <a:chExt cx="693" cy="868"/>
            </a:xfrm>
          </p:grpSpPr>
          <p:sp>
            <p:nvSpPr>
              <p:cNvPr id="7" name="Text Box 11"/>
              <p:cNvSpPr txBox="1">
                <a:spLocks noChangeArrowheads="1"/>
              </p:cNvSpPr>
              <p:nvPr/>
            </p:nvSpPr>
            <p:spPr bwMode="auto">
              <a:xfrm>
                <a:off x="219" y="1052"/>
                <a:ext cx="537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lnSpc>
                    <a:spcPct val="88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initial</a:t>
                </a:r>
                <a:br>
                  <a:rPr kumimoji="0" lang="en-US" altLang="en-US" sz="2800"/>
                </a:br>
                <a:r>
                  <a:rPr kumimoji="0" lang="en-US" altLang="en-US" sz="2800"/>
                  <a:t>guess</a:t>
                </a:r>
              </a:p>
            </p:txBody>
          </p:sp>
          <p:sp>
            <p:nvSpPr>
              <p:cNvPr id="8" name="Freeform 12"/>
              <p:cNvSpPr>
                <a:spLocks/>
              </p:cNvSpPr>
              <p:nvPr/>
            </p:nvSpPr>
            <p:spPr bwMode="auto">
              <a:xfrm>
                <a:off x="528" y="1584"/>
                <a:ext cx="384" cy="336"/>
              </a:xfrm>
              <a:custGeom>
                <a:avLst/>
                <a:gdLst>
                  <a:gd name="T0" fmla="*/ 0 w 125"/>
                  <a:gd name="T1" fmla="*/ 0 h 368"/>
                  <a:gd name="T2" fmla="*/ 11136 w 125"/>
                  <a:gd name="T3" fmla="*/ 256 h 368"/>
                  <a:gd name="T4" fmla="*/ 0 60000 65536"/>
                  <a:gd name="T5" fmla="*/ 0 60000 65536"/>
                  <a:gd name="T6" fmla="*/ 0 w 125"/>
                  <a:gd name="T7" fmla="*/ 0 h 368"/>
                  <a:gd name="T8" fmla="*/ 125 w 125"/>
                  <a:gd name="T9" fmla="*/ 368 h 3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5" h="368">
                    <a:moveTo>
                      <a:pt x="0" y="0"/>
                    </a:moveTo>
                    <a:lnTo>
                      <a:pt x="125" y="36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524000" y="5410200"/>
            <a:ext cx="5638800" cy="1143000"/>
            <a:chOff x="960" y="3408"/>
            <a:chExt cx="3552" cy="720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 flipH="1" flipV="1">
              <a:off x="960" y="3408"/>
              <a:ext cx="3552" cy="720"/>
            </a:xfrm>
            <a:prstGeom prst="curvedDownArrow">
              <a:avLst>
                <a:gd name="adj1" fmla="val 40335"/>
                <a:gd name="adj2" fmla="val 92180"/>
                <a:gd name="adj3" fmla="val 43056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304" y="3725"/>
              <a:ext cx="8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rgbClr val="3399FF"/>
                  </a:solidFill>
                </a:rPr>
                <a:t>M step</a:t>
              </a:r>
            </a:p>
          </p:txBody>
        </p:sp>
      </p:grp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729163" y="4495800"/>
            <a:ext cx="4167187" cy="1158875"/>
          </a:xfrm>
          <a:prstGeom prst="cube">
            <a:avLst>
              <a:gd name="adj" fmla="val 190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Observed structure</a:t>
            </a:r>
            <a:br>
              <a:rPr kumimoji="0" lang="en-US" altLang="en-US"/>
            </a:br>
            <a:r>
              <a:rPr kumimoji="0" lang="en-US" altLang="en-US" sz="2400"/>
              <a:t>(words, ice cream)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24400" y="3051175"/>
            <a:ext cx="4181475" cy="1658938"/>
          </a:xfrm>
          <a:prstGeom prst="cube">
            <a:avLst>
              <a:gd name="adj" fmla="val 13731"/>
            </a:avLst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Guess of unknown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hidden structure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(tags, parses, weather)</a:t>
            </a: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1676400" y="1981200"/>
            <a:ext cx="5638800" cy="1143000"/>
            <a:chOff x="1056" y="1248"/>
            <a:chExt cx="3552" cy="720"/>
          </a:xfrm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1056" y="1248"/>
              <a:ext cx="3552" cy="720"/>
            </a:xfrm>
            <a:prstGeom prst="curvedDownArrow">
              <a:avLst>
                <a:gd name="adj1" fmla="val 40335"/>
                <a:gd name="adj2" fmla="val 92180"/>
                <a:gd name="adj3" fmla="val 43056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2329" y="1248"/>
              <a:ext cx="8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>
                  <a:solidFill>
                    <a:srgbClr val="FF00FF"/>
                  </a:solidFill>
                </a:rPr>
                <a:t>E step</a:t>
              </a:r>
            </a:p>
          </p:txBody>
        </p:sp>
      </p:grpSp>
      <p:sp>
        <p:nvSpPr>
          <p:cNvPr id="17" name="Rectangle: Rounded Corners 16"/>
          <p:cNvSpPr/>
          <p:nvPr/>
        </p:nvSpPr>
        <p:spPr>
          <a:xfrm>
            <a:off x="146844" y="1582737"/>
            <a:ext cx="1529556" cy="1553869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2590800" y="1534466"/>
            <a:ext cx="3746500" cy="1589734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2565400" y="5829300"/>
            <a:ext cx="3746500" cy="977900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Published in Nature</a:t>
            </a:r>
          </a:p>
          <a:p>
            <a:pPr lvl="1"/>
            <a:r>
              <a:rPr lang="en-US" altLang="ko-KR" i="1" dirty="0"/>
              <a:t>What is the EM algorithm?</a:t>
            </a:r>
          </a:p>
          <a:p>
            <a:endParaRPr lang="en-US" altLang="ko-KR" dirty="0"/>
          </a:p>
          <a:p>
            <a:r>
              <a:rPr lang="en-US" altLang="ko-KR" dirty="0"/>
              <a:t>Probability of </a:t>
            </a:r>
            <a:r>
              <a:rPr lang="en-US" altLang="ko-KR" b="1" dirty="0"/>
              <a:t>k </a:t>
            </a:r>
            <a:r>
              <a:rPr lang="en-US" altLang="ko-KR" dirty="0"/>
              <a:t>heads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Coin toss </a:t>
            </a:r>
            <a:r>
              <a:rPr lang="en-US" altLang="ko-KR" sz="2700" dirty="0"/>
              <a:t>[</a:t>
            </a:r>
            <a:r>
              <a:rPr lang="pt-BR" altLang="ko-KR" sz="2700" dirty="0"/>
              <a:t>Chuong B Do &amp; Serafim Batzoglou, 2008]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25" y="1325761"/>
            <a:ext cx="4571588" cy="5267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969012"/>
            <a:ext cx="3278600" cy="9044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13" y="4064809"/>
            <a:ext cx="2539000" cy="2317477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4393025" y="5223547"/>
            <a:ext cx="1042100" cy="109179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4393025" y="3518911"/>
            <a:ext cx="2554706" cy="211276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682954" y="4685843"/>
            <a:ext cx="1179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075813" y="4201149"/>
            <a:ext cx="868874" cy="25090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7990489" y="4452056"/>
            <a:ext cx="868874" cy="461776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7075813" y="4913832"/>
            <a:ext cx="868874" cy="25090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7959208" y="5164739"/>
            <a:ext cx="868874" cy="25090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6030936" y="5664146"/>
            <a:ext cx="2121751" cy="949137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7827949" y="5626515"/>
            <a:ext cx="1101988" cy="1019235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Using Old Faithful geyser data</a:t>
            </a:r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Clustering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19" y="2117553"/>
            <a:ext cx="4292174" cy="3684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62401" y="6296644"/>
            <a:ext cx="83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3"/>
              </a:rPr>
              <a:t>https://en.wikipedia.org/wiki/Expectation%E2%80%93maximization_algorithm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6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Clustering using EM Algorithm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98" y="1988663"/>
            <a:ext cx="3733264" cy="36419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62400" y="6296644"/>
            <a:ext cx="830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http://scikit-learn.org/stable/auto_examples/mixture/plot_gmm_sin.html</a:t>
            </a:r>
            <a:endParaRPr lang="ko-KR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9" y="2092335"/>
            <a:ext cx="4007740" cy="35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Maximize expectation by repeating</a:t>
            </a:r>
          </a:p>
          <a:p>
            <a:pPr lvl="1"/>
            <a:r>
              <a:rPr lang="en-US" altLang="ko-KR" dirty="0" smtClean="0"/>
              <a:t>Expectation step</a:t>
            </a:r>
          </a:p>
          <a:p>
            <a:pPr lvl="1"/>
            <a:r>
              <a:rPr lang="en-US" altLang="ko-KR" dirty="0" smtClean="0"/>
              <a:t>Maximization step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Guaranteed to find local optima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Cons</a:t>
            </a:r>
            <a:endParaRPr lang="en-US" altLang="ko-KR" dirty="0"/>
          </a:p>
          <a:p>
            <a:pPr lvl="1"/>
            <a:r>
              <a:rPr lang="en-US" altLang="ko-KR" dirty="0" smtClean="0"/>
              <a:t>Iteration may greatly slow</a:t>
            </a:r>
          </a:p>
          <a:p>
            <a:pPr lvl="2"/>
            <a:r>
              <a:rPr lang="en-US" altLang="ko-KR" dirty="0" smtClean="0"/>
              <a:t>If dataset gets big</a:t>
            </a:r>
          </a:p>
          <a:p>
            <a:pPr lvl="1"/>
            <a:r>
              <a:rPr lang="en-US" altLang="ko-KR" dirty="0" err="1" smtClean="0"/>
              <a:t>Cf</a:t>
            </a:r>
            <a:r>
              <a:rPr lang="en-US" altLang="ko-KR" dirty="0" smtClean="0"/>
              <a:t>) Monte Carlo method (Randomized)</a:t>
            </a:r>
          </a:p>
          <a:p>
            <a:pPr lvl="2"/>
            <a:r>
              <a:rPr lang="en-US" altLang="ko-KR" dirty="0" smtClean="0"/>
              <a:t>Used in Alpha Go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10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3609</TotalTime>
  <Words>215</Words>
  <Application>Microsoft Office PowerPoint</Application>
  <PresentationFormat>화면 슬라이드 쇼(4:3)</PresentationFormat>
  <Paragraphs>66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Office 테마</vt:lpstr>
      <vt:lpstr>Expectation Maximization</vt:lpstr>
      <vt:lpstr>Contents</vt:lpstr>
      <vt:lpstr>Maximum likelihood [Ronald Fisher, 1912]</vt:lpstr>
      <vt:lpstr>EM Algorithm [Dempster et. al., 1997]</vt:lpstr>
      <vt:lpstr>EM Algorithm in nutshell</vt:lpstr>
      <vt:lpstr>Coin toss [Chuong B Do &amp; Serafim Batzoglou, 2008]</vt:lpstr>
      <vt:lpstr>EM Clustering</vt:lpstr>
      <vt:lpstr>Sample Code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랩세미나</dc:title>
  <dc:creator>HeymoKou</dc:creator>
  <cp:lastModifiedBy>heymo</cp:lastModifiedBy>
  <cp:revision>691</cp:revision>
  <cp:lastPrinted>2017-01-04T01:47:46Z</cp:lastPrinted>
  <dcterms:created xsi:type="dcterms:W3CDTF">2015-03-16T04:19:06Z</dcterms:created>
  <dcterms:modified xsi:type="dcterms:W3CDTF">2017-01-09T01:19:30Z</dcterms:modified>
</cp:coreProperties>
</file>