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8" r:id="rId2"/>
    <p:sldId id="266" r:id="rId3"/>
    <p:sldId id="282" r:id="rId4"/>
    <p:sldId id="283" r:id="rId5"/>
    <p:sldId id="284" r:id="rId6"/>
    <p:sldId id="286" r:id="rId7"/>
    <p:sldId id="285" r:id="rId8"/>
    <p:sldId id="281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265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0154" autoAdjust="0"/>
  </p:normalViewPr>
  <p:slideViewPr>
    <p:cSldViewPr>
      <p:cViewPr varScale="1">
        <p:scale>
          <a:sx n="101" d="100"/>
          <a:sy n="101" d="100"/>
        </p:scale>
        <p:origin x="-5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2130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55703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16F53-3723-4E20-8B48-55D705579F0E}" type="datetimeFigureOut">
              <a:rPr lang="ko-KR" altLang="en-US" smtClean="0"/>
              <a:pPr/>
              <a:t>2011-08-02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3502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4438" y="214313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7C969-CD8F-4690-B14C-22777E8EDB27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IDB-bluelogo(shadow)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353464" y="6286520"/>
            <a:ext cx="719130" cy="48805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ordnet.princeton.edu/word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ordnet.princeton.edu/wordne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YAGO: A Large Ontology from Wikipedia and </a:t>
            </a:r>
            <a:r>
              <a:rPr lang="en-US" altLang="ko-KR" sz="2400" dirty="0" err="1" smtClean="0"/>
              <a:t>WordNet</a:t>
            </a:r>
            <a:endParaRPr lang="ko-KR" altLang="en-US" sz="2400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692938" y="3571876"/>
            <a:ext cx="7839501" cy="2857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Fabian M. </a:t>
            </a:r>
            <a:r>
              <a:rPr lang="en-US" altLang="ko-KR" dirty="0" err="1" smtClean="0"/>
              <a:t>Suchanek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Gjergji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Kasneci</a:t>
            </a:r>
            <a:r>
              <a:rPr lang="en-US" altLang="ko-KR" dirty="0" smtClean="0"/>
              <a:t>, Gerhard </a:t>
            </a:r>
            <a:r>
              <a:rPr lang="en-US" altLang="ko-KR" dirty="0" err="1" smtClean="0"/>
              <a:t>Weikum</a:t>
            </a:r>
            <a:endParaRPr lang="en-US" altLang="ko-KR" dirty="0" smtClean="0"/>
          </a:p>
          <a:p>
            <a:r>
              <a:rPr lang="en-US" altLang="ko-KR" dirty="0" smtClean="0"/>
              <a:t>Max-Planck-Institute for Computer Science, </a:t>
            </a:r>
            <a:r>
              <a:rPr lang="en-US" altLang="ko-KR" dirty="0" err="1" smtClean="0"/>
              <a:t>Saarbruecken</a:t>
            </a:r>
            <a:r>
              <a:rPr lang="en-US" altLang="ko-KR" dirty="0" smtClean="0"/>
              <a:t>, Germany</a:t>
            </a:r>
          </a:p>
          <a:p>
            <a:r>
              <a:rPr lang="en-US" altLang="ko-KR" dirty="0" smtClean="0"/>
              <a:t>Journal of Web Semantics 2008</a:t>
            </a:r>
          </a:p>
          <a:p>
            <a:endParaRPr lang="en-US" altLang="ko-KR" dirty="0" smtClean="0"/>
          </a:p>
          <a:p>
            <a:pPr algn="r"/>
            <a:r>
              <a:rPr lang="en-US" altLang="ko-KR" dirty="0" smtClean="0"/>
              <a:t>3 August 2011</a:t>
            </a:r>
          </a:p>
          <a:p>
            <a:pPr algn="r"/>
            <a:r>
              <a:rPr lang="en-US" altLang="ko-KR" dirty="0" smtClean="0"/>
              <a:t>Presentation @ IDB Lab Seminar</a:t>
            </a:r>
          </a:p>
          <a:p>
            <a:pPr algn="r"/>
            <a:r>
              <a:rPr lang="en-US" altLang="ko-KR" dirty="0" smtClean="0"/>
              <a:t>Presented by </a:t>
            </a:r>
            <a:r>
              <a:rPr lang="en-US" altLang="ko-KR" dirty="0" err="1" smtClean="0"/>
              <a:t>Jee</a:t>
            </a:r>
            <a:r>
              <a:rPr lang="en-US" altLang="ko-KR" dirty="0" smtClean="0"/>
              <a:t>-bum Park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The YAGO model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Informal description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Similar entities are grouped into </a:t>
            </a:r>
            <a:r>
              <a:rPr lang="en-US" altLang="ko-KR" b="1" i="1" dirty="0" smtClean="0"/>
              <a:t>classes</a:t>
            </a:r>
          </a:p>
          <a:p>
            <a:r>
              <a:rPr lang="en-US" altLang="ko-KR" dirty="0" smtClean="0"/>
              <a:t>Each entity is an </a:t>
            </a:r>
            <a:r>
              <a:rPr lang="en-US" altLang="ko-KR" b="1" i="1" dirty="0" smtClean="0"/>
              <a:t>instance </a:t>
            </a:r>
            <a:r>
              <a:rPr lang="en-US" altLang="ko-KR" dirty="0" smtClean="0"/>
              <a:t>of at least one class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Classes are arranged in a taxonomic hierarchy, expressed by the </a:t>
            </a:r>
            <a:r>
              <a:rPr lang="en-US" altLang="ko-KR" dirty="0" err="1" smtClean="0">
                <a:latin typeface="Comic Sans MS" pitchFamily="66" charset="0"/>
              </a:rPr>
              <a:t>subClassOf</a:t>
            </a:r>
            <a:r>
              <a:rPr lang="en-US" altLang="ko-KR" dirty="0" smtClean="0"/>
              <a:t> relation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2391271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latin typeface="Consolas" pitchFamily="49" charset="0"/>
              </a:rPr>
              <a:t>ElvisPresley</a:t>
            </a:r>
            <a:r>
              <a:rPr lang="en-US" altLang="ko-KR" sz="2400" dirty="0" smtClean="0">
                <a:latin typeface="Consolas" pitchFamily="49" charset="0"/>
              </a:rPr>
              <a:t>  </a:t>
            </a:r>
            <a:r>
              <a:rPr lang="en-US" altLang="ko-KR" sz="2400" dirty="0" smtClean="0">
                <a:latin typeface="Comic Sans MS" pitchFamily="66" charset="0"/>
              </a:rPr>
              <a:t>type</a:t>
            </a:r>
            <a:r>
              <a:rPr lang="en-US" altLang="ko-KR" sz="2400" dirty="0" smtClean="0">
                <a:latin typeface="Consolas" pitchFamily="49" charset="0"/>
              </a:rPr>
              <a:t>  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singer</a:t>
            </a:r>
            <a:endParaRPr lang="ko-KR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4551511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singer</a:t>
            </a:r>
            <a:r>
              <a:rPr lang="en-US" altLang="ko-KR" sz="2400" dirty="0" smtClean="0">
                <a:latin typeface="Consolas" pitchFamily="49" charset="0"/>
              </a:rPr>
              <a:t>  </a:t>
            </a:r>
            <a:r>
              <a:rPr lang="en-US" altLang="ko-KR" sz="2400" dirty="0" err="1" smtClean="0">
                <a:latin typeface="Comic Sans MS" pitchFamily="66" charset="0"/>
              </a:rPr>
              <a:t>subClassOf</a:t>
            </a:r>
            <a:r>
              <a:rPr lang="en-US" altLang="ko-KR" sz="2400" dirty="0" smtClean="0">
                <a:latin typeface="Consolas" pitchFamily="49" charset="0"/>
              </a:rPr>
              <a:t>  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person</a:t>
            </a:r>
            <a:endParaRPr lang="ko-KR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0272" y="17008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Century Gothic" pitchFamily="34" charset="0"/>
              </a:rPr>
              <a:t>Class</a:t>
            </a:r>
            <a:endParaRPr lang="ko-KR" altLang="en-US" dirty="0">
              <a:solidFill>
                <a:srgbClr val="C00000"/>
              </a:solidFill>
              <a:latin typeface="Century Gothic" pitchFamily="34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rot="10800000" flipV="1">
            <a:off x="6766942" y="2060848"/>
            <a:ext cx="469354" cy="43204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The YAGO model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Informal description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triple of an entity, a relation and an entity is called a </a:t>
            </a:r>
            <a:r>
              <a:rPr lang="en-US" altLang="ko-KR" b="1" i="1" dirty="0" smtClean="0"/>
              <a:t>fact</a:t>
            </a:r>
          </a:p>
          <a:p>
            <a:r>
              <a:rPr lang="en-US" altLang="ko-KR" dirty="0" smtClean="0"/>
              <a:t>The Two entities are called the </a:t>
            </a:r>
            <a:r>
              <a:rPr lang="en-US" altLang="ko-KR" b="1" i="1" dirty="0" smtClean="0"/>
              <a:t>arguments </a:t>
            </a:r>
            <a:r>
              <a:rPr lang="en-US" altLang="ko-KR" dirty="0" smtClean="0"/>
              <a:t>of the fact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1560" y="306896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latin typeface="Consolas" pitchFamily="49" charset="0"/>
              </a:rPr>
              <a:t>ElvisPresley</a:t>
            </a:r>
            <a:r>
              <a:rPr lang="en-US" altLang="ko-KR" sz="2400" dirty="0" smtClean="0">
                <a:latin typeface="Consolas" pitchFamily="49" charset="0"/>
              </a:rPr>
              <a:t>  </a:t>
            </a:r>
            <a:r>
              <a:rPr lang="en-US" altLang="ko-KR" sz="2400" dirty="0" err="1" smtClean="0">
                <a:latin typeface="Comic Sans MS" pitchFamily="66" charset="0"/>
              </a:rPr>
              <a:t>hasWonPrize</a:t>
            </a:r>
            <a:r>
              <a:rPr lang="en-US" altLang="ko-KR" sz="2400" dirty="0" smtClean="0">
                <a:latin typeface="Consolas" pitchFamily="49" charset="0"/>
              </a:rPr>
              <a:t>  </a:t>
            </a:r>
            <a:r>
              <a:rPr lang="en-US" altLang="ko-KR" sz="2400" dirty="0" err="1" smtClean="0">
                <a:latin typeface="Consolas" pitchFamily="49" charset="0"/>
              </a:rPr>
              <a:t>GrammyAward</a:t>
            </a:r>
            <a:endParaRPr lang="ko-KR" altLang="en-US" sz="2400" dirty="0">
              <a:latin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71800" y="20608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Century Gothic" pitchFamily="34" charset="0"/>
              </a:rPr>
              <a:t>Arguments</a:t>
            </a:r>
            <a:endParaRPr lang="ko-KR" altLang="en-US" dirty="0">
              <a:solidFill>
                <a:srgbClr val="C00000"/>
              </a:solidFill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52320" y="24928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Century Gothic" pitchFamily="34" charset="0"/>
              </a:rPr>
              <a:t>Fact</a:t>
            </a:r>
            <a:endParaRPr lang="ko-KR" altLang="en-US" dirty="0">
              <a:solidFill>
                <a:srgbClr val="C00000"/>
              </a:solidFill>
              <a:latin typeface="Century Gothic" pitchFamily="34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rot="5400000">
            <a:off x="2266950" y="2564904"/>
            <a:ext cx="720874" cy="43284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067944" y="2420888"/>
            <a:ext cx="1800200" cy="72008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1043608" y="2852936"/>
            <a:ext cx="7056784" cy="93610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The YAGO model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Informal description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 YAGO, we will store with each fact where it was found</a:t>
            </a:r>
          </a:p>
          <a:p>
            <a:r>
              <a:rPr lang="en-US" altLang="ko-KR" dirty="0" smtClean="0"/>
              <a:t>For this purpose, facts are given a </a:t>
            </a:r>
            <a:r>
              <a:rPr lang="en-US" altLang="ko-KR" b="1" i="1" dirty="0" smtClean="0"/>
              <a:t>fact identifier</a:t>
            </a:r>
          </a:p>
          <a:p>
            <a:pPr lvl="1"/>
            <a:r>
              <a:rPr lang="en-US" altLang="ko-KR" dirty="0" smtClean="0"/>
              <a:t>Each fact has a fact identifier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Suppose that the below fact had the fact identifier #1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Then the following line says that this fact was found in Wikipedia: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1560" y="3399383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latin typeface="Consolas" pitchFamily="49" charset="0"/>
              </a:rPr>
              <a:t>ElvisPresley</a:t>
            </a:r>
            <a:r>
              <a:rPr lang="en-US" altLang="ko-KR" sz="2400" dirty="0" smtClean="0">
                <a:latin typeface="Consolas" pitchFamily="49" charset="0"/>
              </a:rPr>
              <a:t>  </a:t>
            </a:r>
            <a:r>
              <a:rPr lang="en-US" altLang="ko-KR" sz="2400" dirty="0" err="1" smtClean="0">
                <a:latin typeface="Comic Sans MS" pitchFamily="66" charset="0"/>
              </a:rPr>
              <a:t>bornInYear</a:t>
            </a:r>
            <a:r>
              <a:rPr lang="en-US" altLang="ko-KR" sz="2400" dirty="0" smtClean="0">
                <a:latin typeface="Consolas" pitchFamily="49" charset="0"/>
              </a:rPr>
              <a:t>  1935</a:t>
            </a:r>
            <a:endParaRPr lang="ko-KR" altLang="en-US" sz="2400" dirty="0">
              <a:latin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594928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Century Gothic" pitchFamily="34" charset="0"/>
              </a:rPr>
              <a:t>Fact identifier</a:t>
            </a:r>
            <a:endParaRPr lang="ko-KR" altLang="en-US" dirty="0">
              <a:solidFill>
                <a:srgbClr val="C00000"/>
              </a:solidFill>
              <a:latin typeface="Century Gothic" pitchFamily="34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rot="5400000" flipH="1" flipV="1">
            <a:off x="2196133" y="5373613"/>
            <a:ext cx="648072" cy="50326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1560" y="486916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Consolas" pitchFamily="49" charset="0"/>
              </a:rPr>
              <a:t>#1  </a:t>
            </a:r>
            <a:r>
              <a:rPr lang="en-US" altLang="ko-KR" sz="2400" dirty="0" err="1" smtClean="0">
                <a:latin typeface="Comic Sans MS" pitchFamily="66" charset="0"/>
              </a:rPr>
              <a:t>foundIn</a:t>
            </a:r>
            <a:r>
              <a:rPr lang="en-US" altLang="ko-KR" sz="2400" dirty="0" smtClean="0">
                <a:latin typeface="Consolas" pitchFamily="49" charset="0"/>
              </a:rPr>
              <a:t>  Wikipedia</a:t>
            </a:r>
            <a:endParaRPr lang="ko-KR" altLang="en-US" sz="2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The YAGO model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Reification graphs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We write down a YAGO ontology by listing the elements of the function in the form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b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b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ko-KR" dirty="0" smtClean="0"/>
              <a:t>…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We allow the following shorthand notation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: 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to mean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b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The YAGO model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Reification graphs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 example, to state that Elvis’ birth date was found in Wikipedia, we can simply write this fragment of the reification graph as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2391271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Consolas" pitchFamily="49" charset="0"/>
              </a:rPr>
              <a:t>Elvis  </a:t>
            </a:r>
            <a:r>
              <a:rPr lang="en-US" altLang="ko-KR" sz="2400" dirty="0" err="1" smtClean="0">
                <a:latin typeface="Comic Sans MS" pitchFamily="66" charset="0"/>
              </a:rPr>
              <a:t>bornInYear</a:t>
            </a:r>
            <a:r>
              <a:rPr lang="en-US" altLang="ko-KR" sz="2400" dirty="0" smtClean="0">
                <a:latin typeface="Consolas" pitchFamily="49" charset="0"/>
              </a:rPr>
              <a:t>  1935</a:t>
            </a:r>
            <a:r>
              <a:rPr lang="en-US" altLang="ko-KR" sz="2400" dirty="0" smtClean="0">
                <a:latin typeface="Consolas" pitchFamily="49" charset="0"/>
              </a:rPr>
              <a:t> </a:t>
            </a:r>
            <a:r>
              <a:rPr lang="en-US" altLang="ko-KR" sz="2400" dirty="0" smtClean="0">
                <a:latin typeface="Consolas" pitchFamily="49" charset="0"/>
              </a:rPr>
              <a:t> </a:t>
            </a:r>
            <a:r>
              <a:rPr lang="en-US" altLang="ko-KR" sz="2400" dirty="0" err="1" smtClean="0">
                <a:latin typeface="Comic Sans MS" pitchFamily="66" charset="0"/>
              </a:rPr>
              <a:t>foundIn</a:t>
            </a:r>
            <a:r>
              <a:rPr lang="en-US" altLang="ko-KR" sz="2400" dirty="0" smtClean="0">
                <a:latin typeface="Consolas" pitchFamily="49" charset="0"/>
              </a:rPr>
              <a:t>  Wikipedia</a:t>
            </a:r>
            <a:endParaRPr lang="ko-KR" altLang="en-US" sz="2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The YAGO model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n-</a:t>
            </a:r>
            <a:r>
              <a:rPr lang="en-US" altLang="ko-KR" dirty="0" err="1" smtClean="0"/>
              <a:t>Ary</a:t>
            </a:r>
            <a:r>
              <a:rPr lang="en-US" altLang="ko-KR" dirty="0" smtClean="0"/>
              <a:t> relations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Some facts require more than two arguments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RDFS and OWL do not allow n-</a:t>
            </a:r>
            <a:r>
              <a:rPr lang="en-US" altLang="ko-KR" dirty="0" err="1" smtClean="0"/>
              <a:t>ary</a:t>
            </a:r>
            <a:r>
              <a:rPr lang="en-US" altLang="ko-KR" dirty="0" smtClean="0"/>
              <a:t> relations</a:t>
            </a:r>
          </a:p>
          <a:p>
            <a:r>
              <a:rPr lang="en-US" altLang="ko-KR" dirty="0" smtClean="0"/>
              <a:t>Therefore, the standard way to deal with this problem is: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3687415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latin typeface="Consolas" pitchFamily="49" charset="0"/>
              </a:rPr>
              <a:t>GrammyAward</a:t>
            </a:r>
            <a:r>
              <a:rPr lang="en-US" altLang="ko-KR" sz="2400" dirty="0" smtClean="0">
                <a:latin typeface="Consolas" pitchFamily="49" charset="0"/>
              </a:rPr>
              <a:t>  </a:t>
            </a:r>
            <a:r>
              <a:rPr lang="en-US" altLang="ko-KR" sz="2400" dirty="0" smtClean="0">
                <a:latin typeface="Comic Sans MS" pitchFamily="66" charset="0"/>
              </a:rPr>
              <a:t>prize</a:t>
            </a:r>
            <a:r>
              <a:rPr lang="en-US" altLang="ko-KR" sz="2400" dirty="0" smtClean="0">
                <a:latin typeface="Consolas" pitchFamily="49" charset="0"/>
              </a:rPr>
              <a:t>  </a:t>
            </a:r>
            <a:r>
              <a:rPr lang="en-US" altLang="ko-KR" sz="2400" dirty="0" err="1" smtClean="0">
                <a:latin typeface="Consolas" pitchFamily="49" charset="0"/>
              </a:rPr>
              <a:t>elvisGetsGrammy</a:t>
            </a:r>
            <a:endParaRPr lang="ko-KR" altLang="en-US" sz="2400" dirty="0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191471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Consolas" pitchFamily="49" charset="0"/>
              </a:rPr>
              <a:t>Elvis  </a:t>
            </a:r>
            <a:r>
              <a:rPr lang="en-US" altLang="ko-KR" sz="2400" dirty="0" smtClean="0">
                <a:latin typeface="Comic Sans MS" pitchFamily="66" charset="0"/>
              </a:rPr>
              <a:t>winner</a:t>
            </a:r>
            <a:r>
              <a:rPr lang="en-US" altLang="ko-KR" sz="2400" dirty="0" smtClean="0">
                <a:latin typeface="Consolas" pitchFamily="49" charset="0"/>
              </a:rPr>
              <a:t>  </a:t>
            </a:r>
            <a:r>
              <a:rPr lang="en-US" altLang="ko-KR" sz="2400" dirty="0" err="1" smtClean="0">
                <a:latin typeface="Consolas" pitchFamily="49" charset="0"/>
              </a:rPr>
              <a:t>elvisGetsGrammy</a:t>
            </a:r>
            <a:endParaRPr lang="ko-KR" altLang="en-US" sz="24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4695527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Consolas" pitchFamily="49" charset="0"/>
              </a:rPr>
              <a:t>1921  </a:t>
            </a:r>
            <a:r>
              <a:rPr lang="en-US" altLang="ko-KR" sz="2400" dirty="0" smtClean="0">
                <a:latin typeface="Comic Sans MS" pitchFamily="66" charset="0"/>
              </a:rPr>
              <a:t>year</a:t>
            </a:r>
            <a:r>
              <a:rPr lang="en-US" altLang="ko-KR" sz="2400" dirty="0" smtClean="0">
                <a:latin typeface="Consolas" pitchFamily="49" charset="0"/>
              </a:rPr>
              <a:t>  </a:t>
            </a:r>
            <a:r>
              <a:rPr lang="en-US" altLang="ko-KR" sz="2400" dirty="0" err="1" smtClean="0">
                <a:latin typeface="Consolas" pitchFamily="49" charset="0"/>
              </a:rPr>
              <a:t>elvisGetsGrammy</a:t>
            </a:r>
            <a:endParaRPr lang="ko-KR" altLang="en-US" sz="2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The YAGO model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n-</a:t>
            </a:r>
            <a:r>
              <a:rPr lang="en-US" altLang="ko-KR" dirty="0" err="1" smtClean="0"/>
              <a:t>Ary</a:t>
            </a:r>
            <a:r>
              <a:rPr lang="en-US" altLang="ko-KR" dirty="0" smtClean="0"/>
              <a:t> relations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YAGO model offers a more natural solution to this problem: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2132856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Consolas" pitchFamily="49" charset="0"/>
              </a:rPr>
              <a:t>Elvis  </a:t>
            </a:r>
            <a:r>
              <a:rPr lang="en-US" altLang="ko-KR" sz="2400" dirty="0" err="1" smtClean="0">
                <a:latin typeface="Comic Sans MS" pitchFamily="66" charset="0"/>
              </a:rPr>
              <a:t>hasWonPrize</a:t>
            </a:r>
            <a:r>
              <a:rPr lang="en-US" altLang="ko-KR" sz="2400" dirty="0" smtClean="0">
                <a:latin typeface="Consolas" pitchFamily="49" charset="0"/>
              </a:rPr>
              <a:t>  </a:t>
            </a:r>
            <a:r>
              <a:rPr lang="en-US" altLang="ko-KR" sz="2400" dirty="0" err="1" smtClean="0">
                <a:latin typeface="Consolas" pitchFamily="49" charset="0"/>
              </a:rPr>
              <a:t>GrammyAward</a:t>
            </a:r>
            <a:r>
              <a:rPr lang="en-US" altLang="ko-KR" sz="2400" dirty="0" smtClean="0">
                <a:latin typeface="Consolas" pitchFamily="49" charset="0"/>
              </a:rPr>
              <a:t>  </a:t>
            </a:r>
            <a:r>
              <a:rPr lang="en-US" altLang="ko-KR" sz="2400" dirty="0" err="1" smtClean="0">
                <a:latin typeface="Comic Sans MS" pitchFamily="66" charset="0"/>
              </a:rPr>
              <a:t>inYear</a:t>
            </a:r>
            <a:r>
              <a:rPr lang="en-US" altLang="ko-KR" sz="2400" dirty="0" smtClean="0">
                <a:latin typeface="Consolas" pitchFamily="49" charset="0"/>
              </a:rPr>
              <a:t>  1967</a:t>
            </a:r>
            <a:endParaRPr lang="ko-KR" altLang="en-US" sz="2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The YAGO model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Query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“</a:t>
            </a:r>
            <a:r>
              <a:rPr lang="en-US" altLang="ko-KR" i="1" dirty="0" smtClean="0"/>
              <a:t>When did Elvis win the Grammy Award</a:t>
            </a:r>
            <a:r>
              <a:rPr lang="en-US" altLang="ko-KR" dirty="0" smtClean="0"/>
              <a:t>?”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Usually, each entity that appears in the query also has to appear in the ontology</a:t>
            </a:r>
          </a:p>
          <a:p>
            <a:pPr lvl="1"/>
            <a:r>
              <a:rPr lang="en-US" altLang="ko-KR" dirty="0" smtClean="0"/>
              <a:t>If that is not the case, there is no match</a:t>
            </a:r>
          </a:p>
          <a:p>
            <a:pPr lvl="1"/>
            <a:r>
              <a:rPr lang="en-US" altLang="ko-KR" dirty="0" smtClean="0"/>
              <a:t>However “</a:t>
            </a:r>
            <a:r>
              <a:rPr lang="en-US" altLang="ko-KR" i="1" dirty="0" smtClean="0"/>
              <a:t>Which singers were born after 1930</a:t>
            </a:r>
            <a:r>
              <a:rPr lang="en-US" altLang="ko-KR" dirty="0" smtClean="0"/>
              <a:t>?”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Hence, we introduce </a:t>
            </a:r>
            <a:r>
              <a:rPr lang="en-US" altLang="ko-KR" b="1" i="1" dirty="0" smtClean="0"/>
              <a:t>filter relations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latin typeface="Consolas" pitchFamily="49" charset="0"/>
              </a:rPr>
              <a:t>?x  </a:t>
            </a:r>
            <a:r>
              <a:rPr lang="en-US" altLang="ko-KR" dirty="0" smtClean="0">
                <a:latin typeface="Comic Sans MS" pitchFamily="66" charset="0"/>
              </a:rPr>
              <a:t>type</a:t>
            </a:r>
            <a:r>
              <a:rPr lang="en-US" altLang="ko-KR" dirty="0" smtClean="0">
                <a:latin typeface="Consolas" pitchFamily="49" charset="0"/>
              </a:rPr>
              <a:t>        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singer</a:t>
            </a:r>
            <a:r>
              <a:rPr lang="en-US" altLang="ko-KR" dirty="0" smtClean="0">
                <a:latin typeface="Consolas" pitchFamily="49" charset="0"/>
              </a:rPr>
              <a:t/>
            </a:r>
            <a:br>
              <a:rPr lang="en-US" altLang="ko-KR" dirty="0" smtClean="0">
                <a:latin typeface="Consolas" pitchFamily="49" charset="0"/>
              </a:rPr>
            </a:br>
            <a:r>
              <a:rPr lang="en-US" altLang="ko-KR" dirty="0" smtClean="0">
                <a:latin typeface="Consolas" pitchFamily="49" charset="0"/>
              </a:rPr>
              <a:t>?x  </a:t>
            </a:r>
            <a:r>
              <a:rPr lang="en-US" altLang="ko-KR" dirty="0" err="1" smtClean="0">
                <a:latin typeface="Comic Sans MS" pitchFamily="66" charset="0"/>
              </a:rPr>
              <a:t>bornInYear</a:t>
            </a:r>
            <a:r>
              <a:rPr lang="en-US" altLang="ko-KR" dirty="0" smtClean="0">
                <a:latin typeface="Consolas" pitchFamily="49" charset="0"/>
              </a:rPr>
              <a:t>  ?y</a:t>
            </a:r>
            <a:r>
              <a:rPr lang="en-US" altLang="ko-KR" dirty="0" smtClean="0">
                <a:latin typeface="Consolas" pitchFamily="49" charset="0"/>
              </a:rPr>
              <a:t/>
            </a:r>
            <a:br>
              <a:rPr lang="en-US" altLang="ko-KR" dirty="0" smtClean="0">
                <a:latin typeface="Consolas" pitchFamily="49" charset="0"/>
              </a:rPr>
            </a:br>
            <a:r>
              <a:rPr lang="en-US" altLang="ko-KR" dirty="0" smtClean="0">
                <a:latin typeface="Consolas" pitchFamily="49" charset="0"/>
              </a:rPr>
              <a:t>?y  </a:t>
            </a:r>
            <a:r>
              <a:rPr lang="en-US" altLang="ko-KR" dirty="0" smtClean="0">
                <a:latin typeface="Comic Sans MS" pitchFamily="66" charset="0"/>
              </a:rPr>
              <a:t>after</a:t>
            </a:r>
            <a:r>
              <a:rPr lang="en-US" altLang="ko-KR" dirty="0" smtClean="0">
                <a:latin typeface="Consolas" pitchFamily="49" charset="0"/>
              </a:rPr>
              <a:t>       1930</a:t>
            </a:r>
            <a:r>
              <a:rPr lang="en-US" altLang="ko-KR" dirty="0" smtClean="0">
                <a:latin typeface="Consolas" pitchFamily="49" charset="0"/>
              </a:rPr>
              <a:t/>
            </a:r>
            <a:br>
              <a:rPr lang="en-US" altLang="ko-KR" dirty="0" smtClean="0">
                <a:latin typeface="Consolas" pitchFamily="49" charset="0"/>
              </a:rPr>
            </a:b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1628800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Consolas" pitchFamily="49" charset="0"/>
              </a:rPr>
              <a:t>Elvis  </a:t>
            </a:r>
            <a:r>
              <a:rPr lang="en-US" altLang="ko-KR" sz="2400" dirty="0" err="1" smtClean="0">
                <a:latin typeface="Comic Sans MS" pitchFamily="66" charset="0"/>
              </a:rPr>
              <a:t>hasWonPrize</a:t>
            </a:r>
            <a:r>
              <a:rPr lang="en-US" altLang="ko-KR" sz="2400" dirty="0" smtClean="0">
                <a:latin typeface="Consolas" pitchFamily="49" charset="0"/>
              </a:rPr>
              <a:t>  </a:t>
            </a:r>
            <a:r>
              <a:rPr lang="en-US" altLang="ko-KR" sz="2400" dirty="0" err="1" smtClean="0">
                <a:latin typeface="Consolas" pitchFamily="49" charset="0"/>
              </a:rPr>
              <a:t>GrammyAward</a:t>
            </a:r>
            <a:r>
              <a:rPr lang="en-US" altLang="ko-KR" sz="2400" dirty="0" smtClean="0">
                <a:latin typeface="Consolas" pitchFamily="49" charset="0"/>
              </a:rPr>
              <a:t>  </a:t>
            </a:r>
            <a:r>
              <a:rPr lang="en-US" altLang="ko-KR" sz="2400" dirty="0" err="1" smtClean="0">
                <a:latin typeface="Comic Sans MS" pitchFamily="66" charset="0"/>
              </a:rPr>
              <a:t>inYear</a:t>
            </a:r>
            <a:r>
              <a:rPr lang="en-US" altLang="ko-KR" sz="2400" dirty="0" smtClean="0">
                <a:latin typeface="Consolas" pitchFamily="49" charset="0"/>
              </a:rPr>
              <a:t>  ?x</a:t>
            </a:r>
            <a:endParaRPr lang="ko-KR" altLang="en-US" sz="2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  </a:t>
            </a:r>
          </a:p>
          <a:p>
            <a:r>
              <a:rPr lang="en-US" altLang="ko-KR" dirty="0" smtClean="0"/>
              <a:t>The YAGO model</a:t>
            </a: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Sources for YAGO</a:t>
            </a:r>
          </a:p>
          <a:p>
            <a:r>
              <a:rPr lang="en-US" altLang="ko-KR" dirty="0" smtClean="0"/>
              <a:t>Information extraction</a:t>
            </a:r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 smtClean="0"/>
              <a:t>Conclusion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Sources for YAGO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WordNet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WordNet</a:t>
            </a:r>
            <a:r>
              <a:rPr lang="en-US" altLang="ko-KR" dirty="0" smtClean="0"/>
              <a:t> is a semantic lexicon for the English language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WordNet</a:t>
            </a:r>
            <a:r>
              <a:rPr lang="en-US" altLang="ko-KR" dirty="0" smtClean="0"/>
              <a:t> distinguishes between words as literally appearing in texts and the actual senses of the words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 set of words that share one sense is called a </a:t>
            </a:r>
            <a:r>
              <a:rPr lang="en-US" altLang="ko-KR" b="1" i="1" dirty="0" err="1" smtClean="0"/>
              <a:t>synset</a:t>
            </a:r>
            <a:endParaRPr lang="en-US" altLang="ko-KR" b="1" i="1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6" name="Picture 6" descr="WordNet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959496"/>
            <a:ext cx="3438525" cy="53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 smtClean="0">
                <a:solidFill>
                  <a:srgbClr val="C00000"/>
                </a:solidFill>
              </a:rPr>
              <a:t>Introduction</a:t>
            </a:r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The YAGO model</a:t>
            </a:r>
          </a:p>
          <a:p>
            <a:r>
              <a:rPr lang="en-US" altLang="ko-KR" dirty="0" smtClean="0"/>
              <a:t>Sources for YAGO</a:t>
            </a:r>
          </a:p>
          <a:p>
            <a:r>
              <a:rPr lang="en-US" altLang="ko-KR" dirty="0" smtClean="0"/>
              <a:t>Information extraction</a:t>
            </a:r>
          </a:p>
          <a:p>
            <a:r>
              <a:rPr lang="en-US" altLang="ko-KR" smtClean="0"/>
              <a:t>Evaluation</a:t>
            </a:r>
            <a:endParaRPr lang="en-US" altLang="ko-KR" dirty="0" smtClean="0"/>
          </a:p>
          <a:p>
            <a:r>
              <a:rPr lang="en-US" altLang="ko-KR" dirty="0" smtClean="0"/>
              <a:t>Conclusion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Sources for YAGO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Wikipedia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Wikipedia is a multilingual, Web-based encyclopedia</a:t>
            </a:r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The majority of Wikipedia pages have been manually assigned to one or multiple </a:t>
            </a:r>
            <a:r>
              <a:rPr lang="en-US" altLang="ko-KR" b="1" i="1" dirty="0" smtClean="0"/>
              <a:t>categories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Furthermore, a Wikipedia page may have an </a:t>
            </a:r>
            <a:r>
              <a:rPr lang="en-US" altLang="ko-KR" b="1" i="1" dirty="0" err="1" smtClean="0"/>
              <a:t>infobox</a:t>
            </a:r>
            <a:endParaRPr lang="en-US" altLang="ko-KR" b="1" i="1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5" name="Picture 2" descr="http://glorymarpr.files.wordpress.com/2009/11/wikipedia-log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1196752"/>
            <a:ext cx="940552" cy="11521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Sources for YAGO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Wikipedia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404" y="980728"/>
            <a:ext cx="7927036" cy="579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6804248" y="2420888"/>
            <a:ext cx="1656184" cy="41764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  </a:t>
            </a:r>
          </a:p>
          <a:p>
            <a:r>
              <a:rPr lang="en-US" altLang="ko-KR" dirty="0" smtClean="0"/>
              <a:t>The YAGO model</a:t>
            </a:r>
          </a:p>
          <a:p>
            <a:r>
              <a:rPr lang="en-US" altLang="ko-KR" dirty="0" smtClean="0"/>
              <a:t>Sources for YAGO</a:t>
            </a: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Information extraction</a:t>
            </a:r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 smtClean="0"/>
              <a:t>Conclusion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Information extraction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Wikipedia heuristics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individuals for YAGO are taken from Wikipedia</a:t>
            </a:r>
          </a:p>
          <a:p>
            <a:r>
              <a:rPr lang="en-US" altLang="ko-KR" dirty="0" smtClean="0"/>
              <a:t>Each Wikipedia page title is a candidate to become an individual in YAGO</a:t>
            </a:r>
          </a:p>
          <a:p>
            <a:pPr lvl="1"/>
            <a:r>
              <a:rPr lang="en-US" altLang="ko-KR" dirty="0" smtClean="0"/>
              <a:t>The page titles in Wikipedia are </a:t>
            </a:r>
            <a:r>
              <a:rPr lang="en-US" altLang="ko-KR" b="1" dirty="0" smtClean="0"/>
              <a:t>unique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Information extraction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Wikipedia heuristics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Infobox</a:t>
            </a:r>
            <a:r>
              <a:rPr lang="en-US" altLang="ko-KR" dirty="0" smtClean="0"/>
              <a:t> heuristics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0106" y="942332"/>
            <a:ext cx="2082014" cy="5655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Information extraction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Wikipedia heuristics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To establish for each individual its class, we exploit the category system of Wikipedia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Wikipedia categories are organized in a directed acyclic graph</a:t>
            </a:r>
          </a:p>
          <a:p>
            <a:pPr lvl="1"/>
            <a:r>
              <a:rPr lang="en-US" altLang="ko-KR" dirty="0" smtClean="0"/>
              <a:t>The hierarchy is of little use from an ontological point of view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Hence we take only the </a:t>
            </a:r>
            <a:r>
              <a:rPr lang="en-US" altLang="ko-KR" b="1" dirty="0" smtClean="0"/>
              <a:t>leaf categories </a:t>
            </a:r>
            <a:r>
              <a:rPr lang="en-US" altLang="ko-KR" dirty="0" smtClean="0"/>
              <a:t>of Wikipedia and ignore all higher categories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Then we use </a:t>
            </a:r>
            <a:r>
              <a:rPr lang="en-US" altLang="ko-KR" dirty="0" err="1" smtClean="0"/>
              <a:t>WordNet</a:t>
            </a:r>
            <a:r>
              <a:rPr lang="en-US" altLang="ko-KR" dirty="0" smtClean="0"/>
              <a:t> to establish the hierarchy of classes, because </a:t>
            </a:r>
            <a:r>
              <a:rPr lang="en-US" altLang="ko-KR" dirty="0" err="1" smtClean="0"/>
              <a:t>WordNet</a:t>
            </a:r>
            <a:r>
              <a:rPr lang="en-US" altLang="ko-KR" dirty="0" smtClean="0"/>
              <a:t> offers an ontologically well-defined taxonomy of </a:t>
            </a:r>
            <a:r>
              <a:rPr lang="en-US" altLang="ko-KR" dirty="0" err="1" smtClean="0"/>
              <a:t>synsets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Information extraction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Wikipedia heuristics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Each </a:t>
            </a:r>
            <a:r>
              <a:rPr lang="en-US" altLang="ko-KR" dirty="0" err="1" smtClean="0"/>
              <a:t>synset</a:t>
            </a:r>
            <a:r>
              <a:rPr lang="en-US" altLang="ko-KR" dirty="0" smtClean="0"/>
              <a:t> of </a:t>
            </a:r>
            <a:r>
              <a:rPr lang="en-US" altLang="ko-KR" dirty="0" err="1" smtClean="0"/>
              <a:t>WordNet</a:t>
            </a:r>
            <a:r>
              <a:rPr lang="en-US" altLang="ko-KR" dirty="0" smtClean="0"/>
              <a:t> becomes a class of YAGO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example, the Wikipedia class “</a:t>
            </a:r>
            <a:r>
              <a:rPr lang="en-US" altLang="ko-KR" b="1" dirty="0" smtClean="0"/>
              <a:t>American people in Korea</a:t>
            </a:r>
            <a:r>
              <a:rPr lang="en-US" altLang="ko-KR" dirty="0" smtClean="0"/>
              <a:t>”</a:t>
            </a:r>
          </a:p>
          <a:p>
            <a:r>
              <a:rPr lang="en-US" altLang="ko-KR" dirty="0" smtClean="0"/>
              <a:t>Has to be made a subclass of the </a:t>
            </a:r>
            <a:r>
              <a:rPr lang="en-US" altLang="ko-KR" dirty="0" err="1" smtClean="0"/>
              <a:t>WordNet</a:t>
            </a:r>
            <a:r>
              <a:rPr lang="en-US" altLang="ko-KR" dirty="0" smtClean="0"/>
              <a:t> class “</a:t>
            </a:r>
            <a:r>
              <a:rPr lang="en-US" altLang="ko-KR" b="1" dirty="0" smtClean="0"/>
              <a:t>person</a:t>
            </a:r>
            <a:r>
              <a:rPr lang="en-US" altLang="ko-KR" dirty="0" smtClean="0"/>
              <a:t>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 stem the head compound of the category name to its singular form:</a:t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en-US" altLang="ko-KR" b="1" dirty="0" smtClean="0"/>
              <a:t>American person in Korea</a:t>
            </a:r>
            <a:r>
              <a:rPr lang="en-US" altLang="ko-KR" dirty="0" smtClean="0"/>
              <a:t>”</a:t>
            </a:r>
          </a:p>
          <a:p>
            <a:pPr lvl="1"/>
            <a:r>
              <a:rPr lang="en-US" altLang="ko-KR" dirty="0" smtClean="0"/>
              <a:t>We determine the pre-modifier and the post-modifier:</a:t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en-US" altLang="ko-KR" b="1" dirty="0" err="1" smtClean="0"/>
              <a:t>Amercian</a:t>
            </a:r>
            <a:r>
              <a:rPr lang="en-US" altLang="ko-KR" b="1" dirty="0" smtClean="0"/>
              <a:t> person</a:t>
            </a:r>
            <a:r>
              <a:rPr lang="en-US" altLang="ko-KR" dirty="0" smtClean="0"/>
              <a:t>”, “</a:t>
            </a:r>
            <a:r>
              <a:rPr lang="en-US" altLang="ko-KR" b="1" dirty="0" smtClean="0"/>
              <a:t>in Korea</a:t>
            </a:r>
            <a:r>
              <a:rPr lang="en-US" altLang="ko-KR" dirty="0" smtClean="0"/>
              <a:t>”</a:t>
            </a:r>
          </a:p>
          <a:p>
            <a:pPr lvl="1"/>
            <a:r>
              <a:rPr lang="en-US" altLang="ko-KR" dirty="0" smtClean="0"/>
              <a:t>Then we check whether there is a </a:t>
            </a:r>
            <a:r>
              <a:rPr lang="en-US" altLang="ko-KR" dirty="0" err="1" smtClean="0"/>
              <a:t>WordNet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synset</a:t>
            </a:r>
            <a:r>
              <a:rPr lang="en-US" altLang="ko-KR" dirty="0" smtClean="0"/>
              <a:t> for the modifier: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en-US" altLang="ko-KR" b="1" dirty="0" err="1" smtClean="0"/>
              <a:t>Amercian</a:t>
            </a:r>
            <a:r>
              <a:rPr lang="en-US" altLang="ko-KR" b="1" dirty="0" smtClean="0"/>
              <a:t> person</a:t>
            </a:r>
            <a:r>
              <a:rPr lang="en-US" altLang="ko-KR" dirty="0" smtClean="0"/>
              <a:t>” is a hyponym of “</a:t>
            </a:r>
            <a:r>
              <a:rPr lang="en-US" altLang="ko-KR" b="1" dirty="0" smtClean="0"/>
              <a:t>person</a:t>
            </a:r>
            <a:r>
              <a:rPr lang="en-US" altLang="ko-KR" dirty="0" smtClean="0"/>
              <a:t>”</a:t>
            </a:r>
          </a:p>
          <a:p>
            <a:pPr lvl="1"/>
            <a:r>
              <a:rPr lang="en-US" altLang="ko-KR" dirty="0" smtClean="0"/>
              <a:t>The head compound “</a:t>
            </a:r>
            <a:r>
              <a:rPr lang="en-US" altLang="ko-KR" b="1" dirty="0" smtClean="0"/>
              <a:t>person</a:t>
            </a:r>
            <a:r>
              <a:rPr lang="en-US" altLang="ko-KR" dirty="0" smtClean="0"/>
              <a:t>” has to be mapped to a corresponding </a:t>
            </a:r>
            <a:r>
              <a:rPr lang="en-US" altLang="ko-KR" dirty="0" err="1" smtClean="0"/>
              <a:t>WordNet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synset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Information extraction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Storage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 store for each individual the URL of the corresponding Wikipedia page with the </a:t>
            </a:r>
            <a:r>
              <a:rPr lang="en-US" altLang="ko-KR" dirty="0" smtClean="0">
                <a:latin typeface="Comic Sans MS" pitchFamily="66" charset="0"/>
                <a:cs typeface="Times New Roman" pitchFamily="18" charset="0"/>
              </a:rPr>
              <a:t>describes</a:t>
            </a:r>
            <a:r>
              <a:rPr lang="en-US" altLang="ko-KR" dirty="0" smtClean="0"/>
              <a:t> relation</a:t>
            </a:r>
          </a:p>
          <a:p>
            <a:pPr lvl="1"/>
            <a:r>
              <a:rPr lang="en-US" altLang="ko-KR" dirty="0" smtClean="0"/>
              <a:t>This will allow future applications to provide the user with detailed information on the entities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To produce minimal overhead, we decided to use simple </a:t>
            </a:r>
            <a:r>
              <a:rPr lang="en-US" altLang="ko-KR" b="1" dirty="0" smtClean="0"/>
              <a:t>text files </a:t>
            </a:r>
            <a:r>
              <a:rPr lang="en-US" altLang="ko-KR" dirty="0" smtClean="0"/>
              <a:t>as an internal format</a:t>
            </a:r>
          </a:p>
          <a:p>
            <a:r>
              <a:rPr lang="en-US" altLang="ko-KR" dirty="0" smtClean="0"/>
              <a:t>We maintain a folder for each relation,</a:t>
            </a:r>
            <a:br>
              <a:rPr lang="en-US" altLang="ko-KR" dirty="0" smtClean="0"/>
            </a:br>
            <a:r>
              <a:rPr lang="en-US" altLang="ko-KR" dirty="0" smtClean="0"/>
              <a:t>each folder contains files that list the entity pairs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Information extraction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Query engine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Since entities can have several names in YAGO, we have to deal with ambiguity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We replace each non-literal, non-variable argument in the query by a fresh variable and add a </a:t>
            </a:r>
            <a:r>
              <a:rPr lang="en-US" altLang="ko-KR" dirty="0" smtClean="0">
                <a:latin typeface="Comic Sans MS" pitchFamily="66" charset="0"/>
              </a:rPr>
              <a:t>means</a:t>
            </a:r>
            <a:r>
              <a:rPr lang="en-US" altLang="ko-KR" dirty="0" smtClean="0"/>
              <a:t> fact for it</a:t>
            </a:r>
          </a:p>
          <a:p>
            <a:pPr lvl="1"/>
            <a:r>
              <a:rPr lang="en-US" altLang="ko-KR" dirty="0" smtClean="0"/>
              <a:t>We call this process </a:t>
            </a:r>
            <a:r>
              <a:rPr lang="en-US" altLang="ko-KR" b="1" i="1" dirty="0" smtClean="0"/>
              <a:t>word resolution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Information extraction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Query engine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“</a:t>
            </a:r>
            <a:r>
              <a:rPr lang="en-US" altLang="ko-KR" i="1" dirty="0" smtClean="0"/>
              <a:t>Who was born after Elvis</a:t>
            </a:r>
            <a:r>
              <a:rPr lang="en-US" altLang="ko-KR" dirty="0" smtClean="0"/>
              <a:t>?”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latin typeface="Consolas" pitchFamily="49" charset="0"/>
              </a:rPr>
              <a:t>?i1: Elvis  </a:t>
            </a:r>
            <a:r>
              <a:rPr lang="en-US" altLang="ko-KR" dirty="0" err="1" smtClean="0">
                <a:latin typeface="Comic Sans MS" pitchFamily="66" charset="0"/>
              </a:rPr>
              <a:t>bornOnDate</a:t>
            </a:r>
            <a:r>
              <a:rPr lang="en-US" altLang="ko-KR" dirty="0" smtClean="0">
                <a:latin typeface="Consolas" pitchFamily="49" charset="0"/>
              </a:rPr>
              <a:t>  ?e</a:t>
            </a:r>
            <a:br>
              <a:rPr lang="en-US" altLang="ko-KR" dirty="0" smtClean="0">
                <a:latin typeface="Consolas" pitchFamily="49" charset="0"/>
              </a:rPr>
            </a:br>
            <a:r>
              <a:rPr lang="en-US" altLang="ko-KR" dirty="0" smtClean="0">
                <a:latin typeface="Consolas" pitchFamily="49" charset="0"/>
              </a:rPr>
              <a:t>?i2: ?x     </a:t>
            </a:r>
            <a:r>
              <a:rPr lang="en-US" altLang="ko-KR" dirty="0" err="1" smtClean="0">
                <a:latin typeface="Comic Sans MS" pitchFamily="66" charset="0"/>
              </a:rPr>
              <a:t>bornOnDate</a:t>
            </a:r>
            <a:r>
              <a:rPr lang="en-US" altLang="ko-KR" dirty="0" smtClean="0">
                <a:latin typeface="Consolas" pitchFamily="49" charset="0"/>
              </a:rPr>
              <a:t>  </a:t>
            </a:r>
            <a:r>
              <a:rPr lang="en-US" altLang="ko-KR" dirty="0" smtClean="0">
                <a:latin typeface="Consolas" pitchFamily="49" charset="0"/>
              </a:rPr>
              <a:t>?y</a:t>
            </a:r>
            <a:br>
              <a:rPr lang="en-US" altLang="ko-KR" dirty="0" smtClean="0">
                <a:latin typeface="Consolas" pitchFamily="49" charset="0"/>
              </a:rPr>
            </a:br>
            <a:r>
              <a:rPr lang="en-US" altLang="ko-KR" dirty="0" smtClean="0">
                <a:latin typeface="Consolas" pitchFamily="49" charset="0"/>
              </a:rPr>
              <a:t>?i3: ?y     </a:t>
            </a:r>
            <a:r>
              <a:rPr lang="en-US" altLang="ko-KR" dirty="0" smtClean="0">
                <a:latin typeface="Comic Sans MS" pitchFamily="66" charset="0"/>
              </a:rPr>
              <a:t>after</a:t>
            </a:r>
            <a:r>
              <a:rPr lang="en-US" altLang="ko-KR" dirty="0" smtClean="0">
                <a:latin typeface="Consolas" pitchFamily="49" charset="0"/>
              </a:rPr>
              <a:t>        ?e</a:t>
            </a:r>
            <a:br>
              <a:rPr lang="en-US" altLang="ko-KR" dirty="0" smtClean="0">
                <a:latin typeface="Consolas" pitchFamily="49" charset="0"/>
              </a:rPr>
            </a:br>
            <a:r>
              <a:rPr lang="en-US" altLang="ko-KR" dirty="0" smtClean="0">
                <a:latin typeface="Consolas" pitchFamily="49" charset="0"/>
              </a:rPr>
              <a:t/>
            </a:r>
            <a:br>
              <a:rPr lang="en-US" altLang="ko-KR" dirty="0" smtClean="0">
                <a:latin typeface="Consolas" pitchFamily="49" charset="0"/>
              </a:rPr>
            </a:br>
            <a:r>
              <a:rPr lang="en-US" altLang="ko-KR" dirty="0" smtClean="0"/>
              <a:t> </a:t>
            </a:r>
            <a:r>
              <a:rPr lang="en-US" altLang="ko-KR" dirty="0" smtClean="0"/>
              <a:t>This query </a:t>
            </a:r>
            <a:r>
              <a:rPr lang="en-US" altLang="ko-KR" dirty="0" smtClean="0"/>
              <a:t>becomes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latin typeface="Consolas" pitchFamily="49" charset="0"/>
              </a:rPr>
              <a:t>?</a:t>
            </a:r>
            <a:r>
              <a:rPr lang="en-US" altLang="ko-KR" dirty="0" smtClean="0">
                <a:latin typeface="Consolas" pitchFamily="49" charset="0"/>
              </a:rPr>
              <a:t>i0: “</a:t>
            </a:r>
            <a:r>
              <a:rPr lang="en-US" altLang="ko-KR" i="1" dirty="0" smtClean="0">
                <a:latin typeface="Consolas" pitchFamily="49" charset="0"/>
              </a:rPr>
              <a:t>Elvis</a:t>
            </a:r>
            <a:r>
              <a:rPr lang="en-US" altLang="ko-KR" dirty="0" smtClean="0">
                <a:latin typeface="Consolas" pitchFamily="49" charset="0"/>
              </a:rPr>
              <a:t>” </a:t>
            </a:r>
            <a:r>
              <a:rPr lang="en-US" altLang="ko-KR" dirty="0" smtClean="0">
                <a:latin typeface="Comic Sans MS" pitchFamily="66" charset="0"/>
              </a:rPr>
              <a:t>means</a:t>
            </a:r>
            <a:r>
              <a:rPr lang="en-US" altLang="ko-KR" dirty="0" smtClean="0">
                <a:latin typeface="Consolas" pitchFamily="49" charset="0"/>
              </a:rPr>
              <a:t>       ?Elvis</a:t>
            </a:r>
            <a:r>
              <a:rPr lang="en-US" altLang="ko-KR" dirty="0" smtClean="0">
                <a:latin typeface="Consolas" pitchFamily="49" charset="0"/>
              </a:rPr>
              <a:t/>
            </a:r>
            <a:br>
              <a:rPr lang="en-US" altLang="ko-KR" dirty="0" smtClean="0">
                <a:latin typeface="Consolas" pitchFamily="49" charset="0"/>
              </a:rPr>
            </a:br>
            <a:r>
              <a:rPr lang="en-US" altLang="ko-KR" dirty="0" smtClean="0">
                <a:latin typeface="Consolas" pitchFamily="49" charset="0"/>
              </a:rPr>
              <a:t>?</a:t>
            </a:r>
            <a:r>
              <a:rPr lang="en-US" altLang="ko-KR" dirty="0" smtClean="0">
                <a:latin typeface="Consolas" pitchFamily="49" charset="0"/>
              </a:rPr>
              <a:t>i1: </a:t>
            </a:r>
            <a:r>
              <a:rPr lang="en-US" altLang="ko-KR" dirty="0" smtClean="0">
                <a:latin typeface="Consolas" pitchFamily="49" charset="0"/>
              </a:rPr>
              <a:t>?Elvis  </a:t>
            </a:r>
            <a:r>
              <a:rPr lang="en-US" altLang="ko-KR" dirty="0" err="1" smtClean="0">
                <a:latin typeface="Comic Sans MS" pitchFamily="66" charset="0"/>
              </a:rPr>
              <a:t>bornOnDate</a:t>
            </a:r>
            <a:r>
              <a:rPr lang="en-US" altLang="ko-KR" dirty="0" smtClean="0">
                <a:latin typeface="Consolas" pitchFamily="49" charset="0"/>
              </a:rPr>
              <a:t>  ?e</a:t>
            </a:r>
            <a:br>
              <a:rPr lang="en-US" altLang="ko-KR" dirty="0" smtClean="0">
                <a:latin typeface="Consolas" pitchFamily="49" charset="0"/>
              </a:rPr>
            </a:br>
            <a:r>
              <a:rPr lang="en-US" altLang="ko-KR" dirty="0" smtClean="0">
                <a:latin typeface="Consolas" pitchFamily="49" charset="0"/>
              </a:rPr>
              <a:t>?i2: ?x     </a:t>
            </a:r>
            <a:r>
              <a:rPr lang="en-US" altLang="ko-KR" dirty="0" smtClean="0">
                <a:latin typeface="Consolas" pitchFamily="49" charset="0"/>
              </a:rPr>
              <a:t> </a:t>
            </a:r>
            <a:r>
              <a:rPr lang="en-US" altLang="ko-KR" dirty="0" err="1" smtClean="0">
                <a:latin typeface="Comic Sans MS" pitchFamily="66" charset="0"/>
              </a:rPr>
              <a:t>bornOnDate</a:t>
            </a:r>
            <a:r>
              <a:rPr lang="en-US" altLang="ko-KR" dirty="0" smtClean="0">
                <a:latin typeface="Consolas" pitchFamily="49" charset="0"/>
              </a:rPr>
              <a:t>  </a:t>
            </a:r>
            <a:r>
              <a:rPr lang="en-US" altLang="ko-KR" dirty="0" smtClean="0">
                <a:latin typeface="Consolas" pitchFamily="49" charset="0"/>
              </a:rPr>
              <a:t>?y</a:t>
            </a:r>
            <a:br>
              <a:rPr lang="en-US" altLang="ko-KR" dirty="0" smtClean="0">
                <a:latin typeface="Consolas" pitchFamily="49" charset="0"/>
              </a:rPr>
            </a:br>
            <a:r>
              <a:rPr lang="en-US" altLang="ko-KR" dirty="0" smtClean="0">
                <a:latin typeface="Consolas" pitchFamily="49" charset="0"/>
              </a:rPr>
              <a:t>?i3: ?y     </a:t>
            </a:r>
            <a:r>
              <a:rPr lang="en-US" altLang="ko-KR" dirty="0" smtClean="0">
                <a:latin typeface="Consolas" pitchFamily="49" charset="0"/>
              </a:rPr>
              <a:t> </a:t>
            </a:r>
            <a:r>
              <a:rPr lang="en-US" altLang="ko-KR" dirty="0" smtClean="0">
                <a:latin typeface="Comic Sans MS" pitchFamily="66" charset="0"/>
              </a:rPr>
              <a:t>after</a:t>
            </a:r>
            <a:r>
              <a:rPr lang="en-US" altLang="ko-KR" dirty="0" smtClean="0">
                <a:latin typeface="Consolas" pitchFamily="49" charset="0"/>
              </a:rPr>
              <a:t>        </a:t>
            </a:r>
            <a:r>
              <a:rPr lang="en-US" altLang="ko-KR" dirty="0" smtClean="0">
                <a:latin typeface="Consolas" pitchFamily="49" charset="0"/>
              </a:rPr>
              <a:t>?e</a:t>
            </a:r>
            <a:br>
              <a:rPr lang="en-US" altLang="ko-KR" dirty="0" smtClean="0">
                <a:latin typeface="Consolas" pitchFamily="49" charset="0"/>
              </a:rPr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Many applications in modern information technology utilize </a:t>
            </a:r>
            <a:r>
              <a:rPr lang="en-US" altLang="ko-KR" b="1" dirty="0" smtClean="0"/>
              <a:t>ontological background knowledge</a:t>
            </a:r>
          </a:p>
          <a:p>
            <a:pPr lvl="1"/>
            <a:r>
              <a:rPr lang="en-US" altLang="ko-KR" dirty="0" smtClean="0"/>
              <a:t>Exploit lexical knowledge</a:t>
            </a:r>
          </a:p>
          <a:p>
            <a:pPr lvl="1"/>
            <a:r>
              <a:rPr lang="en-US" altLang="ko-KR" dirty="0" smtClean="0"/>
              <a:t>Uses taxonomies</a:t>
            </a:r>
          </a:p>
          <a:p>
            <a:pPr lvl="1"/>
            <a:r>
              <a:rPr lang="en-US" altLang="ko-KR" dirty="0" smtClean="0"/>
              <a:t>Combined with </a:t>
            </a:r>
            <a:r>
              <a:rPr lang="en-US" altLang="ko-KR" dirty="0" err="1" smtClean="0"/>
              <a:t>ontologies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Rely on background knowledge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Ontological knowledge structures play an important role in</a:t>
            </a:r>
          </a:p>
          <a:p>
            <a:pPr lvl="1"/>
            <a:r>
              <a:rPr lang="en-US" altLang="ko-KR" dirty="0" smtClean="0"/>
              <a:t>Data cleaning</a:t>
            </a:r>
          </a:p>
          <a:p>
            <a:pPr lvl="1"/>
            <a:r>
              <a:rPr lang="en-US" altLang="ko-KR" dirty="0" smtClean="0"/>
              <a:t>Record linkage</a:t>
            </a:r>
          </a:p>
          <a:p>
            <a:pPr lvl="1"/>
            <a:r>
              <a:rPr lang="en-US" altLang="ko-KR" dirty="0" smtClean="0"/>
              <a:t>Information integration</a:t>
            </a:r>
          </a:p>
          <a:p>
            <a:pPr lvl="1"/>
            <a:r>
              <a:rPr lang="en-US" altLang="ko-KR" dirty="0" smtClean="0"/>
              <a:t>Entity- and fact-oriented Web search</a:t>
            </a:r>
          </a:p>
          <a:p>
            <a:pPr lvl="1"/>
            <a:r>
              <a:rPr lang="en-US" altLang="ko-KR" dirty="0" smtClean="0"/>
              <a:t>Community management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But the existing applications typically use </a:t>
            </a:r>
            <a:r>
              <a:rPr lang="en-US" altLang="ko-KR" b="1" dirty="0" smtClean="0"/>
              <a:t>only a single source of background knowledge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Information extraction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Query engine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 the example, the SQL query is: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SELECT f0.arg2, f1.arg2, f2.arg1, f2.arg2</a:t>
            </a:r>
            <a:br>
              <a:rPr lang="en-US" altLang="ko-KR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FROM facts f0, facts f1, facts f2</a:t>
            </a:r>
            <a:br>
              <a:rPr lang="en-US" altLang="ko-KR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WHERE f0.arg1=‘”Elvis”’</a:t>
            </a:r>
            <a:br>
              <a:rPr lang="en-US" altLang="ko-KR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AND f0.relation=‘means’</a:t>
            </a:r>
            <a:br>
              <a:rPr lang="en-US" altLang="ko-KR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f1.arg1=f0.arg2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ko-KR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AND f1.relation=‘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bornOnDate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’</a:t>
            </a:r>
            <a:br>
              <a:rPr lang="en-US" altLang="ko-KR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AND f2.relation=‘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bornOnDate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’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Then, the query engine evaluates the </a:t>
            </a:r>
            <a:r>
              <a:rPr lang="en-US" altLang="ko-KR" dirty="0" smtClean="0">
                <a:latin typeface="Comic Sans MS" pitchFamily="66" charset="0"/>
              </a:rPr>
              <a:t>after </a:t>
            </a:r>
            <a:r>
              <a:rPr lang="en-US" altLang="ko-KR" dirty="0" smtClean="0"/>
              <a:t>relation on the result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Information extraction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Query engine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This implementation leaves much room for improvement, especially concerning efficiency</a:t>
            </a:r>
          </a:p>
          <a:p>
            <a:pPr lvl="1"/>
            <a:r>
              <a:rPr lang="en-US" altLang="ko-KR" dirty="0" smtClean="0"/>
              <a:t>It takes several seconds to return 10 answers to the previous query</a:t>
            </a:r>
          </a:p>
          <a:p>
            <a:pPr lvl="1"/>
            <a:r>
              <a:rPr lang="en-US" altLang="ko-KR" dirty="0" smtClean="0"/>
              <a:t>Queries with more joins can take even longer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In this article, we use the engine only to showcase the contents of YAGO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  </a:t>
            </a:r>
          </a:p>
          <a:p>
            <a:r>
              <a:rPr lang="en-US" altLang="ko-KR" dirty="0" smtClean="0"/>
              <a:t>The YAGO model</a:t>
            </a:r>
          </a:p>
          <a:p>
            <a:r>
              <a:rPr lang="en-US" altLang="ko-KR" dirty="0" smtClean="0"/>
              <a:t>Sources for YAGO</a:t>
            </a:r>
          </a:p>
          <a:p>
            <a:r>
              <a:rPr lang="en-US" altLang="ko-KR" dirty="0" smtClean="0"/>
              <a:t>Information extraction</a:t>
            </a: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Evaluation</a:t>
            </a:r>
          </a:p>
          <a:p>
            <a:r>
              <a:rPr lang="en-US" altLang="ko-KR" dirty="0" smtClean="0"/>
              <a:t>Conclusion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Evaluation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Precision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To evaluate the precision of an ontology, its facts have to be compared to some </a:t>
            </a:r>
            <a:r>
              <a:rPr lang="en-US" altLang="ko-KR" b="1" dirty="0" smtClean="0"/>
              <a:t>ground truth</a:t>
            </a:r>
          </a:p>
          <a:p>
            <a:pPr lvl="1"/>
            <a:r>
              <a:rPr lang="en-US" altLang="ko-KR" dirty="0" smtClean="0"/>
              <a:t>We had to rely on manual evaluation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We presented randomly selected facts of the ontology to human judges and asked them to assess whether the facts were correct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13 judges participated in the evaluation</a:t>
            </a:r>
          </a:p>
          <a:p>
            <a:r>
              <a:rPr lang="en-US" altLang="ko-KR" dirty="0" smtClean="0"/>
              <a:t>Evaluated a total number of 5200 facts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Evaluation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Precision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5150" y="908720"/>
            <a:ext cx="4133700" cy="567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Evaluation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Size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Half of YAGO’s individuals are people and locations</a:t>
            </a:r>
          </a:p>
          <a:p>
            <a:r>
              <a:rPr lang="en-US" altLang="ko-KR" dirty="0" smtClean="0"/>
              <a:t>The overall number of entities is 1.7 million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2960766"/>
            <a:ext cx="4032448" cy="2196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8996" y="2564904"/>
            <a:ext cx="439870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  </a:t>
            </a:r>
          </a:p>
          <a:p>
            <a:r>
              <a:rPr lang="en-US" altLang="ko-KR" dirty="0" smtClean="0"/>
              <a:t>The YAGO model</a:t>
            </a:r>
          </a:p>
          <a:p>
            <a:r>
              <a:rPr lang="en-US" altLang="ko-KR" dirty="0" smtClean="0"/>
              <a:t>Sources for YAGO</a:t>
            </a:r>
          </a:p>
          <a:p>
            <a:r>
              <a:rPr lang="en-US" altLang="ko-KR" dirty="0" smtClean="0"/>
              <a:t>Information extraction</a:t>
            </a:r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Conclusion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presented our ontology YAGO and the methodology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We showed how the category system and the </a:t>
            </a:r>
            <a:r>
              <a:rPr lang="en-US" altLang="ko-KR" dirty="0" err="1" smtClean="0"/>
              <a:t>infoboxes</a:t>
            </a:r>
            <a:r>
              <a:rPr lang="en-US" altLang="ko-KR" dirty="0" smtClean="0"/>
              <a:t> of Wikipedia can be exploited for knowledge extraction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Our evaluation showed not only that YAGO is one of the largest knowledge bases available today, but also that it has an unprecedented quality in the league of automatically generated </a:t>
            </a:r>
            <a:r>
              <a:rPr lang="en-US" altLang="ko-KR" dirty="0" err="1" smtClean="0"/>
              <a:t>ontologies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 smtClean="0"/>
              <a:t>Thank You!</a:t>
            </a:r>
            <a:endParaRPr lang="ko-KR" altLang="en-US" sz="44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Any Questions or Comments?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a huge ontology with knowledge </a:t>
            </a:r>
            <a:r>
              <a:rPr lang="en-US" altLang="ko-KR" b="1" dirty="0" smtClean="0"/>
              <a:t>from several sources</a:t>
            </a:r>
            <a:r>
              <a:rPr lang="en-US" altLang="ko-KR" dirty="0" smtClean="0"/>
              <a:t> were available, applications could boost their performance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026" name="Picture 2" descr="http://glorymarpr.files.wordpress.com/2009/11/wikipedia-log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3904342"/>
            <a:ext cx="1728192" cy="2116946"/>
          </a:xfrm>
          <a:prstGeom prst="rect">
            <a:avLst/>
          </a:prstGeom>
          <a:noFill/>
        </p:spPr>
      </p:pic>
      <p:pic>
        <p:nvPicPr>
          <p:cNvPr id="1030" name="Picture 6" descr="WordNet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276872"/>
            <a:ext cx="3438525" cy="533400"/>
          </a:xfrm>
          <a:prstGeom prst="rect">
            <a:avLst/>
          </a:prstGeom>
          <a:noFill/>
        </p:spPr>
      </p:pic>
      <p:pic>
        <p:nvPicPr>
          <p:cNvPr id="1032" name="Picture 8" descr="http://160.109.101.132/icrhps/images/web_database_ic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3429000"/>
            <a:ext cx="1450032" cy="1450032"/>
          </a:xfrm>
          <a:prstGeom prst="rect">
            <a:avLst/>
          </a:prstGeom>
          <a:noFill/>
        </p:spPr>
      </p:pic>
      <p:cxnSp>
        <p:nvCxnSpPr>
          <p:cNvPr id="10" name="직선 화살표 연결선 9"/>
          <p:cNvCxnSpPr/>
          <p:nvPr/>
        </p:nvCxnSpPr>
        <p:spPr>
          <a:xfrm rot="10800000" flipV="1">
            <a:off x="3275856" y="2636912"/>
            <a:ext cx="1728192" cy="108012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10800000">
            <a:off x="3275856" y="4509120"/>
            <a:ext cx="2448272" cy="216024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YAGO</a:t>
            </a:r>
          </a:p>
          <a:p>
            <a:pPr lvl="1"/>
            <a:r>
              <a:rPr lang="en-US" altLang="ko-KR" dirty="0" smtClean="0"/>
              <a:t>B</a:t>
            </a:r>
            <a:r>
              <a:rPr lang="en-US" altLang="ko-KR" dirty="0" smtClean="0"/>
              <a:t>ased on a data model that slightly extends RDFS</a:t>
            </a:r>
          </a:p>
          <a:p>
            <a:pPr lvl="1"/>
            <a:r>
              <a:rPr lang="en-US" altLang="ko-KR" dirty="0" smtClean="0"/>
              <a:t>Combines high coverage with high quality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YAGO sources</a:t>
            </a:r>
          </a:p>
          <a:p>
            <a:pPr lvl="1"/>
            <a:r>
              <a:rPr lang="en-US" altLang="ko-KR" dirty="0" smtClean="0"/>
              <a:t>From the vast amount of individuals known to Wikipedia</a:t>
            </a:r>
          </a:p>
          <a:p>
            <a:pPr lvl="1"/>
            <a:r>
              <a:rPr lang="en-US" altLang="ko-KR" dirty="0" smtClean="0"/>
              <a:t>From </a:t>
            </a:r>
            <a:r>
              <a:rPr lang="en-US" altLang="ko-KR" dirty="0" err="1" smtClean="0"/>
              <a:t>WordNet</a:t>
            </a:r>
            <a:r>
              <a:rPr lang="en-US" altLang="ko-KR" dirty="0" smtClean="0"/>
              <a:t> for the clean taxonomy of concepts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  </a:t>
            </a: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The YAGO model</a:t>
            </a:r>
          </a:p>
          <a:p>
            <a:r>
              <a:rPr lang="en-US" altLang="ko-KR" dirty="0" smtClean="0"/>
              <a:t>Sources for YAGO</a:t>
            </a:r>
          </a:p>
          <a:p>
            <a:r>
              <a:rPr lang="en-US" altLang="ko-KR" dirty="0" smtClean="0"/>
              <a:t>Information extraction</a:t>
            </a:r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 smtClean="0"/>
              <a:t>Conclusion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YAGO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state-of-the-art formalism in knowledge representation is the Web Ontology Language (OWL)</a:t>
            </a:r>
          </a:p>
          <a:p>
            <a:pPr lvl="1"/>
            <a:r>
              <a:rPr lang="en-US" altLang="ko-KR" dirty="0" smtClean="0"/>
              <a:t>However, it </a:t>
            </a:r>
            <a:r>
              <a:rPr lang="en-US" altLang="ko-KR" dirty="0" smtClean="0"/>
              <a:t>cannot express </a:t>
            </a:r>
            <a:r>
              <a:rPr lang="en-US" altLang="ko-KR" b="1" dirty="0" smtClean="0"/>
              <a:t>relations between facts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RDFS, the basis of OWL,</a:t>
            </a:r>
          </a:p>
          <a:p>
            <a:pPr lvl="1"/>
            <a:r>
              <a:rPr lang="en-US" altLang="ko-KR" dirty="0" smtClean="0"/>
              <a:t>provides </a:t>
            </a:r>
            <a:r>
              <a:rPr lang="en-US" altLang="ko-KR" b="1" dirty="0" smtClean="0"/>
              <a:t>only very primitive semantics</a:t>
            </a:r>
          </a:p>
          <a:p>
            <a:pPr lvl="1"/>
            <a:r>
              <a:rPr lang="en-US" altLang="ko-KR" dirty="0" smtClean="0"/>
              <a:t>For example, it does not know </a:t>
            </a:r>
            <a:r>
              <a:rPr lang="en-US" altLang="ko-KR" b="1" dirty="0" smtClean="0"/>
              <a:t>transitivity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This is why we introduce an extension of RDFS, the </a:t>
            </a:r>
            <a:r>
              <a:rPr lang="en-US" altLang="ko-KR" b="1" i="1" dirty="0" smtClean="0"/>
              <a:t>YAGO model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The YAGO model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Informal description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YAGO model uses the same knowledge representation as RDFS</a:t>
            </a:r>
          </a:p>
          <a:p>
            <a:pPr lvl="1"/>
            <a:r>
              <a:rPr lang="en-US" altLang="ko-KR" dirty="0" smtClean="0"/>
              <a:t>All objects are represented as </a:t>
            </a:r>
            <a:r>
              <a:rPr lang="en-US" altLang="ko-KR" b="1" i="1" dirty="0" smtClean="0"/>
              <a:t>entities </a:t>
            </a:r>
            <a:r>
              <a:rPr lang="en-US" altLang="ko-KR" dirty="0" smtClean="0"/>
              <a:t>in the YAGO model</a:t>
            </a:r>
          </a:p>
          <a:p>
            <a:pPr lvl="1"/>
            <a:r>
              <a:rPr lang="en-US" altLang="ko-KR" dirty="0" smtClean="0"/>
              <a:t>Two entities can stand in a </a:t>
            </a:r>
            <a:r>
              <a:rPr lang="en-US" altLang="ko-KR" b="1" i="1" dirty="0" smtClean="0"/>
              <a:t>relation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example, to state that Elvis won a Grammy Award,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458112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latin typeface="Consolas" pitchFamily="49" charset="0"/>
              </a:rPr>
              <a:t>ElvisPresley</a:t>
            </a:r>
            <a:r>
              <a:rPr lang="en-US" altLang="ko-KR" sz="2400" dirty="0" smtClean="0">
                <a:latin typeface="Consolas" pitchFamily="49" charset="0"/>
              </a:rPr>
              <a:t>  </a:t>
            </a:r>
            <a:r>
              <a:rPr lang="en-US" altLang="ko-KR" sz="2400" dirty="0" err="1" smtClean="0">
                <a:latin typeface="Comic Sans MS" pitchFamily="66" charset="0"/>
              </a:rPr>
              <a:t>hasWonPrize</a:t>
            </a:r>
            <a:r>
              <a:rPr lang="en-US" altLang="ko-KR" sz="2400" dirty="0" smtClean="0">
                <a:latin typeface="Consolas" pitchFamily="49" charset="0"/>
              </a:rPr>
              <a:t>  </a:t>
            </a:r>
            <a:r>
              <a:rPr lang="en-US" altLang="ko-KR" sz="2400" dirty="0" err="1" smtClean="0">
                <a:latin typeface="Consolas" pitchFamily="49" charset="0"/>
              </a:rPr>
              <a:t>GrammyAward</a:t>
            </a:r>
            <a:endParaRPr lang="ko-KR" altLang="en-US" sz="2400" dirty="0">
              <a:latin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1800" y="35730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Century Gothic" pitchFamily="34" charset="0"/>
              </a:rPr>
              <a:t>Entities</a:t>
            </a:r>
            <a:endParaRPr lang="ko-KR" altLang="en-US" dirty="0">
              <a:solidFill>
                <a:srgbClr val="C00000"/>
              </a:solidFill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120" y="56612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Century Gothic" pitchFamily="34" charset="0"/>
              </a:rPr>
              <a:t>Relation</a:t>
            </a:r>
            <a:endParaRPr lang="ko-KR" altLang="en-US" dirty="0">
              <a:solidFill>
                <a:srgbClr val="C00000"/>
              </a:solidFill>
              <a:latin typeface="Century Gothic" pitchFamily="34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rot="5400000">
            <a:off x="2266950" y="4077072"/>
            <a:ext cx="720874" cy="43284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635896" y="3861048"/>
            <a:ext cx="2232248" cy="7920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0800000">
            <a:off x="4716016" y="5013176"/>
            <a:ext cx="1080120" cy="64807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The YAGO model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Informal description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 certain word refers to a certain entity</a:t>
            </a:r>
          </a:p>
          <a:p>
            <a:r>
              <a:rPr lang="en-US" altLang="ko-KR" dirty="0" smtClean="0"/>
              <a:t>This allows us to deal with </a:t>
            </a:r>
            <a:r>
              <a:rPr lang="en-US" altLang="ko-KR" b="1" dirty="0" smtClean="0"/>
              <a:t>synonymy </a:t>
            </a:r>
            <a:r>
              <a:rPr lang="en-US" altLang="ko-KR" dirty="0" smtClean="0"/>
              <a:t>and </a:t>
            </a:r>
            <a:r>
              <a:rPr lang="en-US" altLang="ko-KR" b="1" dirty="0" smtClean="0"/>
              <a:t>ambiguity</a:t>
            </a:r>
          </a:p>
          <a:p>
            <a:r>
              <a:rPr lang="en-US" altLang="ko-KR" dirty="0" smtClean="0"/>
              <a:t>We use quotes to distinguish </a:t>
            </a:r>
            <a:r>
              <a:rPr lang="en-US" altLang="ko-KR" b="1" i="1" dirty="0" smtClean="0"/>
              <a:t>words</a:t>
            </a:r>
            <a:r>
              <a:rPr lang="en-US" altLang="ko-KR" dirty="0" smtClean="0"/>
              <a:t> from other entities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3356992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Consolas" pitchFamily="49" charset="0"/>
              </a:rPr>
              <a:t>”</a:t>
            </a:r>
            <a:r>
              <a:rPr lang="en-US" altLang="ko-KR" sz="2400" i="1" dirty="0" smtClean="0">
                <a:latin typeface="Consolas" pitchFamily="49" charset="0"/>
              </a:rPr>
              <a:t>Elvis</a:t>
            </a:r>
            <a:r>
              <a:rPr lang="en-US" altLang="ko-KR" sz="2400" dirty="0" smtClean="0">
                <a:latin typeface="Consolas" pitchFamily="49" charset="0"/>
              </a:rPr>
              <a:t>”  </a:t>
            </a:r>
            <a:r>
              <a:rPr lang="en-US" altLang="ko-KR" sz="2400" dirty="0" smtClean="0">
                <a:latin typeface="Comic Sans MS" pitchFamily="66" charset="0"/>
              </a:rPr>
              <a:t>means</a:t>
            </a:r>
            <a:r>
              <a:rPr lang="en-US" altLang="ko-KR" sz="2400" dirty="0" smtClean="0">
                <a:latin typeface="Consolas" pitchFamily="49" charset="0"/>
              </a:rPr>
              <a:t>  </a:t>
            </a:r>
            <a:r>
              <a:rPr lang="en-US" altLang="ko-KR" sz="2400" dirty="0" err="1" smtClean="0">
                <a:latin typeface="Consolas" pitchFamily="49" charset="0"/>
              </a:rPr>
              <a:t>ElvisPresley</a:t>
            </a:r>
            <a:endParaRPr lang="ko-KR" altLang="en-US" sz="2400" dirty="0"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4077072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Consolas" pitchFamily="49" charset="0"/>
              </a:rPr>
              <a:t>”</a:t>
            </a:r>
            <a:r>
              <a:rPr lang="en-US" altLang="ko-KR" sz="2400" i="1" dirty="0" smtClean="0">
                <a:latin typeface="Consolas" pitchFamily="49" charset="0"/>
              </a:rPr>
              <a:t>Elvis</a:t>
            </a:r>
            <a:r>
              <a:rPr lang="en-US" altLang="ko-KR" sz="2400" dirty="0" smtClean="0">
                <a:latin typeface="Consolas" pitchFamily="49" charset="0"/>
              </a:rPr>
              <a:t>”  </a:t>
            </a:r>
            <a:r>
              <a:rPr lang="en-US" altLang="ko-KR" sz="2400" dirty="0" smtClean="0">
                <a:latin typeface="Comic Sans MS" pitchFamily="66" charset="0"/>
              </a:rPr>
              <a:t>means</a:t>
            </a:r>
            <a:r>
              <a:rPr lang="en-US" altLang="ko-KR" sz="2400" dirty="0" smtClean="0">
                <a:latin typeface="Consolas" pitchFamily="49" charset="0"/>
              </a:rPr>
              <a:t>  </a:t>
            </a:r>
            <a:r>
              <a:rPr lang="en-US" altLang="ko-KR" sz="2400" dirty="0" err="1" smtClean="0">
                <a:latin typeface="Consolas" pitchFamily="49" charset="0"/>
              </a:rPr>
              <a:t>ElvisConstello</a:t>
            </a:r>
            <a:endParaRPr lang="ko-KR" altLang="en-US" sz="2400" dirty="0">
              <a:latin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0834" y="37170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Century Gothic" pitchFamily="34" charset="0"/>
              </a:rPr>
              <a:t>Words</a:t>
            </a:r>
            <a:endParaRPr lang="ko-KR" altLang="en-US" dirty="0">
              <a:solidFill>
                <a:srgbClr val="C00000"/>
              </a:solidFill>
              <a:latin typeface="Century Gothic" pitchFamily="34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1187624" y="3573016"/>
            <a:ext cx="1008112" cy="28803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187624" y="4005064"/>
            <a:ext cx="864096" cy="14401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6805</TotalTime>
  <Words>1265</Words>
  <Application>Microsoft Office PowerPoint</Application>
  <PresentationFormat>화면 슬라이드 쇼(4:3)</PresentationFormat>
  <Paragraphs>280</Paragraphs>
  <Slides>38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SNU IDB Lab.</vt:lpstr>
      <vt:lpstr>YAGO: A Large Ontology from Wikipedia and WordNet</vt:lpstr>
      <vt:lpstr>Outline </vt:lpstr>
      <vt:lpstr>Introduction</vt:lpstr>
      <vt:lpstr>Introduction</vt:lpstr>
      <vt:lpstr>Introduction</vt:lpstr>
      <vt:lpstr>Outline </vt:lpstr>
      <vt:lpstr>The YAGO model</vt:lpstr>
      <vt:lpstr>The YAGO model - Informal description</vt:lpstr>
      <vt:lpstr>The YAGO model - Informal description</vt:lpstr>
      <vt:lpstr>The YAGO model - Informal description</vt:lpstr>
      <vt:lpstr>The YAGO model - Informal description</vt:lpstr>
      <vt:lpstr>The YAGO model - Informal description</vt:lpstr>
      <vt:lpstr>The YAGO model - Reification graphs</vt:lpstr>
      <vt:lpstr>The YAGO model - Reification graphs</vt:lpstr>
      <vt:lpstr>The YAGO model - n-Ary relations</vt:lpstr>
      <vt:lpstr>The YAGO model - n-Ary relations</vt:lpstr>
      <vt:lpstr>The YAGO model - Query language</vt:lpstr>
      <vt:lpstr>Outline </vt:lpstr>
      <vt:lpstr>Sources for YAGO - WordNet</vt:lpstr>
      <vt:lpstr>Sources for YAGO - Wikipedia</vt:lpstr>
      <vt:lpstr>Sources for YAGO - Wikipedia</vt:lpstr>
      <vt:lpstr>Outline </vt:lpstr>
      <vt:lpstr>Information extraction - Wikipedia heuristics</vt:lpstr>
      <vt:lpstr>Information extraction - Wikipedia heuristics</vt:lpstr>
      <vt:lpstr>Information extraction - Wikipedia heuristics</vt:lpstr>
      <vt:lpstr>Information extraction - Wikipedia heuristics</vt:lpstr>
      <vt:lpstr>Information extraction - Storage</vt:lpstr>
      <vt:lpstr>Information extraction - Query engine</vt:lpstr>
      <vt:lpstr>Information extraction - Query engine</vt:lpstr>
      <vt:lpstr>Information extraction - Query engine</vt:lpstr>
      <vt:lpstr>Information extraction - Query engine</vt:lpstr>
      <vt:lpstr>Outline </vt:lpstr>
      <vt:lpstr>Evaluation - Precision</vt:lpstr>
      <vt:lpstr>Evaluation - Precision</vt:lpstr>
      <vt:lpstr>Evaluation - Size</vt:lpstr>
      <vt:lpstr>Outline </vt:lpstr>
      <vt:lpstr>Conclusion</vt:lpstr>
      <vt:lpstr>Thank You!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YAGO: A Large Ontology from Wikipedia and WordNet</dc:title>
  <cp:lastModifiedBy>bem</cp:lastModifiedBy>
  <cp:revision>1145</cp:revision>
  <dcterms:created xsi:type="dcterms:W3CDTF">2006-10-05T04:04:58Z</dcterms:created>
  <dcterms:modified xsi:type="dcterms:W3CDTF">2011-08-02T08:12:02Z</dcterms:modified>
</cp:coreProperties>
</file>