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0" r:id="rId3"/>
    <p:sldId id="261" r:id="rId4"/>
    <p:sldId id="263" r:id="rId5"/>
    <p:sldId id="265" r:id="rId6"/>
    <p:sldId id="257" r:id="rId7"/>
    <p:sldId id="268" r:id="rId8"/>
    <p:sldId id="258" r:id="rId9"/>
    <p:sldId id="269" r:id="rId10"/>
    <p:sldId id="273" r:id="rId11"/>
    <p:sldId id="259" r:id="rId12"/>
    <p:sldId id="270" r:id="rId13"/>
    <p:sldId id="271" r:id="rId14"/>
    <p:sldId id="266" r:id="rId15"/>
    <p:sldId id="267" r:id="rId16"/>
    <p:sldId id="274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8BA1F-5285-4404-BA7C-F007CF6373C5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8CC40-AE66-40DC-AC46-0FEFF2AA7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81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Developing Trust Networks </a:t>
            </a:r>
            <a:br>
              <a:rPr lang="en-US" altLang="ko-KR" dirty="0" smtClean="0"/>
            </a:br>
            <a:r>
              <a:rPr lang="en-US" altLang="ko-KR" dirty="0" smtClean="0"/>
              <a:t>	based on User Tagging Information </a:t>
            </a:r>
            <a:br>
              <a:rPr lang="en-US" altLang="ko-KR" dirty="0" smtClean="0"/>
            </a:br>
            <a:r>
              <a:rPr lang="en-US" altLang="ko-KR" dirty="0" smtClean="0"/>
              <a:t>		     for Recommendation Making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Touhid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Bhuiyan</a:t>
            </a:r>
            <a:r>
              <a:rPr lang="en-US" altLang="ko-KR" dirty="0" smtClean="0"/>
              <a:t> et al.</a:t>
            </a:r>
          </a:p>
          <a:p>
            <a:r>
              <a:rPr lang="en-US" altLang="ko-KR" dirty="0" smtClean="0"/>
              <a:t>WISE 2010</a:t>
            </a:r>
          </a:p>
          <a:p>
            <a:pPr algn="r"/>
            <a:r>
              <a:rPr lang="en-US" altLang="ko-KR" dirty="0" smtClean="0"/>
              <a:t>4 May 2012</a:t>
            </a:r>
          </a:p>
          <a:p>
            <a:pPr algn="r"/>
            <a:r>
              <a:rPr lang="en-US" altLang="ko-KR" dirty="0" smtClean="0"/>
              <a:t>SNU IDB Lab.</a:t>
            </a:r>
          </a:p>
          <a:p>
            <a:pPr algn="r"/>
            <a:r>
              <a:rPr lang="en-US" altLang="ko-KR" dirty="0" err="1" smtClean="0"/>
              <a:t>Hyunwoo</a:t>
            </a:r>
            <a:r>
              <a:rPr lang="en-US" altLang="ko-KR" dirty="0" smtClean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5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Trust Estimation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Trust propagation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55576" y="2458988"/>
            <a:ext cx="2078848" cy="1811520"/>
            <a:chOff x="4902892" y="2383276"/>
            <a:chExt cx="2078848" cy="1811520"/>
          </a:xfrm>
        </p:grpSpPr>
        <p:sp>
          <p:nvSpPr>
            <p:cNvPr id="6" name="타원 5"/>
            <p:cNvSpPr/>
            <p:nvPr/>
          </p:nvSpPr>
          <p:spPr>
            <a:xfrm>
              <a:off x="5861092" y="3104864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4902892" y="2744824"/>
              <a:ext cx="360040" cy="36004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5861092" y="2418812"/>
              <a:ext cx="360040" cy="36004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724128" y="3824844"/>
              <a:ext cx="360040" cy="36004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621700" y="2383276"/>
              <a:ext cx="360040" cy="36004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4902892" y="3475480"/>
              <a:ext cx="360040" cy="36004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6621700" y="3834756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>
              <a:stCxn id="7" idx="7"/>
              <a:endCxn id="8" idx="2"/>
            </p:cNvCxnSpPr>
            <p:nvPr/>
          </p:nvCxnSpPr>
          <p:spPr>
            <a:xfrm flipV="1">
              <a:off x="5210205" y="2598832"/>
              <a:ext cx="650887" cy="19871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endCxn id="6" idx="1"/>
            </p:cNvCxnSpPr>
            <p:nvPr/>
          </p:nvCxnSpPr>
          <p:spPr>
            <a:xfrm>
              <a:off x="5262932" y="2941858"/>
              <a:ext cx="650887" cy="21573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8" idx="4"/>
              <a:endCxn id="6" idx="0"/>
            </p:cNvCxnSpPr>
            <p:nvPr/>
          </p:nvCxnSpPr>
          <p:spPr>
            <a:xfrm>
              <a:off x="6041112" y="2778852"/>
              <a:ext cx="0" cy="326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1" idx="6"/>
              <a:endCxn id="6" idx="2"/>
            </p:cNvCxnSpPr>
            <p:nvPr/>
          </p:nvCxnSpPr>
          <p:spPr>
            <a:xfrm flipV="1">
              <a:off x="5262932" y="3284884"/>
              <a:ext cx="598160" cy="3706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2" idx="0"/>
              <a:endCxn id="10" idx="4"/>
            </p:cNvCxnSpPr>
            <p:nvPr/>
          </p:nvCxnSpPr>
          <p:spPr>
            <a:xfrm flipV="1">
              <a:off x="6801720" y="2743316"/>
              <a:ext cx="0" cy="109144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2" idx="2"/>
              <a:endCxn id="9" idx="6"/>
            </p:cNvCxnSpPr>
            <p:nvPr/>
          </p:nvCxnSpPr>
          <p:spPr>
            <a:xfrm flipH="1" flipV="1">
              <a:off x="6084168" y="4004864"/>
              <a:ext cx="537532" cy="991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L 도형 18"/>
          <p:cNvSpPr/>
          <p:nvPr/>
        </p:nvSpPr>
        <p:spPr>
          <a:xfrm flipH="1">
            <a:off x="1454966" y="2344346"/>
            <a:ext cx="1460849" cy="2020758"/>
          </a:xfrm>
          <a:prstGeom prst="corner">
            <a:avLst>
              <a:gd name="adj1" fmla="val 34590"/>
              <a:gd name="adj2" fmla="val 37075"/>
            </a:avLst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242380" y="3971156"/>
            <a:ext cx="360040" cy="3600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139952" y="2519676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139952" y="3971156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27" idx="0"/>
            <a:endCxn id="25" idx="4"/>
          </p:cNvCxnSpPr>
          <p:nvPr/>
        </p:nvCxnSpPr>
        <p:spPr>
          <a:xfrm flipV="1">
            <a:off x="4319972" y="2879716"/>
            <a:ext cx="0" cy="10914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7" idx="2"/>
            <a:endCxn id="24" idx="6"/>
          </p:cNvCxnSpPr>
          <p:nvPr/>
        </p:nvCxnSpPr>
        <p:spPr>
          <a:xfrm flipH="1">
            <a:off x="3602420" y="4151176"/>
            <a:ext cx="53753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4860032" y="3971156"/>
            <a:ext cx="360040" cy="3600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757604" y="2519676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757604" y="3971156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36" idx="0"/>
            <a:endCxn id="35" idx="4"/>
          </p:cNvCxnSpPr>
          <p:nvPr/>
        </p:nvCxnSpPr>
        <p:spPr>
          <a:xfrm flipV="1">
            <a:off x="5937624" y="2879716"/>
            <a:ext cx="0" cy="10914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6" idx="2"/>
            <a:endCxn id="34" idx="6"/>
          </p:cNvCxnSpPr>
          <p:nvPr/>
        </p:nvCxnSpPr>
        <p:spPr>
          <a:xfrm flipH="1">
            <a:off x="5220072" y="4151176"/>
            <a:ext cx="53753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698764" y="3971156"/>
            <a:ext cx="360040" cy="3600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596336" y="2519676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596336" y="3971156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41" idx="0"/>
            <a:endCxn id="40" idx="4"/>
          </p:cNvCxnSpPr>
          <p:nvPr/>
        </p:nvCxnSpPr>
        <p:spPr>
          <a:xfrm flipV="1">
            <a:off x="7776356" y="2879716"/>
            <a:ext cx="0" cy="10914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41" idx="2"/>
            <a:endCxn id="39" idx="6"/>
          </p:cNvCxnSpPr>
          <p:nvPr/>
        </p:nvCxnSpPr>
        <p:spPr>
          <a:xfrm flipH="1">
            <a:off x="7058804" y="4151176"/>
            <a:ext cx="53753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0" idx="3"/>
            <a:endCxn id="39" idx="7"/>
          </p:cNvCxnSpPr>
          <p:nvPr/>
        </p:nvCxnSpPr>
        <p:spPr>
          <a:xfrm flipH="1">
            <a:off x="7006077" y="2826989"/>
            <a:ext cx="642986" cy="1196894"/>
          </a:xfrm>
          <a:prstGeom prst="straightConnector1">
            <a:avLst/>
          </a:prstGeom>
          <a:ln>
            <a:prstDash val="lg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99592" y="4437112"/>
            <a:ext cx="181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Trust relationship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2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8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0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7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9" grpId="0" animBg="1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Book dataset from </a:t>
            </a:r>
            <a:r>
              <a:rPr lang="en-US" altLang="ko-KR" dirty="0" smtClean="0">
                <a:hlinkClick r:id="rId2"/>
              </a:rPr>
              <a:t>www.amazon.com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3,872 users</a:t>
            </a:r>
          </a:p>
          <a:p>
            <a:pPr lvl="1"/>
            <a:r>
              <a:rPr lang="en-US" altLang="ko-KR" dirty="0" smtClean="0"/>
              <a:t>29,069 books</a:t>
            </a:r>
          </a:p>
          <a:p>
            <a:pPr lvl="1"/>
            <a:r>
              <a:rPr lang="en-US" altLang="ko-KR" dirty="0" smtClean="0"/>
              <a:t>54,091 records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Evaluation measures</a:t>
            </a:r>
          </a:p>
          <a:p>
            <a:pPr lvl="1"/>
            <a:r>
              <a:rPr lang="en-US" altLang="ko-KR" dirty="0" smtClean="0"/>
              <a:t>Precision</a:t>
            </a:r>
          </a:p>
          <a:p>
            <a:pPr lvl="1"/>
            <a:r>
              <a:rPr lang="en-US" altLang="ko-KR" dirty="0" smtClean="0"/>
              <a:t>Recall</a:t>
            </a:r>
          </a:p>
          <a:p>
            <a:pPr lvl="1"/>
            <a:r>
              <a:rPr lang="en-US" altLang="ko-KR" dirty="0" smtClean="0"/>
              <a:t>F-measure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29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Compared approaches</a:t>
            </a:r>
          </a:p>
          <a:p>
            <a:pPr lvl="1"/>
            <a:r>
              <a:rPr lang="en-US" altLang="ko-KR" dirty="0"/>
              <a:t>CF: traditional CF</a:t>
            </a:r>
          </a:p>
          <a:p>
            <a:pPr lvl="1"/>
            <a:r>
              <a:rPr lang="en-US" altLang="ko-KR" dirty="0"/>
              <a:t>ST: proposed approach</a:t>
            </a:r>
          </a:p>
          <a:p>
            <a:pPr lvl="1"/>
            <a:r>
              <a:rPr lang="en-US" altLang="ko-KR" dirty="0"/>
              <a:t>TT: proposed approach + </a:t>
            </a:r>
            <a:r>
              <a:rPr lang="en-US" altLang="ko-KR" i="1" dirty="0"/>
              <a:t>Tidal Trust</a:t>
            </a:r>
            <a:r>
              <a:rPr lang="en-US" altLang="ko-KR" dirty="0"/>
              <a:t> algorithm</a:t>
            </a:r>
          </a:p>
          <a:p>
            <a:pPr lvl="1"/>
            <a:r>
              <a:rPr lang="en-US" altLang="ko-KR" dirty="0"/>
              <a:t>SL: proposed approach + previously proposed DSPG using </a:t>
            </a:r>
            <a:r>
              <a:rPr lang="en-US" altLang="ko-KR" i="1" dirty="0"/>
              <a:t>Subjective Logic</a:t>
            </a:r>
          </a:p>
          <a:p>
            <a:pPr lvl="1"/>
            <a:endParaRPr lang="en-US" altLang="ko-KR" i="1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01328"/>
            <a:ext cx="4076403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01328"/>
            <a:ext cx="4195636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7664" y="6237312"/>
            <a:ext cx="2014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# of recommended items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8026" y="6237312"/>
            <a:ext cx="2014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# of recommended items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0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Compared approaches</a:t>
            </a:r>
          </a:p>
          <a:p>
            <a:pPr lvl="1"/>
            <a:r>
              <a:rPr lang="en-US" altLang="ko-KR" dirty="0" smtClean="0"/>
              <a:t>CF</a:t>
            </a:r>
            <a:r>
              <a:rPr lang="en-US" altLang="ko-KR" dirty="0"/>
              <a:t>: traditional </a:t>
            </a:r>
            <a:r>
              <a:rPr lang="en-US" altLang="ko-KR" dirty="0" smtClean="0"/>
              <a:t>CF</a:t>
            </a:r>
          </a:p>
          <a:p>
            <a:pPr lvl="1"/>
            <a:r>
              <a:rPr lang="en-US" altLang="ko-KR" dirty="0" smtClean="0"/>
              <a:t>ST: proposed approach</a:t>
            </a:r>
          </a:p>
          <a:p>
            <a:pPr lvl="1"/>
            <a:r>
              <a:rPr lang="en-US" altLang="ko-KR" dirty="0"/>
              <a:t>TT: proposed approach + </a:t>
            </a:r>
            <a:r>
              <a:rPr lang="en-US" altLang="ko-KR" i="1" dirty="0"/>
              <a:t>Tidal Trust</a:t>
            </a:r>
            <a:r>
              <a:rPr lang="en-US" altLang="ko-KR" dirty="0"/>
              <a:t> </a:t>
            </a:r>
            <a:r>
              <a:rPr lang="en-US" altLang="ko-KR" dirty="0" smtClean="0"/>
              <a:t>algorithm</a:t>
            </a:r>
          </a:p>
          <a:p>
            <a:pPr lvl="1"/>
            <a:r>
              <a:rPr lang="en-US" altLang="ko-KR" dirty="0" smtClean="0"/>
              <a:t>SL: </a:t>
            </a:r>
            <a:r>
              <a:rPr lang="en-US" altLang="ko-KR" dirty="0"/>
              <a:t>proposed approach + previously </a:t>
            </a:r>
            <a:r>
              <a:rPr lang="en-US" altLang="ko-KR" dirty="0" smtClean="0"/>
              <a:t>proposed DSPG using </a:t>
            </a:r>
            <a:r>
              <a:rPr lang="en-US" altLang="ko-KR" i="1" dirty="0" smtClean="0"/>
              <a:t>Subjective Logic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01328"/>
            <a:ext cx="4171716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93770" y="6237312"/>
            <a:ext cx="2014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# of recommended items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new algorithm for generating trust networks based on user tagging information</a:t>
            </a:r>
          </a:p>
          <a:p>
            <a:pPr lvl="1"/>
            <a:r>
              <a:rPr lang="en-US" altLang="ko-KR" dirty="0" smtClean="0"/>
              <a:t>Helpful to deal with data </a:t>
            </a:r>
            <a:r>
              <a:rPr lang="en-US" altLang="ko-KR" dirty="0" err="1" smtClean="0"/>
              <a:t>sparsity</a:t>
            </a:r>
            <a:r>
              <a:rPr lang="en-US" altLang="ko-KR" dirty="0" smtClean="0"/>
              <a:t> problem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59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points</a:t>
            </a:r>
          </a:p>
          <a:p>
            <a:pPr lvl="1"/>
            <a:r>
              <a:rPr lang="en-US" altLang="ko-KR" dirty="0" smtClean="0"/>
              <a:t>First research on extracting implicit trust relationship from tags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Weak points</a:t>
            </a:r>
          </a:p>
          <a:p>
            <a:pPr lvl="1"/>
            <a:r>
              <a:rPr lang="en-US" altLang="ko-KR" dirty="0" smtClean="0"/>
              <a:t>Does this research extract real trust relationships?</a:t>
            </a:r>
          </a:p>
          <a:p>
            <a:pPr lvl="1"/>
            <a:r>
              <a:rPr lang="en-US" altLang="ko-KR" dirty="0"/>
              <a:t>No evaluation on developed trust </a:t>
            </a:r>
            <a:r>
              <a:rPr lang="en-US" altLang="ko-KR" dirty="0" smtClean="0"/>
              <a:t>relationships</a:t>
            </a:r>
          </a:p>
          <a:p>
            <a:pPr lvl="1"/>
            <a:r>
              <a:rPr lang="en-US" altLang="ko-KR" dirty="0" smtClean="0"/>
              <a:t>Requiring descriptions of items</a:t>
            </a:r>
          </a:p>
          <a:p>
            <a:pPr lvl="1"/>
            <a:r>
              <a:rPr lang="en-US" altLang="ko-KR" dirty="0" smtClean="0"/>
              <a:t>Not applicable to multimedia data, especially pictures and videos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6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 Tags We Trust:</a:t>
            </a:r>
            <a:br>
              <a:rPr lang="en-US" altLang="ko-KR" dirty="0" smtClean="0"/>
            </a:br>
            <a:r>
              <a:rPr lang="en-US" altLang="ko-KR" sz="2400" dirty="0" smtClean="0"/>
              <a:t>Trust Modeling in Social Tagging of Multimedia Content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Ivan </a:t>
            </a:r>
            <a:r>
              <a:rPr lang="en-US" altLang="ko-KR" dirty="0" err="1" smtClean="0"/>
              <a:t>Ivanov</a:t>
            </a:r>
            <a:r>
              <a:rPr lang="en-US" altLang="ko-KR" dirty="0" smtClean="0"/>
              <a:t> et al.</a:t>
            </a:r>
          </a:p>
          <a:p>
            <a:r>
              <a:rPr lang="en-US" altLang="ko-KR" dirty="0" smtClean="0"/>
              <a:t>IEEE Signal Processing Magazine 2012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597650"/>
            <a:ext cx="803275" cy="21590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532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011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Proposed Trust Estimation</a:t>
            </a:r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5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Definition of trust*</a:t>
            </a:r>
          </a:p>
          <a:p>
            <a:pPr lvl="1"/>
            <a:r>
              <a:rPr lang="en-US" altLang="ko-KR" dirty="0"/>
              <a:t>“A </a:t>
            </a:r>
            <a:r>
              <a:rPr lang="en-US" altLang="ko-KR" b="1" dirty="0"/>
              <a:t>subjective expectation</a:t>
            </a:r>
            <a:r>
              <a:rPr lang="en-US" altLang="ko-KR" dirty="0"/>
              <a:t> an agent has about another’s </a:t>
            </a:r>
            <a:r>
              <a:rPr lang="en-US" altLang="ko-KR" b="1" dirty="0"/>
              <a:t>future behavior</a:t>
            </a:r>
            <a:r>
              <a:rPr lang="en-US" altLang="ko-KR" dirty="0"/>
              <a:t> based on the history of their encounters”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6320353"/>
            <a:ext cx="4711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ko-KR" sz="1200" dirty="0" err="1" smtClean="0">
                <a:latin typeface="Times New Roman" pitchFamily="18" charset="0"/>
                <a:cs typeface="Times New Roman" pitchFamily="18" charset="0"/>
              </a:rPr>
              <a:t>Mui</a:t>
            </a:r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 et al. </a:t>
            </a:r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“A </a:t>
            </a:r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computational model of trust and </a:t>
            </a:r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reputation” HICSS 2002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30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Trust issues in recommender systems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0" y="4409022"/>
            <a:ext cx="4285742" cy="2116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39458"/>
            <a:ext cx="24384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512" y="1556792"/>
            <a:ext cx="1506977" cy="2160000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949" y="4304878"/>
            <a:ext cx="143827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05064"/>
            <a:ext cx="9334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8711" y="5157192"/>
            <a:ext cx="3588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Wisdom of Crowds?</a:t>
            </a:r>
            <a:endParaRPr lang="ko-KR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2080" y="5157192"/>
            <a:ext cx="116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Trust!</a:t>
            </a:r>
            <a:endParaRPr lang="ko-KR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8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 explicit trust relationship in recommender systems</a:t>
            </a:r>
          </a:p>
          <a:p>
            <a:r>
              <a:rPr lang="en-US" altLang="ko-KR" dirty="0"/>
              <a:t>Extracting trust relationship from tags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21088"/>
            <a:ext cx="2638168" cy="1800000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5157448" y="2420888"/>
            <a:ext cx="2078848" cy="1811520"/>
            <a:chOff x="4902892" y="2383276"/>
            <a:chExt cx="2078848" cy="1811520"/>
          </a:xfrm>
        </p:grpSpPr>
        <p:sp>
          <p:nvSpPr>
            <p:cNvPr id="5" name="타원 4"/>
            <p:cNvSpPr/>
            <p:nvPr/>
          </p:nvSpPr>
          <p:spPr>
            <a:xfrm>
              <a:off x="5861092" y="3104864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902892" y="2744824"/>
              <a:ext cx="360040" cy="36004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861092" y="2418812"/>
              <a:ext cx="360040" cy="36004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5724128" y="3824844"/>
              <a:ext cx="360040" cy="36004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6621700" y="2383276"/>
              <a:ext cx="360040" cy="36004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4902892" y="3475480"/>
              <a:ext cx="360040" cy="36004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6621700" y="3834756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>
              <a:stCxn id="6" idx="7"/>
              <a:endCxn id="7" idx="2"/>
            </p:cNvCxnSpPr>
            <p:nvPr/>
          </p:nvCxnSpPr>
          <p:spPr>
            <a:xfrm flipV="1">
              <a:off x="5210205" y="2598832"/>
              <a:ext cx="650887" cy="19871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endCxn id="5" idx="1"/>
            </p:cNvCxnSpPr>
            <p:nvPr/>
          </p:nvCxnSpPr>
          <p:spPr>
            <a:xfrm>
              <a:off x="5262932" y="2941858"/>
              <a:ext cx="650887" cy="21573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7" idx="4"/>
              <a:endCxn id="5" idx="0"/>
            </p:cNvCxnSpPr>
            <p:nvPr/>
          </p:nvCxnSpPr>
          <p:spPr>
            <a:xfrm>
              <a:off x="6041112" y="2778852"/>
              <a:ext cx="0" cy="326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0" idx="6"/>
              <a:endCxn id="5" idx="2"/>
            </p:cNvCxnSpPr>
            <p:nvPr/>
          </p:nvCxnSpPr>
          <p:spPr>
            <a:xfrm flipV="1">
              <a:off x="5262932" y="3284884"/>
              <a:ext cx="598160" cy="3706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1" idx="0"/>
              <a:endCxn id="9" idx="4"/>
            </p:cNvCxnSpPr>
            <p:nvPr/>
          </p:nvCxnSpPr>
          <p:spPr>
            <a:xfrm flipV="1">
              <a:off x="6801720" y="2743316"/>
              <a:ext cx="0" cy="109144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1" idx="2"/>
              <a:endCxn id="8" idx="6"/>
            </p:cNvCxnSpPr>
            <p:nvPr/>
          </p:nvCxnSpPr>
          <p:spPr>
            <a:xfrm flipH="1" flipV="1">
              <a:off x="6084168" y="4004864"/>
              <a:ext cx="537532" cy="991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510313" y="4427820"/>
            <a:ext cx="205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Tagging information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48919" y="4437112"/>
            <a:ext cx="181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Trust relationship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4139952" y="3195203"/>
            <a:ext cx="720080" cy="31788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88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/>
      <p:bldP spid="33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501452" y="2564904"/>
            <a:ext cx="100811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item 1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81572" y="2564904"/>
            <a:ext cx="100811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item 2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61692" y="2564904"/>
            <a:ext cx="100811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Calibri" pitchFamily="34" charset="0"/>
                <a:cs typeface="Calibri" pitchFamily="34" charset="0"/>
              </a:rPr>
              <a:t>item 3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41812" y="2564904"/>
            <a:ext cx="100811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item 4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Proposed Trust Estimation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564" y="1250176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a tag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" name="직선 화살표 연결선 8"/>
          <p:cNvCxnSpPr>
            <a:stCxn id="4" idx="2"/>
            <a:endCxn id="17" idx="0"/>
          </p:cNvCxnSpPr>
          <p:nvPr/>
        </p:nvCxnSpPr>
        <p:spPr>
          <a:xfrm>
            <a:off x="989602" y="1619508"/>
            <a:ext cx="3256266" cy="945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48" y="3068960"/>
            <a:ext cx="1080120" cy="108012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15" y="3068960"/>
            <a:ext cx="1080120" cy="108012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88" y="3068960"/>
            <a:ext cx="1080120" cy="108012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808" y="3068960"/>
            <a:ext cx="1080120" cy="1080120"/>
          </a:xfrm>
          <a:prstGeom prst="rect">
            <a:avLst/>
          </a:prstGeom>
        </p:spPr>
      </p:pic>
      <p:cxnSp>
        <p:nvCxnSpPr>
          <p:cNvPr id="34" name="직선 연결선 33"/>
          <p:cNvCxnSpPr>
            <a:stCxn id="23" idx="2"/>
            <a:endCxn id="27" idx="0"/>
          </p:cNvCxnSpPr>
          <p:nvPr/>
        </p:nvCxnSpPr>
        <p:spPr>
          <a:xfrm>
            <a:off x="1005508" y="4149080"/>
            <a:ext cx="128036" cy="3600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5" idx="2"/>
            <a:endCxn id="32" idx="0"/>
          </p:cNvCxnSpPr>
          <p:nvPr/>
        </p:nvCxnSpPr>
        <p:spPr>
          <a:xfrm>
            <a:off x="3165748" y="4149080"/>
            <a:ext cx="920124" cy="93610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4" idx="2"/>
            <a:endCxn id="28" idx="0"/>
          </p:cNvCxnSpPr>
          <p:nvPr/>
        </p:nvCxnSpPr>
        <p:spPr>
          <a:xfrm>
            <a:off x="2077675" y="4149080"/>
            <a:ext cx="532033" cy="3600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4" idx="2"/>
            <a:endCxn id="31" idx="0"/>
          </p:cNvCxnSpPr>
          <p:nvPr/>
        </p:nvCxnSpPr>
        <p:spPr>
          <a:xfrm>
            <a:off x="2077675" y="4149080"/>
            <a:ext cx="532033" cy="93610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5" idx="2"/>
            <a:endCxn id="30" idx="0"/>
          </p:cNvCxnSpPr>
          <p:nvPr/>
        </p:nvCxnSpPr>
        <p:spPr>
          <a:xfrm flipH="1">
            <a:off x="1133544" y="4149080"/>
            <a:ext cx="2032204" cy="93610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26" idx="2"/>
            <a:endCxn id="29" idx="0"/>
          </p:cNvCxnSpPr>
          <p:nvPr/>
        </p:nvCxnSpPr>
        <p:spPr>
          <a:xfrm flipH="1">
            <a:off x="4085872" y="4149080"/>
            <a:ext cx="159996" cy="3600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67544" y="4509120"/>
            <a:ext cx="1332000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keyword 1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943708" y="4509120"/>
            <a:ext cx="1332000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keyword 2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419872" y="4509120"/>
            <a:ext cx="1332000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keyword 3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67544" y="5085184"/>
            <a:ext cx="1332000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keyword 4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943708" y="5085184"/>
            <a:ext cx="1332000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keyword 5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19872" y="5085184"/>
            <a:ext cx="1332000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keyword 6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오른쪽 화살표 52"/>
          <p:cNvSpPr/>
          <p:nvPr/>
        </p:nvSpPr>
        <p:spPr>
          <a:xfrm>
            <a:off x="5043656" y="4757504"/>
            <a:ext cx="864096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6241476" y="4751432"/>
            <a:ext cx="994820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Topic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직선 화살표 연결선 7"/>
          <p:cNvCxnSpPr>
            <a:stCxn id="4" idx="2"/>
            <a:endCxn id="16" idx="0"/>
          </p:cNvCxnSpPr>
          <p:nvPr/>
        </p:nvCxnSpPr>
        <p:spPr>
          <a:xfrm>
            <a:off x="989602" y="1619508"/>
            <a:ext cx="2176146" cy="945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4" idx="2"/>
            <a:endCxn id="15" idx="0"/>
          </p:cNvCxnSpPr>
          <p:nvPr/>
        </p:nvCxnSpPr>
        <p:spPr>
          <a:xfrm>
            <a:off x="989602" y="1619508"/>
            <a:ext cx="1096026" cy="945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4" idx="2"/>
            <a:endCxn id="14" idx="0"/>
          </p:cNvCxnSpPr>
          <p:nvPr/>
        </p:nvCxnSpPr>
        <p:spPr>
          <a:xfrm>
            <a:off x="989602" y="1619508"/>
            <a:ext cx="15906" cy="945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1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53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Trust Estimation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Trust measure</a:t>
            </a:r>
          </a:p>
          <a:p>
            <a:pPr lvl="1"/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96" y="1628920"/>
            <a:ext cx="1080000" cy="108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104" y="1628920"/>
            <a:ext cx="1080000" cy="1080000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stCxn id="4" idx="3"/>
            <a:endCxn id="5" idx="1"/>
          </p:cNvCxnSpPr>
          <p:nvPr/>
        </p:nvCxnSpPr>
        <p:spPr>
          <a:xfrm>
            <a:off x="4175896" y="2168920"/>
            <a:ext cx="79220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7164288" y="2348880"/>
            <a:ext cx="1332000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keyword 1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19920" y="2852936"/>
            <a:ext cx="1655976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tag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32248" y="2852936"/>
            <a:ext cx="1655976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tag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760236" y="2852936"/>
            <a:ext cx="683972" cy="864096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9" idx="1"/>
            <a:endCxn id="15" idx="3"/>
          </p:cNvCxnSpPr>
          <p:nvPr/>
        </p:nvCxnSpPr>
        <p:spPr>
          <a:xfrm flipH="1">
            <a:off x="6444208" y="2564904"/>
            <a:ext cx="72008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497050" y="2348880"/>
            <a:ext cx="1332000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keyword 1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87824" y="3179068"/>
            <a:ext cx="683972" cy="504056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8" idx="3"/>
            <a:endCxn id="19" idx="1"/>
          </p:cNvCxnSpPr>
          <p:nvPr/>
        </p:nvCxnSpPr>
        <p:spPr>
          <a:xfrm>
            <a:off x="1829050" y="2564904"/>
            <a:ext cx="1158774" cy="866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707904" y="4149080"/>
            <a:ext cx="1655976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tag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tag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535892" y="4149080"/>
            <a:ext cx="683972" cy="864096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212124" y="4486260"/>
            <a:ext cx="683972" cy="504056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321356" y="5552572"/>
                <a:ext cx="394660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356" y="5552572"/>
                <a:ext cx="394660" cy="6127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모서리가 둥근 직사각형 29"/>
          <p:cNvSpPr/>
          <p:nvPr/>
        </p:nvSpPr>
        <p:spPr>
          <a:xfrm>
            <a:off x="497050" y="2890272"/>
            <a:ext cx="1332000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keyword 2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7050" y="4221088"/>
            <a:ext cx="1332000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keyword 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n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13991" y="3669201"/>
            <a:ext cx="461665" cy="2638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164288" y="2890272"/>
            <a:ext cx="1332000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keyword 2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164288" y="4221088"/>
            <a:ext cx="1332000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keyword 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n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81229" y="3669201"/>
            <a:ext cx="461665" cy="2638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40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33" grpId="0" animBg="1"/>
      <p:bldP spid="34" grpId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                                                     : a set of tags that are used by </a:t>
            </a:r>
            <a:r>
              <a:rPr lang="en-US" altLang="ko-KR" i="1" dirty="0" err="1" smtClean="0"/>
              <a:t>u</a:t>
            </a:r>
            <a:r>
              <a:rPr lang="en-US" altLang="ko-KR" i="1" baseline="-25000" dirty="0" err="1" smtClean="0"/>
              <a:t>i</a:t>
            </a:r>
            <a:endParaRPr lang="en-US" altLang="ko-KR" i="1" baseline="-25000" dirty="0" smtClean="0"/>
          </a:p>
          <a:p>
            <a:r>
              <a:rPr lang="en-US" altLang="ko-KR" dirty="0" smtClean="0"/>
              <a:t>                         : a set of frequent keywords given </a:t>
            </a:r>
            <a:r>
              <a:rPr lang="en-US" altLang="ko-KR" i="1" dirty="0" err="1" smtClean="0"/>
              <a:t>t</a:t>
            </a:r>
            <a:r>
              <a:rPr lang="en-US" altLang="ko-KR" i="1" baseline="-25000" dirty="0" err="1" smtClean="0"/>
              <a:t>ij</a:t>
            </a:r>
            <a:endParaRPr lang="en-US" altLang="ko-KR" i="1" baseline="-25000" dirty="0" smtClean="0"/>
          </a:p>
          <a:p>
            <a:r>
              <a:rPr lang="en-US" altLang="ko-KR" dirty="0" smtClean="0"/>
              <a:t>                            : the frequency of the keywords</a:t>
            </a:r>
          </a:p>
          <a:p>
            <a:pPr lvl="1"/>
            <a:r>
              <a:rPr lang="en-US" altLang="ko-KR" dirty="0" smtClean="0"/>
              <a:t>Measuring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the strength of each keyword in tag </a:t>
            </a:r>
            <a:r>
              <a:rPr lang="en-US" altLang="ko-KR" i="1" dirty="0" err="1" smtClean="0"/>
              <a:t>t</a:t>
            </a:r>
            <a:r>
              <a:rPr lang="en-US" altLang="ko-KR" i="1" baseline="-25000" dirty="0" err="1" smtClean="0"/>
              <a:t>ij</a:t>
            </a:r>
            <a:r>
              <a:rPr lang="en-US" altLang="ko-KR" dirty="0" smtClean="0"/>
              <a:t> to represent the meaning of the tag</a:t>
            </a:r>
          </a:p>
          <a:p>
            <a:pPr lvl="1"/>
            <a:r>
              <a:rPr lang="en-US" altLang="ko-KR" dirty="0" smtClean="0"/>
              <a:t>Calculating the similarity of two tags in terms of their semantic meaning</a:t>
            </a:r>
          </a:p>
          <a:p>
            <a:r>
              <a:rPr lang="en-US" altLang="ko-KR" dirty="0" smtClean="0"/>
              <a:t>                                               : the set of tags used by user </a:t>
            </a:r>
            <a:r>
              <a:rPr lang="en-US" altLang="ko-KR" i="1" dirty="0" err="1" smtClean="0"/>
              <a:t>u</a:t>
            </a:r>
            <a:r>
              <a:rPr lang="en-US" altLang="ko-KR" i="1" baseline="-25000" dirty="0" err="1" smtClean="0"/>
              <a:t>i</a:t>
            </a:r>
            <a:r>
              <a:rPr lang="en-US" altLang="ko-KR" dirty="0" smtClean="0"/>
              <a:t> and </a:t>
            </a:r>
            <a:r>
              <a:rPr lang="en-US" altLang="ko-KR" i="1" dirty="0" err="1" smtClean="0"/>
              <a:t>u</a:t>
            </a:r>
            <a:r>
              <a:rPr lang="en-US" altLang="ko-KR" i="1" baseline="-25000" dirty="0" err="1" smtClean="0"/>
              <a:t>j</a:t>
            </a:r>
            <a:endParaRPr lang="en-US" altLang="ko-KR" i="1" baseline="-25000" dirty="0" smtClean="0"/>
          </a:p>
          <a:p>
            <a:r>
              <a:rPr lang="en-US" altLang="ko-KR" baseline="-25000" dirty="0" smtClean="0"/>
              <a:t>                                 </a:t>
            </a:r>
            <a:r>
              <a:rPr lang="en-US" altLang="ko-KR" dirty="0" smtClean="0"/>
              <a:t>                           </a:t>
            </a:r>
          </a:p>
          <a:p>
            <a:pPr lvl="1"/>
            <a:r>
              <a:rPr lang="en-US" altLang="ko-KR" dirty="0" smtClean="0"/>
              <a:t>The collection of keyword sets for the tags in T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T</a:t>
            </a:r>
            <a:r>
              <a:rPr lang="en-US" altLang="ko-KR" baseline="-25000" dirty="0" err="1" smtClean="0"/>
              <a:t>j</a:t>
            </a:r>
            <a:endParaRPr lang="en-US" altLang="ko-KR" baseline="-250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                     </a:t>
            </a:r>
          </a:p>
          <a:p>
            <a:pPr lvl="1"/>
            <a:r>
              <a:rPr lang="en-US" altLang="ko-KR" dirty="0" smtClean="0"/>
              <a:t>How similar user </a:t>
            </a:r>
            <a:r>
              <a:rPr lang="en-US" altLang="ko-KR" i="1" dirty="0" err="1" smtClean="0"/>
              <a:t>u</a:t>
            </a:r>
            <a:r>
              <a:rPr lang="en-US" altLang="ko-KR" i="1" baseline="-25000" dirty="0" err="1" smtClean="0"/>
              <a:t>i</a:t>
            </a:r>
            <a:r>
              <a:rPr lang="en-US" altLang="ko-KR" dirty="0" smtClean="0"/>
              <a:t> is interested in keyword </a:t>
            </a:r>
            <a:r>
              <a:rPr lang="en-US" altLang="ko-KR" i="1" dirty="0" smtClean="0"/>
              <a:t>k</a:t>
            </a:r>
            <a:r>
              <a:rPr lang="en-US" altLang="ko-KR" dirty="0" smtClean="0"/>
              <a:t> given that user </a:t>
            </a:r>
            <a:r>
              <a:rPr lang="en-US" altLang="ko-KR" i="1" dirty="0" err="1" smtClean="0"/>
              <a:t>u</a:t>
            </a:r>
            <a:r>
              <a:rPr lang="en-US" altLang="ko-KR" i="1" baseline="-25000" dirty="0" err="1" smtClean="0"/>
              <a:t>j</a:t>
            </a:r>
            <a:r>
              <a:rPr lang="en-US" altLang="ko-KR" dirty="0" smtClean="0"/>
              <a:t> is interested in the keyword </a:t>
            </a:r>
            <a:r>
              <a:rPr lang="en-US" altLang="ko-KR" i="1" dirty="0" smtClean="0"/>
              <a:t>k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869160"/>
            <a:ext cx="1786861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Trust Estimation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3608065" cy="33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72" y="1556792"/>
            <a:ext cx="1773134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1941972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24" y="3501008"/>
            <a:ext cx="3261600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13" y="3933056"/>
            <a:ext cx="1564364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914388"/>
            <a:ext cx="2572560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862659"/>
            <a:ext cx="2970000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81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Trust Estimation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Recommendation process: CF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213216"/>
            <a:ext cx="1080000" cy="108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992" y="3213216"/>
            <a:ext cx="1080000" cy="10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992" y="1844944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992" y="4653256"/>
            <a:ext cx="1080000" cy="1080000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4" idx="3"/>
            <a:endCxn id="6" idx="1"/>
          </p:cNvCxnSpPr>
          <p:nvPr/>
        </p:nvCxnSpPr>
        <p:spPr>
          <a:xfrm flipV="1">
            <a:off x="2915696" y="2384944"/>
            <a:ext cx="1044296" cy="136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3"/>
            <a:endCxn id="5" idx="1"/>
          </p:cNvCxnSpPr>
          <p:nvPr/>
        </p:nvCxnSpPr>
        <p:spPr>
          <a:xfrm>
            <a:off x="2915696" y="3753216"/>
            <a:ext cx="1044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2915696" y="3753216"/>
            <a:ext cx="1044296" cy="144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5364088" y="2168920"/>
            <a:ext cx="100811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item 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64088" y="3501128"/>
            <a:ext cx="100811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item 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364088" y="4941288"/>
            <a:ext cx="100811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item 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5896" y="5867980"/>
            <a:ext cx="18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Similar neighbors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4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SNU IDB Lab.</Template>
  <TotalTime>1827</TotalTime>
  <Words>486</Words>
  <Application>Microsoft Office PowerPoint</Application>
  <PresentationFormat>화면 슬라이드 쇼(4:3)</PresentationFormat>
  <Paragraphs>129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SNU IDB Lab.</vt:lpstr>
      <vt:lpstr>Developing Trust Networks   based on User Tagging Information         for Recommendation Making</vt:lpstr>
      <vt:lpstr>Outline</vt:lpstr>
      <vt:lpstr>Introduction</vt:lpstr>
      <vt:lpstr>Introduction</vt:lpstr>
      <vt:lpstr>Introduction</vt:lpstr>
      <vt:lpstr>Proposed Trust Estimation</vt:lpstr>
      <vt:lpstr>Proposed Trust Estimation</vt:lpstr>
      <vt:lpstr>Proposed Trust Estimation</vt:lpstr>
      <vt:lpstr>Proposed Trust Estimation</vt:lpstr>
      <vt:lpstr>Proposed Trust Estimation</vt:lpstr>
      <vt:lpstr>Evaluation</vt:lpstr>
      <vt:lpstr>Evaluation</vt:lpstr>
      <vt:lpstr>Evaluation</vt:lpstr>
      <vt:lpstr>Conclusion</vt:lpstr>
      <vt:lpstr>Discussion</vt:lpstr>
      <vt:lpstr>In Tags We Trust: Trust Modeling in Social Tagging of Multimedia Content</vt:lpstr>
      <vt:lpstr>Thank You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Trust Networks  based on User Tagging Information for Recommendation Making</dc:title>
  <dc:creator>Microsoft Corporation</dc:creator>
  <cp:lastModifiedBy>Ruud</cp:lastModifiedBy>
  <cp:revision>66</cp:revision>
  <dcterms:created xsi:type="dcterms:W3CDTF">2006-10-05T04:04:58Z</dcterms:created>
  <dcterms:modified xsi:type="dcterms:W3CDTF">2012-04-27T06:43:45Z</dcterms:modified>
</cp:coreProperties>
</file>