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04" r:id="rId26"/>
  </p:sldIdLst>
  <p:sldSz cx="9144000" cy="6858000" type="screen4x3"/>
  <p:notesSz cx="6735763" cy="98663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CCFF"/>
    <a:srgbClr val="FF9900"/>
    <a:srgbClr val="FF0000"/>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2" autoAdjust="0"/>
    <p:restoredTop sz="95916" autoAdjust="0"/>
  </p:normalViewPr>
  <p:slideViewPr>
    <p:cSldViewPr>
      <p:cViewPr>
        <p:scale>
          <a:sx n="125" d="100"/>
          <a:sy n="125" d="100"/>
        </p:scale>
        <p:origin x="-122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1" d="100"/>
          <a:sy n="41" d="100"/>
        </p:scale>
        <p:origin x="-2196" y="-114"/>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0A9CB361-3D4A-4F34-B15F-E155E4F637E1}" type="datetimeFigureOut">
              <a:rPr lang="ko-KR" altLang="en-US" smtClean="0"/>
              <a:pPr/>
              <a:t>2010-07-20</a:t>
            </a:fld>
            <a:endParaRPr lang="ko-KR" altLang="en-US"/>
          </a:p>
        </p:txBody>
      </p:sp>
      <p:sp>
        <p:nvSpPr>
          <p:cNvPr id="4" name="바닥글 개체 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5AE85ECF-8581-44AE-9CEB-464E4EBC467B}"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7" name="슬라이드 번호 개체 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atin typeface="Corbel" pitchFamily="34" charset="0"/>
              </a:defRPr>
            </a:lvl1pPr>
          </a:lstStyle>
          <a:p>
            <a:fld id="{A2D915CE-DEBD-4A47-BF96-224F81E542F1}"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Corbel" pitchFamily="34" charset="0"/>
        <a:ea typeface="+mn-ea"/>
        <a:cs typeface="+mn-cs"/>
      </a:defRPr>
    </a:lvl1pPr>
    <a:lvl2pPr marL="457200" algn="l" defTabSz="914400" rtl="0" eaLnBrk="1" latinLnBrk="1" hangingPunct="1">
      <a:defRPr sz="1200" kern="1200">
        <a:solidFill>
          <a:schemeClr val="tx1"/>
        </a:solidFill>
        <a:latin typeface="Corbel" pitchFamily="34" charset="0"/>
        <a:ea typeface="+mn-ea"/>
        <a:cs typeface="+mn-cs"/>
      </a:defRPr>
    </a:lvl2pPr>
    <a:lvl3pPr marL="914400" algn="l" defTabSz="914400" rtl="0" eaLnBrk="1" latinLnBrk="1" hangingPunct="1">
      <a:defRPr sz="1200" kern="1200">
        <a:solidFill>
          <a:schemeClr val="tx1"/>
        </a:solidFill>
        <a:latin typeface="Corbel" pitchFamily="34" charset="0"/>
        <a:ea typeface="+mn-ea"/>
        <a:cs typeface="+mn-cs"/>
      </a:defRPr>
    </a:lvl3pPr>
    <a:lvl4pPr marL="1371600" algn="l" defTabSz="914400" rtl="0" eaLnBrk="1" latinLnBrk="1" hangingPunct="1">
      <a:defRPr sz="1200" kern="1200">
        <a:solidFill>
          <a:schemeClr val="tx1"/>
        </a:solidFill>
        <a:latin typeface="Corbel" pitchFamily="34" charset="0"/>
        <a:ea typeface="+mn-ea"/>
        <a:cs typeface="+mn-cs"/>
      </a:defRPr>
    </a:lvl4pPr>
    <a:lvl5pPr marL="1828800" algn="l" defTabSz="914400" rtl="0" eaLnBrk="1" latinLnBrk="1" hangingPunct="1">
      <a:defRPr sz="1200" kern="1200">
        <a:solidFill>
          <a:schemeClr val="tx1"/>
        </a:solidFill>
        <a:latin typeface="Corbel" pitchFamily="34"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57364"/>
            <a:ext cx="7772400" cy="1470025"/>
          </a:xfrm>
        </p:spPr>
        <p:txBody>
          <a:bodyPr anchor="b">
            <a:normAutofit/>
          </a:bodyPr>
          <a:lstStyle>
            <a:lvl1pPr algn="l">
              <a:defRPr sz="3600">
                <a:solidFill>
                  <a:schemeClr val="bg1"/>
                </a:solidFill>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692939" y="3571876"/>
            <a:ext cx="7758122"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cxnSp>
        <p:nvCxnSpPr>
          <p:cNvPr id="7" name="직선 연결선 6"/>
          <p:cNvCxnSpPr/>
          <p:nvPr userDrawn="1"/>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a:xfrm>
            <a:off x="4196951" y="6572272"/>
            <a:ext cx="750099" cy="214314"/>
          </a:xfrm>
        </p:spPr>
        <p:txBody>
          <a:bodyPr/>
          <a:lstStyle>
            <a:lvl1pPr>
              <a:defRPr>
                <a:solidFill>
                  <a:schemeClr val="bg1">
                    <a:lumMod val="50000"/>
                  </a:schemeClr>
                </a:solidFill>
              </a:defRPr>
            </a:lvl1pPr>
          </a:lstStyle>
          <a:p>
            <a:fld id="{4BEDD84E-25D4-4983-8AA1-2863C96F08D9}" type="slidenum">
              <a:rPr lang="ko-KR" altLang="en-US" smtClean="0"/>
              <a:pPr/>
              <a:t>‹#›</a:t>
            </a:fld>
            <a:r>
              <a:rPr lang="ko-KR" altLang="en-US" dirty="0" smtClean="0"/>
              <a:t> </a:t>
            </a:r>
            <a:r>
              <a:rPr lang="en-US" altLang="ko-KR" dirty="0" smtClean="0"/>
              <a:t>/ 32</a:t>
            </a:r>
            <a:endParaRPr lang="ko-KR" altLang="en-US" dirty="0"/>
          </a:p>
        </p:txBody>
      </p:sp>
      <p:pic>
        <p:nvPicPr>
          <p:cNvPr id="7" name="Picture 16"/>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8149460" y="6197600"/>
            <a:ext cx="973079" cy="6604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슬라이드">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71448" y="142860"/>
            <a:ext cx="8801104" cy="78581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171448" y="1071546"/>
            <a:ext cx="8801104" cy="542928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4250529" y="6572272"/>
            <a:ext cx="642942" cy="214314"/>
          </a:xfrm>
          <a:prstGeom prst="rect">
            <a:avLst/>
          </a:prstGeom>
        </p:spPr>
        <p:txBody>
          <a:bodyPr vert="horz" lIns="91440" tIns="45720" rIns="91440" bIns="45720" rtlCol="0" anchor="ctr"/>
          <a:lstStyle>
            <a:lvl1pPr algn="ctr">
              <a:defRPr sz="1200">
                <a:solidFill>
                  <a:schemeClr val="tx1"/>
                </a:solidFill>
                <a:latin typeface="Corbel" pitchFamily="34" charset="0"/>
              </a:defRPr>
            </a:lvl1pPr>
          </a:lstStyle>
          <a:p>
            <a:fld id="{4BEDD84E-25D4-4983-8AA1-2863C96F08D9}" type="slidenum">
              <a:rPr lang="ko-KR" altLang="en-US" smtClean="0"/>
              <a:pPr/>
              <a:t>‹#›</a:t>
            </a:fld>
            <a:r>
              <a:rPr lang="ko-KR" altLang="en-US" dirty="0" smtClean="0"/>
              <a:t> </a:t>
            </a:r>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1" hangingPunct="1">
        <a:spcBef>
          <a:spcPct val="0"/>
        </a:spcBef>
        <a:buNone/>
        <a:defRPr sz="3600" kern="1200">
          <a:solidFill>
            <a:schemeClr val="tx1"/>
          </a:solidFill>
          <a:latin typeface="Corbel" pitchFamily="34" charset="0"/>
          <a:ea typeface="+mj-ea"/>
          <a:cs typeface="+mj-cs"/>
        </a:defRPr>
      </a:lvl1pPr>
    </p:titleStyle>
    <p:body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orbel" pitchFamily="34" charset="0"/>
          <a:ea typeface="+mn-ea"/>
          <a:cs typeface="+mn-cs"/>
        </a:defRPr>
      </a:lvl1pPr>
      <a:lvl2pPr marL="742950" indent="-285750" algn="l" defTabSz="914400" rtl="0" eaLnBrk="1" latinLnBrk="1" hangingPunct="1">
        <a:spcBef>
          <a:spcPct val="20000"/>
        </a:spcBef>
        <a:buClr>
          <a:srgbClr val="C00000"/>
        </a:buClr>
        <a:buFont typeface="Corbel" pitchFamily="34" charset="0"/>
        <a:buChar char="–"/>
        <a:defRPr sz="2000" kern="1200">
          <a:solidFill>
            <a:schemeClr val="tx1"/>
          </a:solidFill>
          <a:latin typeface="Corbel" pitchFamily="34" charset="0"/>
          <a:ea typeface="+mn-ea"/>
          <a:cs typeface="+mn-cs"/>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orbel" pitchFamily="34" charset="0"/>
          <a:ea typeface="+mn-ea"/>
          <a:cs typeface="+mn-cs"/>
        </a:defRPr>
      </a:lvl3pPr>
      <a:lvl4pPr marL="1600200" indent="-228600" algn="l" defTabSz="914400" rtl="0" eaLnBrk="1" latinLnBrk="1" hangingPunct="1">
        <a:spcBef>
          <a:spcPct val="20000"/>
        </a:spcBef>
        <a:buClr>
          <a:srgbClr val="C00000"/>
        </a:buClr>
        <a:buFont typeface="Corbel" pitchFamily="34" charset="0"/>
        <a:buChar char="–"/>
        <a:defRPr sz="1600" kern="1200">
          <a:solidFill>
            <a:schemeClr val="tx1"/>
          </a:solidFill>
          <a:latin typeface="Corbel" pitchFamily="34" charset="0"/>
          <a:ea typeface="+mn-ea"/>
          <a:cs typeface="+mn-cs"/>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orbel"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Modern Information Retrieval </a:t>
            </a:r>
            <a:endParaRPr lang="ko-KR" altLang="en-US" dirty="0"/>
          </a:p>
        </p:txBody>
      </p:sp>
      <p:sp>
        <p:nvSpPr>
          <p:cNvPr id="3" name="부제목 2"/>
          <p:cNvSpPr>
            <a:spLocks noGrp="1"/>
          </p:cNvSpPr>
          <p:nvPr>
            <p:ph type="subTitle" idx="1"/>
          </p:nvPr>
        </p:nvSpPr>
        <p:spPr/>
        <p:txBody>
          <a:bodyPr>
            <a:normAutofit/>
          </a:bodyPr>
          <a:lstStyle/>
          <a:p>
            <a:r>
              <a:rPr lang="en-US" altLang="ko-KR" dirty="0" smtClean="0"/>
              <a:t>Ricardo </a:t>
            </a:r>
            <a:r>
              <a:rPr lang="en-US" altLang="ko-KR" dirty="0" err="1" smtClean="0"/>
              <a:t>Baeza</a:t>
            </a:r>
            <a:r>
              <a:rPr lang="en-US" altLang="ko-KR" dirty="0" smtClean="0"/>
              <a:t>-Yates and </a:t>
            </a:r>
            <a:r>
              <a:rPr lang="en-US" altLang="ko-KR" dirty="0" err="1" smtClean="0"/>
              <a:t>Berthier</a:t>
            </a:r>
            <a:r>
              <a:rPr lang="en-US" altLang="ko-KR" dirty="0" smtClean="0"/>
              <a:t> </a:t>
            </a:r>
            <a:r>
              <a:rPr lang="en-US" altLang="ko-KR" dirty="0" err="1" smtClean="0"/>
              <a:t>Ribeiro-Neto</a:t>
            </a:r>
            <a:endParaRPr lang="en-US" altLang="ko-KR" dirty="0" smtClean="0"/>
          </a:p>
          <a:p>
            <a:r>
              <a:rPr lang="en-US" altLang="ko-KR" dirty="0" smtClean="0"/>
              <a:t>Chapter 4. Query Languages</a:t>
            </a:r>
          </a:p>
          <a:p>
            <a:pPr algn="r"/>
            <a:r>
              <a:rPr lang="en-US" altLang="ko-KR" dirty="0" smtClean="0"/>
              <a:t>July 5, 2010</a:t>
            </a:r>
          </a:p>
          <a:p>
            <a:pPr algn="r"/>
            <a:r>
              <a:rPr lang="en-US" altLang="ko-KR" dirty="0" err="1" smtClean="0"/>
              <a:t>Kangpyo</a:t>
            </a:r>
            <a:r>
              <a:rPr lang="en-US" altLang="ko-KR" dirty="0" smtClean="0"/>
              <a:t> Lee</a:t>
            </a:r>
            <a:endParaRPr lang="ko-KR" altLang="en-US" dirty="0"/>
          </a:p>
        </p:txBody>
      </p:sp>
      <p:pic>
        <p:nvPicPr>
          <p:cNvPr id="4" name="그림 3" descr="MIR_cover.jpg"/>
          <p:cNvPicPr>
            <a:picLocks noChangeAspect="1"/>
          </p:cNvPicPr>
          <p:nvPr/>
        </p:nvPicPr>
        <p:blipFill>
          <a:blip r:embed="rId2" cstate="print"/>
          <a:stretch>
            <a:fillRect/>
          </a:stretch>
        </p:blipFill>
        <p:spPr>
          <a:xfrm>
            <a:off x="7740352" y="116632"/>
            <a:ext cx="1270026" cy="1733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518D6D4E-341D-4211-A84B-67DC297784D6}" type="slidenum">
              <a:rPr lang="ko-KR" altLang="en-US"/>
              <a:pPr/>
              <a:t>10</a:t>
            </a:fld>
            <a:endParaRPr lang="en-US" altLang="ko-KR"/>
          </a:p>
        </p:txBody>
      </p:sp>
      <p:sp>
        <p:nvSpPr>
          <p:cNvPr id="1838082" name="Rectangle 2"/>
          <p:cNvSpPr>
            <a:spLocks noGrp="1" noChangeArrowheads="1"/>
          </p:cNvSpPr>
          <p:nvPr>
            <p:ph type="title"/>
          </p:nvPr>
        </p:nvSpPr>
        <p:spPr/>
        <p:txBody>
          <a:bodyPr/>
          <a:lstStyle/>
          <a:p>
            <a:r>
              <a:rPr lang="en-US" altLang="ko-KR">
                <a:ea typeface="굴림" charset="-127"/>
              </a:rPr>
              <a:t>Natural Language</a:t>
            </a:r>
          </a:p>
        </p:txBody>
      </p:sp>
      <p:sp>
        <p:nvSpPr>
          <p:cNvPr id="1838083" name="Rectangle 3"/>
          <p:cNvSpPr>
            <a:spLocks noGrp="1" noChangeArrowheads="1"/>
          </p:cNvSpPr>
          <p:nvPr>
            <p:ph type="body" idx="1"/>
          </p:nvPr>
        </p:nvSpPr>
        <p:spPr/>
        <p:txBody>
          <a:bodyPr/>
          <a:lstStyle/>
          <a:p>
            <a:r>
              <a:rPr kumimoji="0" lang="en-GB" altLang="ko-KR">
                <a:solidFill>
                  <a:schemeClr val="tx1"/>
                </a:solidFill>
                <a:ea typeface="굴림" charset="-127"/>
              </a:rPr>
              <a:t>Using natural language for querying is very attractive </a:t>
            </a:r>
          </a:p>
          <a:p>
            <a:pPr lvl="1"/>
            <a:r>
              <a:rPr kumimoji="0" lang="en-GB" altLang="ko-KR" i="1">
                <a:solidFill>
                  <a:schemeClr val="tx1"/>
                </a:solidFill>
                <a:ea typeface="굴림" charset="-127"/>
              </a:rPr>
              <a:t>Example</a:t>
            </a:r>
            <a:r>
              <a:rPr kumimoji="0" lang="en-GB" altLang="ko-KR">
                <a:solidFill>
                  <a:schemeClr val="tx1"/>
                </a:solidFill>
                <a:ea typeface="굴림" charset="-127"/>
              </a:rPr>
              <a:t>: </a:t>
            </a:r>
            <a:r>
              <a:rPr kumimoji="0" lang="en-GB" altLang="ko-KR">
                <a:solidFill>
                  <a:srgbClr val="FF0000"/>
                </a:solidFill>
                <a:ea typeface="굴림" charset="-127"/>
              </a:rPr>
              <a:t>“Find all the documents that discuss campaign finance reforms, including documents that discuss violations of campaignfinancing regulations. Do not include documents that discuss campaign contributions by the gun and the tobacco industries”</a:t>
            </a:r>
            <a:r>
              <a:rPr kumimoji="0" lang="en-GB" altLang="ko-KR">
                <a:solidFill>
                  <a:schemeClr val="tx1"/>
                </a:solidFill>
                <a:ea typeface="굴림" charset="-127"/>
              </a:rPr>
              <a:t> </a:t>
            </a:r>
          </a:p>
          <a:p>
            <a:r>
              <a:rPr kumimoji="0" lang="en-GB" altLang="ko-KR">
                <a:solidFill>
                  <a:schemeClr val="tx1"/>
                </a:solidFill>
                <a:ea typeface="굴림" charset="-127"/>
              </a:rPr>
              <a:t>Natural language queries are converted to a formal language for processing against a set of documents</a:t>
            </a:r>
          </a:p>
          <a:p>
            <a:r>
              <a:rPr kumimoji="0" lang="en-GB" altLang="ko-KR">
                <a:solidFill>
                  <a:schemeClr val="tx1"/>
                </a:solidFill>
                <a:ea typeface="굴림" charset="-127"/>
              </a:rPr>
              <a:t>Such translation requires </a:t>
            </a:r>
            <a:r>
              <a:rPr kumimoji="0" lang="en-GB" altLang="ko-KR" i="1">
                <a:solidFill>
                  <a:schemeClr val="tx1"/>
                </a:solidFill>
                <a:ea typeface="굴림" charset="-127"/>
              </a:rPr>
              <a:t>intelligence </a:t>
            </a:r>
            <a:r>
              <a:rPr kumimoji="0" lang="en-GB" altLang="ko-KR">
                <a:solidFill>
                  <a:schemeClr val="tx1"/>
                </a:solidFill>
                <a:ea typeface="굴림" charset="-127"/>
              </a:rPr>
              <a:t>and is still a challenge</a:t>
            </a:r>
            <a:endParaRPr kumimoji="0" lang="ko-KR" altLang="en-US">
              <a:solidFill>
                <a:schemeClr val="tx1"/>
              </a:solidFill>
              <a:ea typeface="굴림"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3F7A6789-02AF-479C-ABB7-4D5990AC31C3}" type="slidenum">
              <a:rPr lang="ko-KR" altLang="en-US"/>
              <a:pPr/>
              <a:t>11</a:t>
            </a:fld>
            <a:endParaRPr lang="en-US" altLang="ko-KR"/>
          </a:p>
        </p:txBody>
      </p:sp>
      <p:sp>
        <p:nvSpPr>
          <p:cNvPr id="1839106" name="Rectangle 2"/>
          <p:cNvSpPr>
            <a:spLocks noGrp="1" noChangeArrowheads="1"/>
          </p:cNvSpPr>
          <p:nvPr>
            <p:ph type="title"/>
          </p:nvPr>
        </p:nvSpPr>
        <p:spPr/>
        <p:txBody>
          <a:bodyPr/>
          <a:lstStyle/>
          <a:p>
            <a:r>
              <a:rPr lang="en-US" altLang="ko-KR">
                <a:ea typeface="굴림" charset="-127"/>
              </a:rPr>
              <a:t>Pattern Matching</a:t>
            </a:r>
          </a:p>
        </p:txBody>
      </p:sp>
      <p:sp>
        <p:nvSpPr>
          <p:cNvPr id="1839107" name="Rectangle 3"/>
          <p:cNvSpPr>
            <a:spLocks noGrp="1" noChangeArrowheads="1"/>
          </p:cNvSpPr>
          <p:nvPr>
            <p:ph type="body" idx="1"/>
          </p:nvPr>
        </p:nvSpPr>
        <p:spPr/>
        <p:txBody>
          <a:bodyPr/>
          <a:lstStyle/>
          <a:p>
            <a:r>
              <a:rPr lang="en-US" altLang="ko-KR" dirty="0" smtClean="0">
                <a:ea typeface="굴림" charset="-127"/>
              </a:rPr>
              <a:t>Pattern: a </a:t>
            </a:r>
            <a:r>
              <a:rPr lang="en-US" altLang="ko-KR" dirty="0">
                <a:ea typeface="굴림" charset="-127"/>
              </a:rPr>
              <a:t>set of syntactic features that must occur in a text segment</a:t>
            </a:r>
          </a:p>
          <a:p>
            <a:pPr lvl="1"/>
            <a:r>
              <a:rPr lang="en-US" altLang="ko-KR" dirty="0">
                <a:ea typeface="굴림" charset="-127"/>
              </a:rPr>
              <a:t>Documents containing segments which match a given search pattern</a:t>
            </a:r>
          </a:p>
          <a:p>
            <a:pPr lvl="1"/>
            <a:r>
              <a:rPr lang="en-US" altLang="ko-KR" dirty="0">
                <a:ea typeface="굴림" charset="-127"/>
              </a:rPr>
              <a:t>Each system allows the specification of some type of pattern</a:t>
            </a:r>
          </a:p>
          <a:p>
            <a:pPr lvl="2"/>
            <a:r>
              <a:rPr lang="en-US" altLang="ko-KR" dirty="0">
                <a:ea typeface="굴림" charset="-127"/>
              </a:rPr>
              <a:t>Words, regular expressions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12A3E015-F138-4E04-903E-0CCA70812CC1}" type="slidenum">
              <a:rPr lang="ko-KR" altLang="en-US"/>
              <a:pPr/>
              <a:t>12</a:t>
            </a:fld>
            <a:endParaRPr lang="en-US" altLang="ko-KR"/>
          </a:p>
        </p:txBody>
      </p:sp>
      <p:sp>
        <p:nvSpPr>
          <p:cNvPr id="1840130" name="Rectangle 2"/>
          <p:cNvSpPr>
            <a:spLocks noGrp="1" noChangeArrowheads="1"/>
          </p:cNvSpPr>
          <p:nvPr>
            <p:ph type="title"/>
          </p:nvPr>
        </p:nvSpPr>
        <p:spPr/>
        <p:txBody>
          <a:bodyPr/>
          <a:lstStyle/>
          <a:p>
            <a:r>
              <a:rPr lang="en-US" altLang="ko-KR">
                <a:ea typeface="굴림" charset="-127"/>
              </a:rPr>
              <a:t>Type of Patterns(1/4)</a:t>
            </a:r>
          </a:p>
        </p:txBody>
      </p:sp>
      <p:sp>
        <p:nvSpPr>
          <p:cNvPr id="1840131" name="Rectangle 3"/>
          <p:cNvSpPr>
            <a:spLocks noGrp="1" noChangeArrowheads="1"/>
          </p:cNvSpPr>
          <p:nvPr>
            <p:ph type="body" idx="1"/>
          </p:nvPr>
        </p:nvSpPr>
        <p:spPr/>
        <p:txBody>
          <a:bodyPr/>
          <a:lstStyle/>
          <a:p>
            <a:r>
              <a:rPr lang="en-US" altLang="ko-KR" sz="2400">
                <a:ea typeface="굴림" charset="-127"/>
              </a:rPr>
              <a:t>Words</a:t>
            </a:r>
          </a:p>
          <a:p>
            <a:pPr lvl="1"/>
            <a:r>
              <a:rPr lang="en-US" altLang="ko-KR" sz="2000">
                <a:ea typeface="굴림" charset="-127"/>
              </a:rPr>
              <a:t>Basic pattern</a:t>
            </a:r>
          </a:p>
          <a:p>
            <a:r>
              <a:rPr lang="en-US" altLang="ko-KR" sz="2400">
                <a:ea typeface="굴림" charset="-127"/>
              </a:rPr>
              <a:t>Prefixes</a:t>
            </a:r>
          </a:p>
          <a:p>
            <a:pPr lvl="1"/>
            <a:r>
              <a:rPr lang="en-US" altLang="ko-KR" sz="2000">
                <a:ea typeface="굴림" charset="-127"/>
              </a:rPr>
              <a:t>Form the beginning of a text word</a:t>
            </a:r>
          </a:p>
          <a:p>
            <a:pPr lvl="1"/>
            <a:r>
              <a:rPr lang="en-US" altLang="ko-KR" sz="2000">
                <a:ea typeface="굴림" charset="-127"/>
              </a:rPr>
              <a:t>The prefix ‘comput’ : ‘computers’, ‘computation’</a:t>
            </a:r>
          </a:p>
          <a:p>
            <a:r>
              <a:rPr lang="en-US" altLang="ko-KR" sz="2400">
                <a:ea typeface="굴림" charset="-127"/>
              </a:rPr>
              <a:t>Suffixes</a:t>
            </a:r>
          </a:p>
          <a:p>
            <a:pPr lvl="1"/>
            <a:r>
              <a:rPr lang="en-US" altLang="ko-KR" sz="2000">
                <a:ea typeface="굴림" charset="-127"/>
              </a:rPr>
              <a:t>Form the termination of a text word</a:t>
            </a:r>
          </a:p>
          <a:p>
            <a:pPr lvl="1"/>
            <a:r>
              <a:rPr lang="en-US" altLang="ko-KR" sz="2000">
                <a:ea typeface="굴림" charset="-127"/>
              </a:rPr>
              <a:t>The suffix ‘ters’ : ‘computers’, ‘testers’,’painters’</a:t>
            </a:r>
          </a:p>
          <a:p>
            <a:r>
              <a:rPr lang="en-US" altLang="ko-KR" sz="2400">
                <a:ea typeface="굴림" charset="-127"/>
              </a:rPr>
              <a:t>Substrings</a:t>
            </a:r>
          </a:p>
          <a:p>
            <a:pPr lvl="1"/>
            <a:r>
              <a:rPr lang="en-US" altLang="ko-KR" sz="2000">
                <a:ea typeface="굴림" charset="-127"/>
              </a:rPr>
              <a:t>A string which can appear within a text word</a:t>
            </a:r>
          </a:p>
          <a:p>
            <a:pPr lvl="1"/>
            <a:r>
              <a:rPr lang="en-US" altLang="ko-KR" sz="2000">
                <a:ea typeface="굴림" charset="-127"/>
              </a:rPr>
              <a:t>The substring ‘tal’ : ‘coastal’, ‘talk’, ‘metallic’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B46CC1C0-3741-4C86-AB08-DCCA0A9C9919}" type="slidenum">
              <a:rPr lang="ko-KR" altLang="en-US"/>
              <a:pPr/>
              <a:t>13</a:t>
            </a:fld>
            <a:endParaRPr lang="en-US" altLang="ko-KR"/>
          </a:p>
        </p:txBody>
      </p:sp>
      <p:sp>
        <p:nvSpPr>
          <p:cNvPr id="1841154" name="Rectangle 2"/>
          <p:cNvSpPr>
            <a:spLocks noGrp="1" noChangeArrowheads="1"/>
          </p:cNvSpPr>
          <p:nvPr>
            <p:ph type="title"/>
          </p:nvPr>
        </p:nvSpPr>
        <p:spPr/>
        <p:txBody>
          <a:bodyPr/>
          <a:lstStyle/>
          <a:p>
            <a:r>
              <a:rPr lang="en-US" altLang="ko-KR">
                <a:ea typeface="굴림" charset="-127"/>
              </a:rPr>
              <a:t>Type of Patterns(2/4)</a:t>
            </a:r>
            <a:endParaRPr lang="ko-KR" altLang="en-US">
              <a:ea typeface="굴림" charset="-127"/>
            </a:endParaRPr>
          </a:p>
        </p:txBody>
      </p:sp>
      <p:sp>
        <p:nvSpPr>
          <p:cNvPr id="1841155" name="Rectangle 3"/>
          <p:cNvSpPr>
            <a:spLocks noGrp="1" noChangeArrowheads="1"/>
          </p:cNvSpPr>
          <p:nvPr>
            <p:ph type="body" idx="1"/>
          </p:nvPr>
        </p:nvSpPr>
        <p:spPr/>
        <p:txBody>
          <a:bodyPr/>
          <a:lstStyle/>
          <a:p>
            <a:pPr>
              <a:lnSpc>
                <a:spcPct val="90000"/>
              </a:lnSpc>
            </a:pPr>
            <a:r>
              <a:rPr lang="en-US" altLang="ko-KR">
                <a:ea typeface="굴림" charset="-127"/>
              </a:rPr>
              <a:t>Ranges</a:t>
            </a:r>
          </a:p>
          <a:p>
            <a:pPr lvl="1">
              <a:lnSpc>
                <a:spcPct val="90000"/>
              </a:lnSpc>
            </a:pPr>
            <a:r>
              <a:rPr lang="en-US" altLang="ko-KR">
                <a:ea typeface="굴림" charset="-127"/>
              </a:rPr>
              <a:t>A pair of strings which matches any word lying between them in lexicographical order</a:t>
            </a:r>
          </a:p>
          <a:p>
            <a:pPr lvl="1">
              <a:lnSpc>
                <a:spcPct val="90000"/>
              </a:lnSpc>
            </a:pPr>
            <a:r>
              <a:rPr lang="en-US" altLang="ko-KR">
                <a:ea typeface="굴림" charset="-127"/>
              </a:rPr>
              <a:t>The range between words ‘held’ and ‘hold’ : ‘hoax’, ‘hissing’</a:t>
            </a:r>
          </a:p>
          <a:p>
            <a:pPr>
              <a:lnSpc>
                <a:spcPct val="90000"/>
              </a:lnSpc>
            </a:pPr>
            <a:r>
              <a:rPr lang="en-US" altLang="ko-KR">
                <a:ea typeface="굴림" charset="-127"/>
              </a:rPr>
              <a:t>Allowing errors</a:t>
            </a:r>
          </a:p>
          <a:p>
            <a:pPr lvl="1">
              <a:lnSpc>
                <a:spcPct val="90000"/>
              </a:lnSpc>
            </a:pPr>
            <a:r>
              <a:rPr lang="en-US" altLang="ko-KR">
                <a:ea typeface="굴림" charset="-127"/>
              </a:rPr>
              <a:t>A word together with an error threshold : retrieves all text words which are ‘similar’ to the given word</a:t>
            </a:r>
          </a:p>
          <a:p>
            <a:pPr lvl="1">
              <a:lnSpc>
                <a:spcPct val="90000"/>
              </a:lnSpc>
            </a:pPr>
            <a:r>
              <a:rPr lang="en-US" altLang="ko-KR">
                <a:ea typeface="굴림" charset="-127"/>
              </a:rPr>
              <a:t>Edit distance : the minimum number of character insertions, deletions, and replacements</a:t>
            </a:r>
          </a:p>
          <a:p>
            <a:pPr lvl="2">
              <a:lnSpc>
                <a:spcPct val="90000"/>
              </a:lnSpc>
            </a:pPr>
            <a:r>
              <a:rPr lang="en-US" altLang="ko-KR">
                <a:ea typeface="굴림" charset="-127"/>
              </a:rPr>
              <a:t>Ex : spilt ‘flower’ into ‘flo wer’ with one error, edit distance =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5D4613D8-D2BC-40EC-86B5-4A61CB2ADE71}" type="slidenum">
              <a:rPr lang="ko-KR" altLang="en-US"/>
              <a:pPr/>
              <a:t>14</a:t>
            </a:fld>
            <a:endParaRPr lang="en-US" altLang="ko-KR"/>
          </a:p>
        </p:txBody>
      </p:sp>
      <p:sp>
        <p:nvSpPr>
          <p:cNvPr id="1842178" name="Rectangle 2"/>
          <p:cNvSpPr>
            <a:spLocks noGrp="1" noChangeArrowheads="1"/>
          </p:cNvSpPr>
          <p:nvPr>
            <p:ph type="title"/>
          </p:nvPr>
        </p:nvSpPr>
        <p:spPr/>
        <p:txBody>
          <a:bodyPr/>
          <a:lstStyle/>
          <a:p>
            <a:r>
              <a:rPr lang="en-US" altLang="ko-KR">
                <a:ea typeface="굴림" charset="-127"/>
              </a:rPr>
              <a:t>Type of Patterns(3/4)</a:t>
            </a:r>
            <a:endParaRPr lang="ko-KR" altLang="en-US">
              <a:ea typeface="굴림" charset="-127"/>
            </a:endParaRPr>
          </a:p>
        </p:txBody>
      </p:sp>
      <p:sp>
        <p:nvSpPr>
          <p:cNvPr id="1842179" name="Rectangle 3"/>
          <p:cNvSpPr>
            <a:spLocks noGrp="1" noChangeArrowheads="1"/>
          </p:cNvSpPr>
          <p:nvPr>
            <p:ph type="body" idx="1"/>
          </p:nvPr>
        </p:nvSpPr>
        <p:spPr/>
        <p:txBody>
          <a:bodyPr/>
          <a:lstStyle/>
          <a:p>
            <a:r>
              <a:rPr lang="en-US" altLang="ko-KR">
                <a:ea typeface="굴림" charset="-127"/>
              </a:rPr>
              <a:t>Regular expression</a:t>
            </a:r>
          </a:p>
          <a:p>
            <a:pPr lvl="1"/>
            <a:r>
              <a:rPr kumimoji="0" lang="en-GB" altLang="ko-KR">
                <a:solidFill>
                  <a:schemeClr val="tx1"/>
                </a:solidFill>
                <a:ea typeface="굴림" charset="-127"/>
              </a:rPr>
              <a:t>A general pattern language; used frequently in Unix tools </a:t>
            </a:r>
          </a:p>
          <a:p>
            <a:pPr lvl="1"/>
            <a:r>
              <a:rPr kumimoji="0" lang="en-GB" altLang="ko-KR">
                <a:solidFill>
                  <a:schemeClr val="tx1"/>
                </a:solidFill>
                <a:ea typeface="굴림" charset="-127"/>
              </a:rPr>
              <a:t> The regular expression [a-z].*[0-9] defines arbitrary-length strings that begin with a letter and end with a digit</a:t>
            </a:r>
          </a:p>
          <a:p>
            <a:pPr lvl="1"/>
            <a:r>
              <a:rPr kumimoji="0" lang="en-GB" altLang="ko-KR">
                <a:solidFill>
                  <a:schemeClr val="tx1"/>
                </a:solidFill>
                <a:ea typeface="굴림" charset="-127"/>
              </a:rPr>
              <a:t>Union : (e</a:t>
            </a:r>
            <a:r>
              <a:rPr kumimoji="0" lang="en-GB" altLang="ko-KR" baseline="-25000">
                <a:solidFill>
                  <a:schemeClr val="tx1"/>
                </a:solidFill>
                <a:ea typeface="굴림" charset="-127"/>
              </a:rPr>
              <a:t>1</a:t>
            </a:r>
            <a:r>
              <a:rPr kumimoji="0" lang="en-GB" altLang="ko-KR">
                <a:solidFill>
                  <a:schemeClr val="tx1"/>
                </a:solidFill>
                <a:ea typeface="굴림" charset="-127"/>
              </a:rPr>
              <a:t>|e</a:t>
            </a:r>
            <a:r>
              <a:rPr kumimoji="0" lang="en-GB" altLang="ko-KR" baseline="-25000">
                <a:solidFill>
                  <a:schemeClr val="tx1"/>
                </a:solidFill>
                <a:ea typeface="굴림" charset="-127"/>
              </a:rPr>
              <a:t>2</a:t>
            </a:r>
            <a:r>
              <a:rPr kumimoji="0" lang="en-GB" altLang="ko-KR">
                <a:solidFill>
                  <a:schemeClr val="tx1"/>
                </a:solidFill>
                <a:ea typeface="굴림" charset="-127"/>
              </a:rPr>
              <a:t>), concatenation: (e</a:t>
            </a:r>
            <a:r>
              <a:rPr kumimoji="0" lang="en-GB" altLang="ko-KR" baseline="-25000">
                <a:solidFill>
                  <a:schemeClr val="tx1"/>
                </a:solidFill>
                <a:ea typeface="굴림" charset="-127"/>
              </a:rPr>
              <a:t>1</a:t>
            </a:r>
            <a:r>
              <a:rPr kumimoji="0" lang="en-GB" altLang="ko-KR">
                <a:solidFill>
                  <a:schemeClr val="tx1"/>
                </a:solidFill>
                <a:ea typeface="굴림" charset="-127"/>
              </a:rPr>
              <a:t> e</a:t>
            </a:r>
            <a:r>
              <a:rPr kumimoji="0" lang="en-GB" altLang="ko-KR" baseline="-25000">
                <a:solidFill>
                  <a:schemeClr val="tx1"/>
                </a:solidFill>
                <a:ea typeface="굴림" charset="-127"/>
              </a:rPr>
              <a:t>2</a:t>
            </a:r>
            <a:r>
              <a:rPr kumimoji="0" lang="en-GB" altLang="ko-KR">
                <a:solidFill>
                  <a:schemeClr val="tx1"/>
                </a:solidFill>
                <a:ea typeface="굴림" charset="-127"/>
              </a:rPr>
              <a:t>), repetition (e</a:t>
            </a:r>
            <a:r>
              <a:rPr kumimoji="0" lang="en-GB" altLang="ko-KR" baseline="30000">
                <a:solidFill>
                  <a:schemeClr val="tx1"/>
                </a:solidFill>
                <a:ea typeface="굴림" charset="-127"/>
              </a:rPr>
              <a:t>*</a:t>
            </a:r>
            <a:r>
              <a:rPr kumimoji="0" lang="en-GB" altLang="ko-KR">
                <a:solidFill>
                  <a:schemeClr val="tx1"/>
                </a:solidFill>
                <a:ea typeface="굴림" charset="-127"/>
              </a:rPr>
              <a:t>)</a:t>
            </a:r>
          </a:p>
          <a:p>
            <a:pPr lvl="1"/>
            <a:r>
              <a:rPr kumimoji="0" lang="en-GB" altLang="ko-KR">
                <a:solidFill>
                  <a:schemeClr val="tx1"/>
                </a:solidFill>
                <a:ea typeface="굴림" charset="-127"/>
              </a:rPr>
              <a:t>Ex: ‘pro (blem | tein) (s | </a:t>
            </a:r>
            <a:r>
              <a:rPr kumimoji="0" lang="el-GR" altLang="ko-KR">
                <a:solidFill>
                  <a:schemeClr val="tx1"/>
                </a:solidFill>
                <a:latin typeface="바탕체" pitchFamily="17" charset="-127"/>
                <a:ea typeface="바탕체" pitchFamily="17" charset="-127"/>
              </a:rPr>
              <a:t>ε</a:t>
            </a:r>
            <a:r>
              <a:rPr kumimoji="0" lang="en-US" altLang="ko-KR">
                <a:solidFill>
                  <a:schemeClr val="tx1"/>
                </a:solidFill>
                <a:ea typeface="바탕체" pitchFamily="17" charset="-127"/>
              </a:rPr>
              <a:t>) ( 0| 1|2)</a:t>
            </a:r>
            <a:r>
              <a:rPr kumimoji="0" lang="en-US" altLang="ko-KR" baseline="30000">
                <a:solidFill>
                  <a:schemeClr val="tx1"/>
                </a:solidFill>
                <a:ea typeface="바탕체" pitchFamily="17" charset="-127"/>
              </a:rPr>
              <a:t>*</a:t>
            </a:r>
            <a:r>
              <a:rPr kumimoji="0" lang="en-US" altLang="ko-KR">
                <a:solidFill>
                  <a:schemeClr val="tx1"/>
                </a:solidFill>
                <a:ea typeface="바탕체" pitchFamily="17" charset="-127"/>
              </a:rPr>
              <a:t>’ =&gt; ‘problem02’ ‘proteins’</a:t>
            </a:r>
            <a:endParaRPr lang="el-GR" altLang="ko-KR">
              <a:latin typeface="바탕체" pitchFamily="17" charset="-127"/>
              <a:ea typeface="바탕체" pitchFamily="17"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FFF461F0-244B-4A33-9C0D-E1B330DE6BE4}" type="slidenum">
              <a:rPr lang="ko-KR" altLang="en-US"/>
              <a:pPr/>
              <a:t>15</a:t>
            </a:fld>
            <a:endParaRPr lang="en-US" altLang="ko-KR"/>
          </a:p>
        </p:txBody>
      </p:sp>
      <p:sp>
        <p:nvSpPr>
          <p:cNvPr id="1843202" name="Rectangle 2"/>
          <p:cNvSpPr>
            <a:spLocks noGrp="1" noChangeArrowheads="1"/>
          </p:cNvSpPr>
          <p:nvPr>
            <p:ph type="title"/>
          </p:nvPr>
        </p:nvSpPr>
        <p:spPr/>
        <p:txBody>
          <a:bodyPr/>
          <a:lstStyle/>
          <a:p>
            <a:r>
              <a:rPr lang="en-US" altLang="ko-KR">
                <a:ea typeface="굴림" charset="-127"/>
              </a:rPr>
              <a:t>Type of Patterns(3/4)</a:t>
            </a:r>
            <a:endParaRPr lang="ko-KR" altLang="en-US">
              <a:ea typeface="굴림" charset="-127"/>
            </a:endParaRPr>
          </a:p>
        </p:txBody>
      </p:sp>
      <p:sp>
        <p:nvSpPr>
          <p:cNvPr id="1843203" name="Rectangle 3"/>
          <p:cNvSpPr>
            <a:spLocks noGrp="1" noChangeArrowheads="1"/>
          </p:cNvSpPr>
          <p:nvPr>
            <p:ph type="body" idx="1"/>
          </p:nvPr>
        </p:nvSpPr>
        <p:spPr/>
        <p:txBody>
          <a:bodyPr/>
          <a:lstStyle/>
          <a:p>
            <a:r>
              <a:rPr lang="en-US" altLang="ko-KR">
                <a:ea typeface="굴림" charset="-127"/>
              </a:rPr>
              <a:t>Extended patterns</a:t>
            </a:r>
          </a:p>
          <a:p>
            <a:pPr lvl="1"/>
            <a:r>
              <a:rPr lang="en-US" altLang="ko-KR">
                <a:ea typeface="굴림" charset="-127"/>
              </a:rPr>
              <a:t>Subsets of the regular expressions which are expressed with a simpler syntax : internally convert it</a:t>
            </a:r>
          </a:p>
          <a:p>
            <a:pPr lvl="1"/>
            <a:r>
              <a:rPr lang="en-US" altLang="ko-KR">
                <a:ea typeface="굴림" charset="-127"/>
              </a:rPr>
              <a:t>Classes of characters : one or more positions within the pattern are matched by any character from a pre-defined set</a:t>
            </a:r>
          </a:p>
          <a:p>
            <a:pPr lvl="2"/>
            <a:r>
              <a:rPr lang="en-US" altLang="ko-KR">
                <a:ea typeface="굴림" charset="-127"/>
              </a:rPr>
              <a:t>Ex: use of ranges, complements, enumeration, wild cards </a:t>
            </a:r>
          </a:p>
          <a:p>
            <a:pPr lvl="1"/>
            <a:r>
              <a:rPr lang="en-US" altLang="ko-KR">
                <a:ea typeface="굴림" charset="-127"/>
              </a:rPr>
              <a:t>Conditional expressions : a part of the pattern  </a:t>
            </a:r>
          </a:p>
          <a:p>
            <a:pPr lvl="1"/>
            <a:r>
              <a:rPr lang="en-US" altLang="ko-KR">
                <a:ea typeface="굴림" charset="-127"/>
              </a:rPr>
              <a:t>Wild character : match any sequence in the text</a:t>
            </a:r>
          </a:p>
          <a:p>
            <a:pPr lvl="2"/>
            <a:r>
              <a:rPr lang="en-US" altLang="ko-KR">
                <a:ea typeface="굴림" charset="-127"/>
              </a:rPr>
              <a:t>Any word which starts as ‘flo’ and ends with ‘ers’ : ‘flowers’, ‘flounders’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776C3148-A5B2-4838-9F9B-9F6E3AD7D2FF}" type="slidenum">
              <a:rPr lang="ko-KR" altLang="en-US"/>
              <a:pPr/>
              <a:t>16</a:t>
            </a:fld>
            <a:endParaRPr lang="en-US" altLang="ko-KR"/>
          </a:p>
        </p:txBody>
      </p:sp>
      <p:sp>
        <p:nvSpPr>
          <p:cNvPr id="1844226" name="Rectangle 2"/>
          <p:cNvSpPr>
            <a:spLocks noGrp="1" noChangeArrowheads="1"/>
          </p:cNvSpPr>
          <p:nvPr>
            <p:ph type="title"/>
          </p:nvPr>
        </p:nvSpPr>
        <p:spPr/>
        <p:txBody>
          <a:bodyPr/>
          <a:lstStyle/>
          <a:p>
            <a:r>
              <a:rPr lang="en-US" altLang="ko-KR">
                <a:ea typeface="굴림" charset="-127"/>
              </a:rPr>
              <a:t>Structural Queries</a:t>
            </a:r>
          </a:p>
        </p:txBody>
      </p:sp>
      <p:sp>
        <p:nvSpPr>
          <p:cNvPr id="1844227" name="Rectangle 3"/>
          <p:cNvSpPr>
            <a:spLocks noGrp="1" noChangeArrowheads="1"/>
          </p:cNvSpPr>
          <p:nvPr>
            <p:ph type="body" idx="1"/>
          </p:nvPr>
        </p:nvSpPr>
        <p:spPr/>
        <p:txBody>
          <a:bodyPr/>
          <a:lstStyle/>
          <a:p>
            <a:pPr>
              <a:lnSpc>
                <a:spcPct val="90000"/>
              </a:lnSpc>
            </a:pPr>
            <a:r>
              <a:rPr kumimoji="0" lang="en-GB" altLang="ko-KR" i="1">
                <a:solidFill>
                  <a:schemeClr val="tx1"/>
                </a:solidFill>
                <a:ea typeface="굴림" charset="-127"/>
              </a:rPr>
              <a:t>Structured </a:t>
            </a:r>
            <a:r>
              <a:rPr kumimoji="0" lang="en-GB" altLang="ko-KR">
                <a:solidFill>
                  <a:schemeClr val="tx1"/>
                </a:solidFill>
                <a:ea typeface="굴림" charset="-127"/>
              </a:rPr>
              <a:t>documents would allow more powerful queries</a:t>
            </a:r>
          </a:p>
          <a:p>
            <a:pPr>
              <a:lnSpc>
                <a:spcPct val="90000"/>
              </a:lnSpc>
            </a:pPr>
            <a:r>
              <a:rPr kumimoji="0" lang="en-GB" altLang="ko-KR">
                <a:solidFill>
                  <a:schemeClr val="tx1"/>
                </a:solidFill>
                <a:ea typeface="굴림" charset="-127"/>
              </a:rPr>
              <a:t>Queries could combine text queries with structural queries: queries that relate to the structure of the document </a:t>
            </a:r>
          </a:p>
          <a:p>
            <a:pPr lvl="1">
              <a:lnSpc>
                <a:spcPct val="90000"/>
              </a:lnSpc>
            </a:pPr>
            <a:r>
              <a:rPr kumimoji="0" lang="en-GB" altLang="ko-KR" i="1">
                <a:solidFill>
                  <a:schemeClr val="tx1"/>
                </a:solidFill>
                <a:ea typeface="굴림" charset="-127"/>
              </a:rPr>
              <a:t>Example</a:t>
            </a:r>
            <a:r>
              <a:rPr kumimoji="0" lang="en-GB" altLang="ko-KR">
                <a:solidFill>
                  <a:schemeClr val="tx1"/>
                </a:solidFill>
                <a:ea typeface="굴림" charset="-127"/>
              </a:rPr>
              <a:t>: Retrieve documents that contain a page in which the phrase “terrorist attack” appears in the text and a photo whose caption contains the phrase “World Trade Center” </a:t>
            </a:r>
          </a:p>
          <a:p>
            <a:pPr lvl="1">
              <a:lnSpc>
                <a:spcPct val="90000"/>
              </a:lnSpc>
            </a:pPr>
            <a:r>
              <a:rPr kumimoji="0" lang="en-GB" altLang="ko-KR">
                <a:solidFill>
                  <a:schemeClr val="tx1"/>
                </a:solidFill>
                <a:ea typeface="굴림" charset="-127"/>
              </a:rPr>
              <a:t> The corresponding query could be:</a:t>
            </a:r>
            <a:r>
              <a:rPr kumimoji="0" lang="en-GB" altLang="ko-KR" b="1">
                <a:solidFill>
                  <a:schemeClr val="tx1"/>
                </a:solidFill>
                <a:ea typeface="굴림" charset="-127"/>
              </a:rPr>
              <a:t>samepage</a:t>
            </a:r>
            <a:r>
              <a:rPr kumimoji="0" lang="en-GB" altLang="ko-KR">
                <a:solidFill>
                  <a:schemeClr val="tx1"/>
                </a:solidFill>
                <a:ea typeface="굴림" charset="-127"/>
              </a:rPr>
              <a:t>( “terrorist attack”, </a:t>
            </a:r>
            <a:r>
              <a:rPr kumimoji="0" lang="en-GB" altLang="ko-KR" b="1">
                <a:solidFill>
                  <a:schemeClr val="tx1"/>
                </a:solidFill>
                <a:ea typeface="굴림" charset="-127"/>
              </a:rPr>
              <a:t>photo</a:t>
            </a:r>
            <a:r>
              <a:rPr kumimoji="0" lang="en-GB" altLang="ko-KR">
                <a:solidFill>
                  <a:schemeClr val="tx1"/>
                </a:solidFill>
                <a:ea typeface="굴림" charset="-127"/>
              </a:rPr>
              <a:t>(</a:t>
            </a:r>
            <a:r>
              <a:rPr kumimoji="0" lang="en-GB" altLang="ko-KR" b="1">
                <a:solidFill>
                  <a:schemeClr val="tx1"/>
                </a:solidFill>
                <a:ea typeface="굴림" charset="-127"/>
              </a:rPr>
              <a:t>caption</a:t>
            </a:r>
            <a:r>
              <a:rPr kumimoji="0" lang="en-GB" altLang="ko-KR">
                <a:solidFill>
                  <a:schemeClr val="tx1"/>
                </a:solidFill>
                <a:ea typeface="굴림" charset="-127"/>
              </a:rPr>
              <a:t>( “World Trade Center”))) </a:t>
            </a:r>
          </a:p>
          <a:p>
            <a:pPr>
              <a:lnSpc>
                <a:spcPct val="90000"/>
              </a:lnSpc>
              <a:spcBef>
                <a:spcPts val="25"/>
              </a:spcBef>
              <a:buClr>
                <a:srgbClr val="009999"/>
              </a:buClr>
              <a:buFont typeface="Times New Roman" pitchFamily="18" charset="0"/>
              <a:buNone/>
            </a:pPr>
            <a:endParaRPr lang="ko-KR" altLang="en-US">
              <a:ea typeface="굴림"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슬라이드 번호 개체 틀 5"/>
          <p:cNvSpPr>
            <a:spLocks noGrp="1"/>
          </p:cNvSpPr>
          <p:nvPr>
            <p:ph type="sldNum" sz="quarter" idx="12"/>
          </p:nvPr>
        </p:nvSpPr>
        <p:spPr/>
        <p:txBody>
          <a:bodyPr/>
          <a:lstStyle/>
          <a:p>
            <a:fld id="{AB8629A8-764B-4719-B496-14DDF888D140}" type="slidenum">
              <a:rPr lang="ko-KR" altLang="en-US"/>
              <a:pPr/>
              <a:t>17</a:t>
            </a:fld>
            <a:endParaRPr lang="en-US" altLang="ko-KR"/>
          </a:p>
        </p:txBody>
      </p:sp>
      <p:sp>
        <p:nvSpPr>
          <p:cNvPr id="1846274" name="Rectangle 2"/>
          <p:cNvSpPr>
            <a:spLocks noGrp="1" noChangeArrowheads="1"/>
          </p:cNvSpPr>
          <p:nvPr>
            <p:ph type="title"/>
          </p:nvPr>
        </p:nvSpPr>
        <p:spPr/>
        <p:txBody>
          <a:bodyPr/>
          <a:lstStyle/>
          <a:p>
            <a:r>
              <a:rPr lang="en-US" altLang="ko-KR">
                <a:ea typeface="굴림" charset="-127"/>
              </a:rPr>
              <a:t>The Three Main Structures</a:t>
            </a:r>
          </a:p>
        </p:txBody>
      </p:sp>
      <p:sp>
        <p:nvSpPr>
          <p:cNvPr id="1846275" name="Rectangle 3"/>
          <p:cNvSpPr>
            <a:spLocks noGrp="1" noChangeArrowheads="1"/>
          </p:cNvSpPr>
          <p:nvPr>
            <p:ph type="body" idx="1"/>
          </p:nvPr>
        </p:nvSpPr>
        <p:spPr/>
        <p:txBody>
          <a:bodyPr/>
          <a:lstStyle/>
          <a:p>
            <a:pPr>
              <a:buFont typeface="Wingdings" pitchFamily="2" charset="2"/>
              <a:buNone/>
            </a:pPr>
            <a:r>
              <a:rPr kumimoji="0" lang="en-GB" altLang="ko-KR">
                <a:solidFill>
                  <a:schemeClr val="tx1"/>
                </a:solidFill>
                <a:ea typeface="굴림" charset="-127"/>
              </a:rPr>
              <a:t>1.Fixed structure </a:t>
            </a:r>
          </a:p>
          <a:p>
            <a:pPr>
              <a:buFont typeface="Wingdings" pitchFamily="2" charset="2"/>
              <a:buNone/>
            </a:pPr>
            <a:r>
              <a:rPr kumimoji="0" lang="en-GB" altLang="ko-KR">
                <a:solidFill>
                  <a:schemeClr val="tx1"/>
                </a:solidFill>
                <a:ea typeface="굴림" charset="-127"/>
              </a:rPr>
              <a:t>2.Hypertext structure </a:t>
            </a:r>
          </a:p>
          <a:p>
            <a:pPr>
              <a:buFont typeface="Wingdings" pitchFamily="2" charset="2"/>
              <a:buNone/>
            </a:pPr>
            <a:r>
              <a:rPr kumimoji="0" lang="en-GB" altLang="ko-KR">
                <a:solidFill>
                  <a:schemeClr val="tx1"/>
                </a:solidFill>
                <a:ea typeface="굴림" charset="-127"/>
              </a:rPr>
              <a:t>3.Hierarchical structure </a:t>
            </a:r>
          </a:p>
          <a:p>
            <a:endParaRPr lang="ko-KR" altLang="en-US">
              <a:ea typeface="굴림" charset="-127"/>
            </a:endParaRPr>
          </a:p>
        </p:txBody>
      </p:sp>
      <p:sp>
        <p:nvSpPr>
          <p:cNvPr id="1846277" name="Rectangle 5"/>
          <p:cNvSpPr>
            <a:spLocks noChangeArrowheads="1"/>
          </p:cNvSpPr>
          <p:nvPr/>
        </p:nvSpPr>
        <p:spPr bwMode="auto">
          <a:xfrm>
            <a:off x="581025" y="3721100"/>
            <a:ext cx="1947863" cy="2133600"/>
          </a:xfrm>
          <a:prstGeom prst="rect">
            <a:avLst/>
          </a:prstGeom>
          <a:noFill/>
          <a:ln w="9525" algn="ctr">
            <a:solidFill>
              <a:schemeClr val="tx1"/>
            </a:solidFill>
            <a:miter lim="800000"/>
            <a:headEnd/>
            <a:tailEnd/>
          </a:ln>
          <a:effectLst/>
        </p:spPr>
        <p:txBody>
          <a:bodyPr wrap="none" anchor="ctr"/>
          <a:lstStyle/>
          <a:p>
            <a:endParaRPr lang="ko-KR" altLang="en-US"/>
          </a:p>
        </p:txBody>
      </p:sp>
      <p:sp>
        <p:nvSpPr>
          <p:cNvPr id="1846278" name="Rectangle 6"/>
          <p:cNvSpPr>
            <a:spLocks noChangeArrowheads="1"/>
          </p:cNvSpPr>
          <p:nvPr/>
        </p:nvSpPr>
        <p:spPr bwMode="auto">
          <a:xfrm>
            <a:off x="693738" y="3898900"/>
            <a:ext cx="981075" cy="277813"/>
          </a:xfrm>
          <a:prstGeom prst="rect">
            <a:avLst/>
          </a:prstGeom>
          <a:noFill/>
          <a:ln w="9525" algn="ctr">
            <a:solidFill>
              <a:schemeClr val="tx1"/>
            </a:solidFill>
            <a:miter lim="800000"/>
            <a:headEnd/>
            <a:tailEnd/>
          </a:ln>
          <a:effectLst/>
        </p:spPr>
        <p:txBody>
          <a:bodyPr wrap="none" anchor="ctr"/>
          <a:lstStyle/>
          <a:p>
            <a:endParaRPr lang="ko-KR" altLang="en-US"/>
          </a:p>
        </p:txBody>
      </p:sp>
      <p:sp>
        <p:nvSpPr>
          <p:cNvPr id="1846279" name="Rectangle 7"/>
          <p:cNvSpPr>
            <a:spLocks noChangeArrowheads="1"/>
          </p:cNvSpPr>
          <p:nvPr/>
        </p:nvSpPr>
        <p:spPr bwMode="auto">
          <a:xfrm>
            <a:off x="687388" y="4343400"/>
            <a:ext cx="1722437" cy="582613"/>
          </a:xfrm>
          <a:prstGeom prst="rect">
            <a:avLst/>
          </a:prstGeom>
          <a:noFill/>
          <a:ln w="9525" algn="ctr">
            <a:solidFill>
              <a:schemeClr val="tx1"/>
            </a:solidFill>
            <a:miter lim="800000"/>
            <a:headEnd/>
            <a:tailEnd/>
          </a:ln>
          <a:effectLst/>
        </p:spPr>
        <p:txBody>
          <a:bodyPr wrap="none" anchor="ctr"/>
          <a:lstStyle/>
          <a:p>
            <a:endParaRPr lang="ko-KR" altLang="en-US"/>
          </a:p>
        </p:txBody>
      </p:sp>
      <p:sp>
        <p:nvSpPr>
          <p:cNvPr id="1846280" name="Rectangle 8"/>
          <p:cNvSpPr>
            <a:spLocks noChangeArrowheads="1"/>
          </p:cNvSpPr>
          <p:nvPr/>
        </p:nvSpPr>
        <p:spPr bwMode="auto">
          <a:xfrm>
            <a:off x="668338" y="4999038"/>
            <a:ext cx="1722437" cy="238125"/>
          </a:xfrm>
          <a:prstGeom prst="rect">
            <a:avLst/>
          </a:prstGeom>
          <a:noFill/>
          <a:ln w="9525" algn="ctr">
            <a:solidFill>
              <a:schemeClr val="tx1"/>
            </a:solidFill>
            <a:miter lim="800000"/>
            <a:headEnd/>
            <a:tailEnd/>
          </a:ln>
          <a:effectLst/>
        </p:spPr>
        <p:txBody>
          <a:bodyPr wrap="none" anchor="ctr"/>
          <a:lstStyle/>
          <a:p>
            <a:endParaRPr lang="ko-KR" altLang="en-US"/>
          </a:p>
        </p:txBody>
      </p:sp>
      <p:sp>
        <p:nvSpPr>
          <p:cNvPr id="1846281" name="Oval 9"/>
          <p:cNvSpPr>
            <a:spLocks noChangeArrowheads="1"/>
          </p:cNvSpPr>
          <p:nvPr/>
        </p:nvSpPr>
        <p:spPr bwMode="auto">
          <a:xfrm>
            <a:off x="3721100" y="3792538"/>
            <a:ext cx="636588" cy="609600"/>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82" name="Oval 10"/>
          <p:cNvSpPr>
            <a:spLocks noChangeArrowheads="1"/>
          </p:cNvSpPr>
          <p:nvPr/>
        </p:nvSpPr>
        <p:spPr bwMode="auto">
          <a:xfrm>
            <a:off x="4025900" y="4719638"/>
            <a:ext cx="636588" cy="609600"/>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83" name="Oval 11"/>
          <p:cNvSpPr>
            <a:spLocks noChangeArrowheads="1"/>
          </p:cNvSpPr>
          <p:nvPr/>
        </p:nvSpPr>
        <p:spPr bwMode="auto">
          <a:xfrm>
            <a:off x="3343275" y="5389563"/>
            <a:ext cx="636588" cy="609600"/>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84" name="Oval 12"/>
          <p:cNvSpPr>
            <a:spLocks noChangeArrowheads="1"/>
          </p:cNvSpPr>
          <p:nvPr/>
        </p:nvSpPr>
        <p:spPr bwMode="auto">
          <a:xfrm>
            <a:off x="5106988" y="3852863"/>
            <a:ext cx="636587" cy="609600"/>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85" name="Oval 13"/>
          <p:cNvSpPr>
            <a:spLocks noChangeArrowheads="1"/>
          </p:cNvSpPr>
          <p:nvPr/>
        </p:nvSpPr>
        <p:spPr bwMode="auto">
          <a:xfrm>
            <a:off x="5040313" y="5176838"/>
            <a:ext cx="636587" cy="609600"/>
          </a:xfrm>
          <a:prstGeom prst="ellipse">
            <a:avLst/>
          </a:prstGeom>
          <a:noFill/>
          <a:ln w="9525" algn="ctr">
            <a:solidFill>
              <a:schemeClr val="tx1"/>
            </a:solidFill>
            <a:round/>
            <a:headEnd/>
            <a:tailEnd/>
          </a:ln>
          <a:effectLst/>
        </p:spPr>
        <p:txBody>
          <a:bodyPr wrap="none" anchor="ctr"/>
          <a:lstStyle/>
          <a:p>
            <a:endParaRPr lang="ko-KR" altLang="en-US"/>
          </a:p>
        </p:txBody>
      </p:sp>
      <p:cxnSp>
        <p:nvCxnSpPr>
          <p:cNvPr id="1846286" name="AutoShape 14"/>
          <p:cNvCxnSpPr>
            <a:cxnSpLocks noChangeShapeType="1"/>
            <a:stCxn id="1846281" idx="3"/>
            <a:endCxn id="1846283" idx="1"/>
          </p:cNvCxnSpPr>
          <p:nvPr/>
        </p:nvCxnSpPr>
        <p:spPr bwMode="auto">
          <a:xfrm rot="5400000">
            <a:off x="3043238" y="4706938"/>
            <a:ext cx="1165225" cy="377825"/>
          </a:xfrm>
          <a:prstGeom prst="curvedConnector3">
            <a:avLst>
              <a:gd name="adj1" fmla="val 25884"/>
            </a:avLst>
          </a:prstGeom>
          <a:noFill/>
          <a:ln w="9525">
            <a:solidFill>
              <a:schemeClr val="tx1"/>
            </a:solidFill>
            <a:round/>
            <a:headEnd/>
            <a:tailEnd type="triangle" w="med" len="med"/>
          </a:ln>
          <a:effectLst/>
        </p:spPr>
      </p:cxnSp>
      <p:cxnSp>
        <p:nvCxnSpPr>
          <p:cNvPr id="1846287" name="AutoShape 15"/>
          <p:cNvCxnSpPr>
            <a:cxnSpLocks noChangeShapeType="1"/>
            <a:stCxn id="1846281" idx="5"/>
            <a:endCxn id="1846282" idx="0"/>
          </p:cNvCxnSpPr>
          <p:nvPr/>
        </p:nvCxnSpPr>
        <p:spPr bwMode="auto">
          <a:xfrm rot="16200000" flipH="1">
            <a:off x="4101307" y="4475956"/>
            <a:ext cx="406400" cy="80963"/>
          </a:xfrm>
          <a:prstGeom prst="curvedConnector3">
            <a:avLst>
              <a:gd name="adj1" fmla="val 60940"/>
            </a:avLst>
          </a:prstGeom>
          <a:noFill/>
          <a:ln w="9525">
            <a:solidFill>
              <a:schemeClr val="tx1"/>
            </a:solidFill>
            <a:round/>
            <a:headEnd/>
            <a:tailEnd type="triangle" w="med" len="med"/>
          </a:ln>
          <a:effectLst/>
        </p:spPr>
      </p:cxnSp>
      <p:cxnSp>
        <p:nvCxnSpPr>
          <p:cNvPr id="1846288" name="AutoShape 16"/>
          <p:cNvCxnSpPr>
            <a:cxnSpLocks noChangeShapeType="1"/>
            <a:stCxn id="1846281" idx="7"/>
            <a:endCxn id="1846284" idx="0"/>
          </p:cNvCxnSpPr>
          <p:nvPr/>
        </p:nvCxnSpPr>
        <p:spPr bwMode="auto">
          <a:xfrm rot="16200000">
            <a:off x="4830762" y="3286126"/>
            <a:ext cx="28575" cy="1162050"/>
          </a:xfrm>
          <a:prstGeom prst="curvedConnector3">
            <a:avLst>
              <a:gd name="adj1" fmla="val 2038889"/>
            </a:avLst>
          </a:prstGeom>
          <a:noFill/>
          <a:ln w="9525">
            <a:solidFill>
              <a:schemeClr val="tx1"/>
            </a:solidFill>
            <a:round/>
            <a:headEnd/>
            <a:tailEnd type="triangle" w="med" len="med"/>
          </a:ln>
          <a:effectLst/>
        </p:spPr>
      </p:cxnSp>
      <p:cxnSp>
        <p:nvCxnSpPr>
          <p:cNvPr id="1846289" name="AutoShape 17"/>
          <p:cNvCxnSpPr>
            <a:cxnSpLocks noChangeShapeType="1"/>
            <a:stCxn id="1846283" idx="6"/>
            <a:endCxn id="1846285" idx="2"/>
          </p:cNvCxnSpPr>
          <p:nvPr/>
        </p:nvCxnSpPr>
        <p:spPr bwMode="auto">
          <a:xfrm flipV="1">
            <a:off x="3979863" y="5481638"/>
            <a:ext cx="1060450" cy="212725"/>
          </a:xfrm>
          <a:prstGeom prst="curvedConnector3">
            <a:avLst>
              <a:gd name="adj1" fmla="val 49852"/>
            </a:avLst>
          </a:prstGeom>
          <a:noFill/>
          <a:ln w="9525">
            <a:solidFill>
              <a:schemeClr val="tx1"/>
            </a:solidFill>
            <a:round/>
            <a:headEnd/>
            <a:tailEnd type="triangle" w="med" len="med"/>
          </a:ln>
          <a:effectLst/>
        </p:spPr>
      </p:cxnSp>
      <p:cxnSp>
        <p:nvCxnSpPr>
          <p:cNvPr id="1846290" name="AutoShape 18"/>
          <p:cNvCxnSpPr>
            <a:cxnSpLocks noChangeShapeType="1"/>
            <a:stCxn id="1846284" idx="3"/>
            <a:endCxn id="1846285" idx="6"/>
          </p:cNvCxnSpPr>
          <p:nvPr/>
        </p:nvCxnSpPr>
        <p:spPr bwMode="auto">
          <a:xfrm rot="16200000" flipH="1">
            <a:off x="4884737" y="4689476"/>
            <a:ext cx="1108075" cy="476250"/>
          </a:xfrm>
          <a:prstGeom prst="curvedConnector4">
            <a:avLst>
              <a:gd name="adj1" fmla="val 40259"/>
              <a:gd name="adj2" fmla="val 147667"/>
            </a:avLst>
          </a:prstGeom>
          <a:noFill/>
          <a:ln w="9525">
            <a:solidFill>
              <a:schemeClr val="tx1"/>
            </a:solidFill>
            <a:round/>
            <a:headEnd/>
            <a:tailEnd type="triangle" w="med" len="med"/>
          </a:ln>
          <a:effectLst/>
        </p:spPr>
      </p:cxnSp>
      <p:sp>
        <p:nvSpPr>
          <p:cNvPr id="1846291" name="Oval 19"/>
          <p:cNvSpPr>
            <a:spLocks noChangeArrowheads="1"/>
          </p:cNvSpPr>
          <p:nvPr/>
        </p:nvSpPr>
        <p:spPr bwMode="auto">
          <a:xfrm>
            <a:off x="7451725" y="2908300"/>
            <a:ext cx="398463" cy="411163"/>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92" name="Oval 20"/>
          <p:cNvSpPr>
            <a:spLocks noChangeArrowheads="1"/>
          </p:cNvSpPr>
          <p:nvPr/>
        </p:nvSpPr>
        <p:spPr bwMode="auto">
          <a:xfrm>
            <a:off x="6804025" y="3689350"/>
            <a:ext cx="398463" cy="411163"/>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93" name="Oval 21"/>
          <p:cNvSpPr>
            <a:spLocks noChangeArrowheads="1"/>
          </p:cNvSpPr>
          <p:nvPr/>
        </p:nvSpPr>
        <p:spPr bwMode="auto">
          <a:xfrm>
            <a:off x="7489825" y="3675063"/>
            <a:ext cx="398463" cy="411162"/>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94" name="Oval 22"/>
          <p:cNvSpPr>
            <a:spLocks noChangeArrowheads="1"/>
          </p:cNvSpPr>
          <p:nvPr/>
        </p:nvSpPr>
        <p:spPr bwMode="auto">
          <a:xfrm>
            <a:off x="8232775" y="3660775"/>
            <a:ext cx="398463" cy="411163"/>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95" name="Oval 23"/>
          <p:cNvSpPr>
            <a:spLocks noChangeArrowheads="1"/>
          </p:cNvSpPr>
          <p:nvPr/>
        </p:nvSpPr>
        <p:spPr bwMode="auto">
          <a:xfrm>
            <a:off x="7161213" y="4760913"/>
            <a:ext cx="398462" cy="411162"/>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96" name="Oval 24"/>
          <p:cNvSpPr>
            <a:spLocks noChangeArrowheads="1"/>
          </p:cNvSpPr>
          <p:nvPr/>
        </p:nvSpPr>
        <p:spPr bwMode="auto">
          <a:xfrm>
            <a:off x="7870825" y="4756150"/>
            <a:ext cx="398463" cy="411163"/>
          </a:xfrm>
          <a:prstGeom prst="ellipse">
            <a:avLst/>
          </a:prstGeom>
          <a:noFill/>
          <a:ln w="9525" algn="ctr">
            <a:solidFill>
              <a:schemeClr val="tx1"/>
            </a:solidFill>
            <a:round/>
            <a:headEnd/>
            <a:tailEnd/>
          </a:ln>
          <a:effectLst/>
        </p:spPr>
        <p:txBody>
          <a:bodyPr wrap="none" anchor="ctr"/>
          <a:lstStyle/>
          <a:p>
            <a:endParaRPr lang="ko-KR" altLang="en-US"/>
          </a:p>
        </p:txBody>
      </p:sp>
      <p:sp>
        <p:nvSpPr>
          <p:cNvPr id="1846297" name="Oval 25"/>
          <p:cNvSpPr>
            <a:spLocks noChangeArrowheads="1"/>
          </p:cNvSpPr>
          <p:nvPr/>
        </p:nvSpPr>
        <p:spPr bwMode="auto">
          <a:xfrm>
            <a:off x="8556625" y="4770438"/>
            <a:ext cx="398463" cy="411162"/>
          </a:xfrm>
          <a:prstGeom prst="ellipse">
            <a:avLst/>
          </a:prstGeom>
          <a:noFill/>
          <a:ln w="9525" algn="ctr">
            <a:solidFill>
              <a:schemeClr val="tx1"/>
            </a:solidFill>
            <a:round/>
            <a:headEnd/>
            <a:tailEnd/>
          </a:ln>
          <a:effectLst/>
        </p:spPr>
        <p:txBody>
          <a:bodyPr wrap="none" anchor="ctr"/>
          <a:lstStyle/>
          <a:p>
            <a:endParaRPr lang="ko-KR" altLang="en-US"/>
          </a:p>
        </p:txBody>
      </p:sp>
      <p:cxnSp>
        <p:nvCxnSpPr>
          <p:cNvPr id="1846298" name="AutoShape 26"/>
          <p:cNvCxnSpPr>
            <a:cxnSpLocks noChangeShapeType="1"/>
            <a:stCxn id="1846291" idx="3"/>
            <a:endCxn id="1846292" idx="7"/>
          </p:cNvCxnSpPr>
          <p:nvPr/>
        </p:nvCxnSpPr>
        <p:spPr bwMode="auto">
          <a:xfrm flipH="1">
            <a:off x="7143750" y="3259138"/>
            <a:ext cx="366713" cy="490537"/>
          </a:xfrm>
          <a:prstGeom prst="straightConnector1">
            <a:avLst/>
          </a:prstGeom>
          <a:noFill/>
          <a:ln w="9525">
            <a:solidFill>
              <a:schemeClr val="tx1"/>
            </a:solidFill>
            <a:round/>
            <a:headEnd/>
            <a:tailEnd/>
          </a:ln>
          <a:effectLst/>
        </p:spPr>
      </p:cxnSp>
      <p:cxnSp>
        <p:nvCxnSpPr>
          <p:cNvPr id="1846299" name="AutoShape 27"/>
          <p:cNvCxnSpPr>
            <a:cxnSpLocks noChangeShapeType="1"/>
            <a:stCxn id="1846291" idx="4"/>
            <a:endCxn id="1846293" idx="0"/>
          </p:cNvCxnSpPr>
          <p:nvPr/>
        </p:nvCxnSpPr>
        <p:spPr bwMode="auto">
          <a:xfrm>
            <a:off x="7651750" y="3319463"/>
            <a:ext cx="38100" cy="355600"/>
          </a:xfrm>
          <a:prstGeom prst="straightConnector1">
            <a:avLst/>
          </a:prstGeom>
          <a:noFill/>
          <a:ln w="9525">
            <a:solidFill>
              <a:schemeClr val="tx1"/>
            </a:solidFill>
            <a:round/>
            <a:headEnd/>
            <a:tailEnd/>
          </a:ln>
          <a:effectLst/>
        </p:spPr>
      </p:cxnSp>
      <p:cxnSp>
        <p:nvCxnSpPr>
          <p:cNvPr id="1846300" name="AutoShape 28"/>
          <p:cNvCxnSpPr>
            <a:cxnSpLocks noChangeShapeType="1"/>
            <a:stCxn id="1846291" idx="5"/>
            <a:endCxn id="1846294" idx="1"/>
          </p:cNvCxnSpPr>
          <p:nvPr/>
        </p:nvCxnSpPr>
        <p:spPr bwMode="auto">
          <a:xfrm>
            <a:off x="7791450" y="3259138"/>
            <a:ext cx="500063" cy="461962"/>
          </a:xfrm>
          <a:prstGeom prst="straightConnector1">
            <a:avLst/>
          </a:prstGeom>
          <a:noFill/>
          <a:ln w="9525">
            <a:solidFill>
              <a:schemeClr val="tx1"/>
            </a:solidFill>
            <a:round/>
            <a:headEnd/>
            <a:tailEnd/>
          </a:ln>
          <a:effectLst/>
        </p:spPr>
      </p:cxnSp>
      <p:cxnSp>
        <p:nvCxnSpPr>
          <p:cNvPr id="1846301" name="AutoShape 29"/>
          <p:cNvCxnSpPr>
            <a:cxnSpLocks noChangeShapeType="1"/>
            <a:stCxn id="1846293" idx="3"/>
            <a:endCxn id="1846295" idx="0"/>
          </p:cNvCxnSpPr>
          <p:nvPr/>
        </p:nvCxnSpPr>
        <p:spPr bwMode="auto">
          <a:xfrm flipH="1">
            <a:off x="7361238" y="4025900"/>
            <a:ext cx="187325" cy="735013"/>
          </a:xfrm>
          <a:prstGeom prst="straightConnector1">
            <a:avLst/>
          </a:prstGeom>
          <a:noFill/>
          <a:ln w="9525">
            <a:solidFill>
              <a:schemeClr val="tx1"/>
            </a:solidFill>
            <a:round/>
            <a:headEnd/>
            <a:tailEnd/>
          </a:ln>
          <a:effectLst/>
        </p:spPr>
      </p:cxnSp>
      <p:cxnSp>
        <p:nvCxnSpPr>
          <p:cNvPr id="1846302" name="AutoShape 30"/>
          <p:cNvCxnSpPr>
            <a:cxnSpLocks noChangeShapeType="1"/>
            <a:stCxn id="1846293" idx="5"/>
            <a:endCxn id="1846296" idx="0"/>
          </p:cNvCxnSpPr>
          <p:nvPr/>
        </p:nvCxnSpPr>
        <p:spPr bwMode="auto">
          <a:xfrm>
            <a:off x="7829550" y="4025900"/>
            <a:ext cx="241300" cy="730250"/>
          </a:xfrm>
          <a:prstGeom prst="straightConnector1">
            <a:avLst/>
          </a:prstGeom>
          <a:noFill/>
          <a:ln w="9525">
            <a:solidFill>
              <a:schemeClr val="tx1"/>
            </a:solidFill>
            <a:round/>
            <a:headEnd/>
            <a:tailEnd/>
          </a:ln>
          <a:effectLst/>
        </p:spPr>
      </p:cxnSp>
      <p:cxnSp>
        <p:nvCxnSpPr>
          <p:cNvPr id="1846303" name="AutoShape 31"/>
          <p:cNvCxnSpPr>
            <a:cxnSpLocks noChangeShapeType="1"/>
            <a:stCxn id="1846294" idx="4"/>
            <a:endCxn id="1846297" idx="0"/>
          </p:cNvCxnSpPr>
          <p:nvPr/>
        </p:nvCxnSpPr>
        <p:spPr bwMode="auto">
          <a:xfrm>
            <a:off x="8432800" y="4071938"/>
            <a:ext cx="323850" cy="698500"/>
          </a:xfrm>
          <a:prstGeom prst="straightConnector1">
            <a:avLst/>
          </a:prstGeom>
          <a:noFill/>
          <a:ln w="9525">
            <a:solidFill>
              <a:schemeClr val="tx1"/>
            </a:solidFill>
            <a:round/>
            <a:headEnd/>
            <a:tailEnd/>
          </a:ln>
          <a:effectLst/>
        </p:spPr>
      </p:cxnSp>
      <p:sp>
        <p:nvSpPr>
          <p:cNvPr id="1846304" name="Rectangle 32"/>
          <p:cNvSpPr>
            <a:spLocks noChangeArrowheads="1"/>
          </p:cNvSpPr>
          <p:nvPr/>
        </p:nvSpPr>
        <p:spPr bwMode="auto">
          <a:xfrm>
            <a:off x="6545263" y="5599113"/>
            <a:ext cx="2460625" cy="273050"/>
          </a:xfrm>
          <a:prstGeom prst="rect">
            <a:avLst/>
          </a:prstGeom>
          <a:noFill/>
          <a:ln w="9525" algn="ctr">
            <a:solidFill>
              <a:schemeClr val="tx1"/>
            </a:solidFill>
            <a:miter lim="800000"/>
            <a:headEnd/>
            <a:tailEnd/>
          </a:ln>
          <a:effectLst/>
        </p:spPr>
        <p:txBody>
          <a:bodyPr wrap="none" anchor="ctr"/>
          <a:lstStyle/>
          <a:p>
            <a:endParaRPr lang="ko-KR" altLang="en-US"/>
          </a:p>
        </p:txBody>
      </p:sp>
      <p:sp>
        <p:nvSpPr>
          <p:cNvPr id="1846305" name="Line 33"/>
          <p:cNvSpPr>
            <a:spLocks noChangeShapeType="1"/>
          </p:cNvSpPr>
          <p:nvPr/>
        </p:nvSpPr>
        <p:spPr bwMode="auto">
          <a:xfrm flipH="1">
            <a:off x="6961188" y="5130800"/>
            <a:ext cx="265112" cy="457200"/>
          </a:xfrm>
          <a:prstGeom prst="line">
            <a:avLst/>
          </a:prstGeom>
          <a:noFill/>
          <a:ln w="12700">
            <a:solidFill>
              <a:schemeClr val="tx1"/>
            </a:solidFill>
            <a:prstDash val="sysDot"/>
            <a:round/>
            <a:headEnd/>
            <a:tailEnd/>
          </a:ln>
          <a:effectLst/>
        </p:spPr>
        <p:txBody>
          <a:bodyPr wrap="none" anchor="ctr"/>
          <a:lstStyle/>
          <a:p>
            <a:endParaRPr lang="ko-KR" altLang="en-US"/>
          </a:p>
        </p:txBody>
      </p:sp>
      <p:sp>
        <p:nvSpPr>
          <p:cNvPr id="1846306" name="Line 34"/>
          <p:cNvSpPr>
            <a:spLocks noChangeShapeType="1"/>
          </p:cNvSpPr>
          <p:nvPr/>
        </p:nvSpPr>
        <p:spPr bwMode="auto">
          <a:xfrm>
            <a:off x="7507288" y="5116513"/>
            <a:ext cx="192087" cy="471487"/>
          </a:xfrm>
          <a:prstGeom prst="line">
            <a:avLst/>
          </a:prstGeom>
          <a:noFill/>
          <a:ln w="12700">
            <a:solidFill>
              <a:schemeClr val="tx1"/>
            </a:solidFill>
            <a:prstDash val="sysDot"/>
            <a:round/>
            <a:headEnd/>
            <a:tailEnd/>
          </a:ln>
          <a:effectLst/>
        </p:spPr>
        <p:txBody>
          <a:bodyPr wrap="none" anchor="ctr"/>
          <a:lstStyle/>
          <a:p>
            <a:endParaRPr lang="ko-KR" altLang="en-US"/>
          </a:p>
        </p:txBody>
      </p:sp>
      <p:sp>
        <p:nvSpPr>
          <p:cNvPr id="1846307" name="Line 35"/>
          <p:cNvSpPr>
            <a:spLocks noChangeShapeType="1"/>
          </p:cNvSpPr>
          <p:nvPr/>
        </p:nvSpPr>
        <p:spPr bwMode="auto">
          <a:xfrm flipH="1">
            <a:off x="6681788" y="4098925"/>
            <a:ext cx="293687" cy="1489075"/>
          </a:xfrm>
          <a:prstGeom prst="line">
            <a:avLst/>
          </a:prstGeom>
          <a:noFill/>
          <a:ln w="12700">
            <a:solidFill>
              <a:schemeClr val="tx1"/>
            </a:solidFill>
            <a:prstDash val="sysDot"/>
            <a:round/>
            <a:headEnd/>
            <a:tailEnd/>
          </a:ln>
          <a:effectLst/>
        </p:spPr>
        <p:txBody>
          <a:bodyPr wrap="none" anchor="ctr"/>
          <a:lstStyle/>
          <a:p>
            <a:endParaRPr lang="ko-KR" altLang="en-US"/>
          </a:p>
        </p:txBody>
      </p:sp>
      <p:sp>
        <p:nvSpPr>
          <p:cNvPr id="1846308" name="Line 36"/>
          <p:cNvSpPr>
            <a:spLocks noChangeShapeType="1"/>
          </p:cNvSpPr>
          <p:nvPr/>
        </p:nvSpPr>
        <p:spPr bwMode="auto">
          <a:xfrm flipH="1">
            <a:off x="7816850" y="5100638"/>
            <a:ext cx="131763" cy="501650"/>
          </a:xfrm>
          <a:prstGeom prst="line">
            <a:avLst/>
          </a:prstGeom>
          <a:noFill/>
          <a:ln w="12700">
            <a:solidFill>
              <a:schemeClr val="tx1"/>
            </a:solidFill>
            <a:prstDash val="sysDot"/>
            <a:round/>
            <a:headEnd/>
            <a:tailEnd/>
          </a:ln>
          <a:effectLst/>
        </p:spPr>
        <p:txBody>
          <a:bodyPr wrap="none" anchor="ctr"/>
          <a:lstStyle/>
          <a:p>
            <a:endParaRPr lang="ko-KR" altLang="en-US"/>
          </a:p>
        </p:txBody>
      </p:sp>
      <p:sp>
        <p:nvSpPr>
          <p:cNvPr id="1846309" name="Line 37"/>
          <p:cNvSpPr>
            <a:spLocks noChangeShapeType="1"/>
          </p:cNvSpPr>
          <p:nvPr/>
        </p:nvSpPr>
        <p:spPr bwMode="auto">
          <a:xfrm>
            <a:off x="8229600" y="5100638"/>
            <a:ext cx="192088" cy="473075"/>
          </a:xfrm>
          <a:prstGeom prst="line">
            <a:avLst/>
          </a:prstGeom>
          <a:noFill/>
          <a:ln w="12700">
            <a:solidFill>
              <a:schemeClr val="tx1"/>
            </a:solidFill>
            <a:prstDash val="sysDot"/>
            <a:round/>
            <a:headEnd/>
            <a:tailEnd/>
          </a:ln>
          <a:effectLst/>
        </p:spPr>
        <p:txBody>
          <a:bodyPr wrap="none" anchor="ctr"/>
          <a:lstStyle/>
          <a:p>
            <a:endParaRPr lang="ko-KR" altLang="en-US"/>
          </a:p>
        </p:txBody>
      </p:sp>
      <p:sp>
        <p:nvSpPr>
          <p:cNvPr id="1846310" name="Line 38"/>
          <p:cNvSpPr>
            <a:spLocks noChangeShapeType="1"/>
          </p:cNvSpPr>
          <p:nvPr/>
        </p:nvSpPr>
        <p:spPr bwMode="auto">
          <a:xfrm>
            <a:off x="8789988" y="5159375"/>
            <a:ext cx="73025" cy="414338"/>
          </a:xfrm>
          <a:prstGeom prst="line">
            <a:avLst/>
          </a:prstGeom>
          <a:noFill/>
          <a:ln w="12700">
            <a:solidFill>
              <a:schemeClr val="tx1"/>
            </a:solidFill>
            <a:prstDash val="sysDot"/>
            <a:round/>
            <a:headEnd/>
            <a:tailEnd/>
          </a:ln>
          <a:effectLst/>
        </p:spPr>
        <p:txBody>
          <a:bodyPr wrap="none" anchor="ctr"/>
          <a:lstStyle/>
          <a:p>
            <a:endParaRPr lang="ko-K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14A71757-11A1-4ECF-912C-62732F660030}" type="slidenum">
              <a:rPr lang="ko-KR" altLang="en-US"/>
              <a:pPr/>
              <a:t>18</a:t>
            </a:fld>
            <a:endParaRPr lang="en-US" altLang="ko-KR"/>
          </a:p>
        </p:txBody>
      </p:sp>
      <p:sp>
        <p:nvSpPr>
          <p:cNvPr id="1845250" name="Rectangle 2"/>
          <p:cNvSpPr>
            <a:spLocks noGrp="1" noChangeArrowheads="1"/>
          </p:cNvSpPr>
          <p:nvPr>
            <p:ph type="title"/>
          </p:nvPr>
        </p:nvSpPr>
        <p:spPr/>
        <p:txBody>
          <a:bodyPr/>
          <a:lstStyle/>
          <a:p>
            <a:r>
              <a:rPr lang="en-US" altLang="ko-KR">
                <a:ea typeface="굴림" charset="-127"/>
              </a:rPr>
              <a:t>Fixed Structure</a:t>
            </a:r>
          </a:p>
        </p:txBody>
      </p:sp>
      <p:sp>
        <p:nvSpPr>
          <p:cNvPr id="1845251" name="Rectangle 3"/>
          <p:cNvSpPr>
            <a:spLocks noGrp="1" noChangeArrowheads="1"/>
          </p:cNvSpPr>
          <p:nvPr>
            <p:ph type="body" idx="1"/>
          </p:nvPr>
        </p:nvSpPr>
        <p:spPr/>
        <p:txBody>
          <a:bodyPr/>
          <a:lstStyle/>
          <a:p>
            <a:pPr>
              <a:lnSpc>
                <a:spcPct val="90000"/>
              </a:lnSpc>
            </a:pPr>
            <a:r>
              <a:rPr kumimoji="0" lang="en-GB" altLang="ko-KR" sz="2400" dirty="0">
                <a:solidFill>
                  <a:schemeClr val="tx1"/>
                </a:solidFill>
                <a:ea typeface="굴림" charset="-127"/>
              </a:rPr>
              <a:t>Document is divided to a fixed set of fields, much like a filled form</a:t>
            </a:r>
          </a:p>
          <a:p>
            <a:pPr>
              <a:lnSpc>
                <a:spcPct val="90000"/>
              </a:lnSpc>
            </a:pPr>
            <a:r>
              <a:rPr kumimoji="0" lang="en-GB" altLang="ko-KR" sz="2400" dirty="0">
                <a:solidFill>
                  <a:schemeClr val="tx1"/>
                </a:solidFill>
                <a:ea typeface="굴림" charset="-127"/>
              </a:rPr>
              <a:t>Fields may be associated with types, such as </a:t>
            </a:r>
            <a:r>
              <a:rPr kumimoji="0" lang="en-GB" altLang="ko-KR" sz="2400" i="1" dirty="0">
                <a:solidFill>
                  <a:schemeClr val="tx1"/>
                </a:solidFill>
                <a:ea typeface="굴림" charset="-127"/>
              </a:rPr>
              <a:t>date</a:t>
            </a:r>
            <a:endParaRPr kumimoji="0" lang="en-GB" altLang="ko-KR" sz="2400" dirty="0">
              <a:solidFill>
                <a:schemeClr val="tx1"/>
              </a:solidFill>
              <a:ea typeface="굴림" charset="-127"/>
            </a:endParaRPr>
          </a:p>
          <a:p>
            <a:pPr>
              <a:lnSpc>
                <a:spcPct val="90000"/>
              </a:lnSpc>
            </a:pPr>
            <a:r>
              <a:rPr kumimoji="0" lang="en-GB" altLang="ko-KR" sz="2400" dirty="0">
                <a:solidFill>
                  <a:schemeClr val="tx1"/>
                </a:solidFill>
                <a:ea typeface="굴림" charset="-127"/>
              </a:rPr>
              <a:t>Each field has text </a:t>
            </a:r>
          </a:p>
          <a:p>
            <a:pPr>
              <a:lnSpc>
                <a:spcPct val="90000"/>
              </a:lnSpc>
            </a:pPr>
            <a:r>
              <a:rPr kumimoji="0" lang="en-GB" altLang="ko-KR" sz="2400" dirty="0">
                <a:solidFill>
                  <a:schemeClr val="tx1"/>
                </a:solidFill>
                <a:ea typeface="굴림" charset="-127"/>
              </a:rPr>
              <a:t>Fields cannot </a:t>
            </a:r>
            <a:r>
              <a:rPr kumimoji="0" lang="en-US" altLang="ko-KR" sz="2400" dirty="0" smtClean="0">
                <a:solidFill>
                  <a:schemeClr val="tx1"/>
                </a:solidFill>
                <a:ea typeface="굴림" charset="-127"/>
              </a:rPr>
              <a:t>be</a:t>
            </a:r>
            <a:r>
              <a:rPr kumimoji="0" lang="ko-KR" altLang="en-US" sz="2400" dirty="0" smtClean="0">
                <a:solidFill>
                  <a:schemeClr val="tx1"/>
                </a:solidFill>
                <a:ea typeface="굴림" charset="-127"/>
              </a:rPr>
              <a:t> </a:t>
            </a:r>
            <a:r>
              <a:rPr kumimoji="0" lang="en-GB" altLang="ko-KR" sz="2400" dirty="0" smtClean="0">
                <a:solidFill>
                  <a:schemeClr val="tx1"/>
                </a:solidFill>
                <a:ea typeface="굴림" charset="-127"/>
              </a:rPr>
              <a:t>nested </a:t>
            </a:r>
            <a:r>
              <a:rPr kumimoji="0" lang="en-GB" altLang="ko-KR" sz="2400" dirty="0">
                <a:solidFill>
                  <a:schemeClr val="tx1"/>
                </a:solidFill>
                <a:ea typeface="굴림" charset="-127"/>
              </a:rPr>
              <a:t>or </a:t>
            </a:r>
            <a:r>
              <a:rPr kumimoji="0" lang="en-GB" altLang="ko-KR" sz="2400" dirty="0" smtClean="0">
                <a:solidFill>
                  <a:schemeClr val="tx1"/>
                </a:solidFill>
                <a:ea typeface="굴림" charset="-127"/>
              </a:rPr>
              <a:t>overlapped</a:t>
            </a:r>
            <a:endParaRPr kumimoji="0" lang="en-GB" altLang="ko-KR" sz="2400" dirty="0">
              <a:solidFill>
                <a:schemeClr val="tx1"/>
              </a:solidFill>
              <a:ea typeface="굴림" charset="-127"/>
            </a:endParaRPr>
          </a:p>
          <a:p>
            <a:pPr>
              <a:lnSpc>
                <a:spcPct val="90000"/>
              </a:lnSpc>
            </a:pPr>
            <a:r>
              <a:rPr kumimoji="0" lang="en-GB" altLang="ko-KR" sz="2400" dirty="0">
                <a:solidFill>
                  <a:schemeClr val="tx1"/>
                </a:solidFill>
                <a:ea typeface="굴림" charset="-127"/>
              </a:rPr>
              <a:t>Queries (multiple-words, Boolean, proximity, patterns, etc.) are targeted at particular fields </a:t>
            </a:r>
          </a:p>
          <a:p>
            <a:pPr>
              <a:lnSpc>
                <a:spcPct val="90000"/>
              </a:lnSpc>
            </a:pPr>
            <a:r>
              <a:rPr kumimoji="0" lang="en-GB" altLang="ko-KR" sz="2400" dirty="0">
                <a:solidFill>
                  <a:schemeClr val="tx1"/>
                </a:solidFill>
                <a:ea typeface="굴림" charset="-127"/>
              </a:rPr>
              <a:t>Suitable for documents such as mail messages, with fields for </a:t>
            </a:r>
          </a:p>
          <a:p>
            <a:pPr lvl="1">
              <a:lnSpc>
                <a:spcPct val="90000"/>
              </a:lnSpc>
            </a:pPr>
            <a:r>
              <a:rPr kumimoji="0" lang="en-GB" altLang="ko-KR" sz="2000" dirty="0">
                <a:solidFill>
                  <a:schemeClr val="tx1"/>
                </a:solidFill>
                <a:ea typeface="굴림" charset="-127"/>
              </a:rPr>
              <a:t> Sender, Receiver , Date , Subject , Message body </a:t>
            </a:r>
          </a:p>
          <a:p>
            <a:pPr>
              <a:lnSpc>
                <a:spcPct val="90000"/>
              </a:lnSpc>
            </a:pPr>
            <a:r>
              <a:rPr kumimoji="0" lang="en-GB" altLang="ko-KR" sz="2400" dirty="0">
                <a:solidFill>
                  <a:schemeClr val="tx1"/>
                </a:solidFill>
                <a:ea typeface="굴림" charset="-127"/>
              </a:rPr>
              <a:t>Lends itself to storage and manipulation in relational databases</a:t>
            </a:r>
            <a:endParaRPr kumimoji="0" lang="ko-KR" altLang="en-US" sz="2400" dirty="0">
              <a:solidFill>
                <a:schemeClr val="tx1"/>
              </a:solidFill>
              <a:ea typeface="굴림"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520D22DC-94EA-485B-B48C-5D52DE3BCFDF}" type="slidenum">
              <a:rPr lang="ko-KR" altLang="en-US"/>
              <a:pPr/>
              <a:t>19</a:t>
            </a:fld>
            <a:endParaRPr lang="en-US" altLang="ko-KR"/>
          </a:p>
        </p:txBody>
      </p:sp>
      <p:sp>
        <p:nvSpPr>
          <p:cNvPr id="1847298" name="Rectangle 2"/>
          <p:cNvSpPr>
            <a:spLocks noGrp="1" noChangeArrowheads="1"/>
          </p:cNvSpPr>
          <p:nvPr>
            <p:ph type="title"/>
          </p:nvPr>
        </p:nvSpPr>
        <p:spPr/>
        <p:txBody>
          <a:bodyPr/>
          <a:lstStyle/>
          <a:p>
            <a:r>
              <a:rPr lang="en-US" altLang="ko-KR">
                <a:ea typeface="굴림" charset="-127"/>
              </a:rPr>
              <a:t>Hypertext</a:t>
            </a:r>
          </a:p>
        </p:txBody>
      </p:sp>
      <p:sp>
        <p:nvSpPr>
          <p:cNvPr id="1847299" name="Rectangle 3"/>
          <p:cNvSpPr>
            <a:spLocks noGrp="1" noChangeArrowheads="1"/>
          </p:cNvSpPr>
          <p:nvPr>
            <p:ph type="body" idx="1"/>
          </p:nvPr>
        </p:nvSpPr>
        <p:spPr/>
        <p:txBody>
          <a:bodyPr/>
          <a:lstStyle/>
          <a:p>
            <a:pPr>
              <a:lnSpc>
                <a:spcPct val="90000"/>
              </a:lnSpc>
            </a:pPr>
            <a:r>
              <a:rPr kumimoji="0" lang="en-GB" altLang="ko-KR" sz="2400" dirty="0">
                <a:solidFill>
                  <a:schemeClr val="tx1"/>
                </a:solidFill>
                <a:ea typeface="굴림" charset="-127"/>
              </a:rPr>
              <a:t>The most general document structure</a:t>
            </a:r>
          </a:p>
          <a:p>
            <a:pPr>
              <a:lnSpc>
                <a:spcPct val="90000"/>
              </a:lnSpc>
            </a:pPr>
            <a:r>
              <a:rPr kumimoji="0" lang="en-GB" altLang="ko-KR" sz="2400" dirty="0">
                <a:solidFill>
                  <a:schemeClr val="tx1"/>
                </a:solidFill>
                <a:ea typeface="굴림" charset="-127"/>
              </a:rPr>
              <a:t>The prefix hyper describes the speed and facility with which users could jump to and from related areas of text </a:t>
            </a:r>
          </a:p>
          <a:p>
            <a:pPr>
              <a:lnSpc>
                <a:spcPct val="90000"/>
              </a:lnSpc>
            </a:pPr>
            <a:r>
              <a:rPr kumimoji="0" lang="en-GB" altLang="ko-KR" sz="2400" dirty="0">
                <a:solidFill>
                  <a:schemeClr val="tx1"/>
                </a:solidFill>
                <a:ea typeface="굴림" charset="-127"/>
              </a:rPr>
              <a:t>Each document is divided into regions (nodes),where a region could be a section, a paragraph, or an entire document; regions may be nested </a:t>
            </a:r>
          </a:p>
          <a:p>
            <a:pPr>
              <a:lnSpc>
                <a:spcPct val="90000"/>
              </a:lnSpc>
            </a:pPr>
            <a:r>
              <a:rPr kumimoji="0" lang="en-GB" altLang="ko-KR" sz="2400" dirty="0">
                <a:solidFill>
                  <a:schemeClr val="tx1"/>
                </a:solidFill>
                <a:ea typeface="굴림" charset="-127"/>
              </a:rPr>
              <a:t>The nodes are connected with directed </a:t>
            </a:r>
            <a:r>
              <a:rPr kumimoji="0" lang="en-GB" altLang="ko-KR" sz="2400" dirty="0" smtClean="0">
                <a:solidFill>
                  <a:schemeClr val="tx1"/>
                </a:solidFill>
                <a:ea typeface="굴림" charset="-127"/>
              </a:rPr>
              <a:t>links</a:t>
            </a:r>
          </a:p>
          <a:p>
            <a:pPr>
              <a:lnSpc>
                <a:spcPct val="90000"/>
              </a:lnSpc>
            </a:pPr>
            <a:r>
              <a:rPr kumimoji="0" lang="en-GB" altLang="ko-KR" sz="2400" dirty="0" smtClean="0">
                <a:solidFill>
                  <a:schemeClr val="tx1"/>
                </a:solidFill>
                <a:ea typeface="굴림" charset="-127"/>
              </a:rPr>
              <a:t>A </a:t>
            </a:r>
            <a:r>
              <a:rPr kumimoji="0" lang="en-GB" altLang="ko-KR" sz="2400" dirty="0">
                <a:solidFill>
                  <a:schemeClr val="tx1"/>
                </a:solidFill>
                <a:ea typeface="굴림" charset="-127"/>
              </a:rPr>
              <a:t>link is anchored in a phrase or a word in one node and leads to another node</a:t>
            </a:r>
          </a:p>
          <a:p>
            <a:pPr>
              <a:lnSpc>
                <a:spcPct val="90000"/>
              </a:lnSpc>
            </a:pPr>
            <a:r>
              <a:rPr kumimoji="0" lang="en-GB" altLang="ko-KR" sz="2400" dirty="0">
                <a:solidFill>
                  <a:schemeClr val="tx1"/>
                </a:solidFill>
                <a:ea typeface="굴림" charset="-127"/>
              </a:rPr>
              <a:t>Result is a network of document parts</a:t>
            </a:r>
          </a:p>
          <a:p>
            <a:pPr>
              <a:lnSpc>
                <a:spcPct val="90000"/>
              </a:lnSpc>
            </a:pPr>
            <a:r>
              <a:rPr kumimoji="0" lang="en-GB" altLang="ko-KR" sz="2400" dirty="0">
                <a:solidFill>
                  <a:schemeClr val="tx1"/>
                </a:solidFill>
                <a:ea typeface="굴림" charset="-127"/>
              </a:rPr>
              <a:t>Hypertext lends itself more to browsing than to querying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93F02AD5-CE9A-49D9-A93F-23679CAB740F}" type="slidenum">
              <a:rPr lang="ko-KR" altLang="en-US"/>
              <a:pPr/>
              <a:t>2</a:t>
            </a:fld>
            <a:endParaRPr lang="en-US" altLang="ko-KR"/>
          </a:p>
        </p:txBody>
      </p:sp>
      <p:sp>
        <p:nvSpPr>
          <p:cNvPr id="1830914" name="Rectangle 2"/>
          <p:cNvSpPr>
            <a:spLocks noGrp="1" noChangeArrowheads="1"/>
          </p:cNvSpPr>
          <p:nvPr>
            <p:ph type="title"/>
          </p:nvPr>
        </p:nvSpPr>
        <p:spPr/>
        <p:txBody>
          <a:bodyPr/>
          <a:lstStyle/>
          <a:p>
            <a:r>
              <a:rPr lang="en-US" altLang="ko-KR">
                <a:ea typeface="굴림" charset="-127"/>
              </a:rPr>
              <a:t>Contents</a:t>
            </a:r>
          </a:p>
        </p:txBody>
      </p:sp>
      <p:sp>
        <p:nvSpPr>
          <p:cNvPr id="1830915" name="Rectangle 3"/>
          <p:cNvSpPr>
            <a:spLocks noGrp="1" noChangeArrowheads="1"/>
          </p:cNvSpPr>
          <p:nvPr>
            <p:ph type="body" idx="1"/>
          </p:nvPr>
        </p:nvSpPr>
        <p:spPr/>
        <p:txBody>
          <a:bodyPr/>
          <a:lstStyle/>
          <a:p>
            <a:r>
              <a:rPr lang="en-US" altLang="ko-KR">
                <a:ea typeface="굴림" charset="-127"/>
              </a:rPr>
              <a:t>Introduction</a:t>
            </a:r>
          </a:p>
          <a:p>
            <a:r>
              <a:rPr lang="en-US" altLang="ko-KR">
                <a:ea typeface="굴림" charset="-127"/>
              </a:rPr>
              <a:t>Keyword-Based Querying</a:t>
            </a:r>
          </a:p>
          <a:p>
            <a:r>
              <a:rPr lang="en-US" altLang="ko-KR">
                <a:ea typeface="굴림" charset="-127"/>
              </a:rPr>
              <a:t>Pattern Matching</a:t>
            </a:r>
          </a:p>
          <a:p>
            <a:r>
              <a:rPr lang="en-US" altLang="ko-KR">
                <a:ea typeface="굴림" charset="-127"/>
              </a:rPr>
              <a:t>Structural Queries</a:t>
            </a:r>
          </a:p>
          <a:p>
            <a:r>
              <a:rPr lang="en-US" altLang="ko-KR">
                <a:ea typeface="굴림" charset="-127"/>
              </a:rPr>
              <a:t>Query Protocol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58942EA5-6095-4B5A-B1EF-476C7293011E}" type="slidenum">
              <a:rPr lang="ko-KR" altLang="en-US"/>
              <a:pPr/>
              <a:t>20</a:t>
            </a:fld>
            <a:endParaRPr lang="en-US" altLang="ko-KR"/>
          </a:p>
        </p:txBody>
      </p:sp>
      <p:sp>
        <p:nvSpPr>
          <p:cNvPr id="1848322" name="Rectangle 2"/>
          <p:cNvSpPr>
            <a:spLocks noGrp="1" noChangeArrowheads="1"/>
          </p:cNvSpPr>
          <p:nvPr>
            <p:ph type="title"/>
          </p:nvPr>
        </p:nvSpPr>
        <p:spPr/>
        <p:txBody>
          <a:bodyPr/>
          <a:lstStyle/>
          <a:p>
            <a:r>
              <a:rPr lang="en-US" altLang="ko-KR">
                <a:ea typeface="굴림" charset="-127"/>
              </a:rPr>
              <a:t>Hierarchical Structure(1/2)</a:t>
            </a:r>
          </a:p>
        </p:txBody>
      </p:sp>
      <p:sp>
        <p:nvSpPr>
          <p:cNvPr id="1848323" name="Rectangle 3"/>
          <p:cNvSpPr>
            <a:spLocks noGrp="1" noChangeArrowheads="1"/>
          </p:cNvSpPr>
          <p:nvPr>
            <p:ph type="body" idx="1"/>
          </p:nvPr>
        </p:nvSpPr>
        <p:spPr/>
        <p:txBody>
          <a:bodyPr/>
          <a:lstStyle/>
          <a:p>
            <a:r>
              <a:rPr kumimoji="0" lang="en-GB" altLang="ko-KR" sz="2400" dirty="0">
                <a:solidFill>
                  <a:schemeClr val="tx1"/>
                </a:solidFill>
                <a:ea typeface="굴림" charset="-127"/>
              </a:rPr>
              <a:t>Intermediate model between fixed structure and </a:t>
            </a:r>
            <a:r>
              <a:rPr kumimoji="0" lang="en-GB" altLang="ko-KR" sz="2400" dirty="0" smtClean="0">
                <a:solidFill>
                  <a:schemeClr val="tx1"/>
                </a:solidFill>
                <a:ea typeface="굴림" charset="-127"/>
              </a:rPr>
              <a:t>hypertext</a:t>
            </a:r>
            <a:endParaRPr kumimoji="0" lang="en-GB" altLang="ko-KR" sz="2400" dirty="0">
              <a:solidFill>
                <a:schemeClr val="tx1"/>
              </a:solidFill>
              <a:ea typeface="굴림" charset="-127"/>
            </a:endParaRPr>
          </a:p>
          <a:p>
            <a:r>
              <a:rPr kumimoji="0" lang="en-GB" altLang="ko-KR" sz="2400" dirty="0">
                <a:solidFill>
                  <a:schemeClr val="tx1"/>
                </a:solidFill>
                <a:ea typeface="굴림" charset="-127"/>
              </a:rPr>
              <a:t>The “</a:t>
            </a:r>
            <a:r>
              <a:rPr kumimoji="0" lang="en-GB" altLang="ko-KR" sz="2400" dirty="0" err="1">
                <a:solidFill>
                  <a:schemeClr val="tx1"/>
                </a:solidFill>
                <a:ea typeface="굴림" charset="-127"/>
              </a:rPr>
              <a:t>anarchic”hypertext</a:t>
            </a:r>
            <a:r>
              <a:rPr kumimoji="0" lang="en-GB" altLang="ko-KR" sz="2400" dirty="0">
                <a:solidFill>
                  <a:schemeClr val="tx1"/>
                </a:solidFill>
                <a:ea typeface="굴림" charset="-127"/>
              </a:rPr>
              <a:t> network is restricted to a hierarchical </a:t>
            </a:r>
            <a:r>
              <a:rPr kumimoji="0" lang="en-GB" altLang="ko-KR" sz="2400" dirty="0" smtClean="0">
                <a:solidFill>
                  <a:schemeClr val="tx1"/>
                </a:solidFill>
                <a:ea typeface="굴림" charset="-127"/>
              </a:rPr>
              <a:t>structure</a:t>
            </a:r>
            <a:endParaRPr kumimoji="0" lang="en-GB" altLang="ko-KR" sz="2400" dirty="0">
              <a:solidFill>
                <a:schemeClr val="tx1"/>
              </a:solidFill>
              <a:ea typeface="굴림" charset="-127"/>
            </a:endParaRPr>
          </a:p>
          <a:p>
            <a:r>
              <a:rPr kumimoji="0" lang="en-GB" altLang="ko-KR" sz="2400" dirty="0">
                <a:solidFill>
                  <a:schemeClr val="tx1"/>
                </a:solidFill>
                <a:ea typeface="굴림" charset="-127"/>
              </a:rPr>
              <a:t>The model allows recursive decomposition of </a:t>
            </a:r>
            <a:r>
              <a:rPr kumimoji="0" lang="en-GB" altLang="ko-KR" sz="2400" dirty="0" smtClean="0">
                <a:solidFill>
                  <a:schemeClr val="tx1"/>
                </a:solidFill>
                <a:ea typeface="굴림" charset="-127"/>
              </a:rPr>
              <a:t>documents </a:t>
            </a:r>
            <a:endParaRPr kumimoji="0" lang="en-GB" altLang="ko-KR" sz="2400" dirty="0">
              <a:solidFill>
                <a:schemeClr val="tx1"/>
              </a:solidFill>
              <a:ea typeface="굴림" charset="-127"/>
            </a:endParaRPr>
          </a:p>
          <a:p>
            <a:r>
              <a:rPr kumimoji="0" lang="en-GB" altLang="ko-KR" sz="2400" dirty="0">
                <a:solidFill>
                  <a:schemeClr val="tx1"/>
                </a:solidFill>
                <a:ea typeface="굴림" charset="-127"/>
              </a:rPr>
              <a:t>Queries may combine </a:t>
            </a:r>
          </a:p>
          <a:p>
            <a:pPr lvl="1"/>
            <a:r>
              <a:rPr kumimoji="0" lang="en-GB" altLang="ko-KR" sz="2000" dirty="0">
                <a:solidFill>
                  <a:schemeClr val="tx1"/>
                </a:solidFill>
                <a:ea typeface="굴림" charset="-127"/>
              </a:rPr>
              <a:t>Regular text queries, which are targeted at particular areas (the target area is defined by a “path expression”). </a:t>
            </a:r>
          </a:p>
          <a:p>
            <a:pPr lvl="1"/>
            <a:r>
              <a:rPr kumimoji="0" lang="en-GB" altLang="ko-KR" sz="2000" dirty="0">
                <a:solidFill>
                  <a:schemeClr val="tx1"/>
                </a:solidFill>
                <a:ea typeface="굴림" charset="-127"/>
              </a:rPr>
              <a:t>Queries on the structure itself; for example “retrieve documents with at least 5 sections</a:t>
            </a:r>
          </a:p>
          <a:p>
            <a:endParaRPr lang="ko-KR" altLang="en-US" sz="2400" dirty="0">
              <a:ea typeface="굴림" charset="-12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5"/>
          <p:cNvSpPr>
            <a:spLocks noGrp="1"/>
          </p:cNvSpPr>
          <p:nvPr>
            <p:ph type="sldNum" sz="quarter" idx="12"/>
          </p:nvPr>
        </p:nvSpPr>
        <p:spPr/>
        <p:txBody>
          <a:bodyPr/>
          <a:lstStyle/>
          <a:p>
            <a:fld id="{A32D6DB9-E690-4ECE-AD75-86F0123990C2}" type="slidenum">
              <a:rPr lang="ko-KR" altLang="en-US"/>
              <a:pPr/>
              <a:t>21</a:t>
            </a:fld>
            <a:endParaRPr lang="en-US" altLang="ko-KR"/>
          </a:p>
        </p:txBody>
      </p:sp>
      <p:sp>
        <p:nvSpPr>
          <p:cNvPr id="1849346" name="Rectangle 2"/>
          <p:cNvSpPr>
            <a:spLocks noGrp="1" noChangeArrowheads="1"/>
          </p:cNvSpPr>
          <p:nvPr>
            <p:ph type="title"/>
          </p:nvPr>
        </p:nvSpPr>
        <p:spPr/>
        <p:txBody>
          <a:bodyPr/>
          <a:lstStyle/>
          <a:p>
            <a:r>
              <a:rPr lang="en-US" altLang="ko-KR">
                <a:ea typeface="굴림" charset="-127"/>
              </a:rPr>
              <a:t>Hierarchical Structure(2/2)</a:t>
            </a:r>
          </a:p>
        </p:txBody>
      </p:sp>
      <p:grpSp>
        <p:nvGrpSpPr>
          <p:cNvPr id="2" name="Group 4"/>
          <p:cNvGrpSpPr>
            <a:grpSpLocks/>
          </p:cNvGrpSpPr>
          <p:nvPr/>
        </p:nvGrpSpPr>
        <p:grpSpPr bwMode="auto">
          <a:xfrm>
            <a:off x="412750" y="1270000"/>
            <a:ext cx="8716963" cy="3343275"/>
            <a:chOff x="164" y="704"/>
            <a:chExt cx="5491" cy="2106"/>
          </a:xfrm>
        </p:grpSpPr>
        <p:sp>
          <p:nvSpPr>
            <p:cNvPr id="1849349" name="AutoShape 5"/>
            <p:cNvSpPr>
              <a:spLocks noChangeArrowheads="1"/>
            </p:cNvSpPr>
            <p:nvPr/>
          </p:nvSpPr>
          <p:spPr bwMode="auto">
            <a:xfrm>
              <a:off x="164" y="704"/>
              <a:ext cx="5491" cy="2106"/>
            </a:xfrm>
            <a:prstGeom prst="roundRect">
              <a:avLst>
                <a:gd name="adj" fmla="val 46"/>
              </a:avLst>
            </a:prstGeom>
            <a:noFill/>
            <a:ln w="9525">
              <a:noFill/>
              <a:round/>
              <a:headEnd/>
              <a:tailEnd/>
            </a:ln>
          </p:spPr>
          <p:txBody>
            <a:bodyPr wrap="none" anchor="ctr"/>
            <a:lstStyle/>
            <a:p>
              <a:endParaRPr lang="ko-KR" altLang="en-US">
                <a:latin typeface="Corbel" pitchFamily="34" charset="0"/>
              </a:endParaRPr>
            </a:p>
          </p:txBody>
        </p:sp>
        <p:sp>
          <p:nvSpPr>
            <p:cNvPr id="1849350" name="Text Box 6"/>
            <p:cNvSpPr txBox="1">
              <a:spLocks noChangeArrowheads="1"/>
            </p:cNvSpPr>
            <p:nvPr/>
          </p:nvSpPr>
          <p:spPr bwMode="auto">
            <a:xfrm>
              <a:off x="164" y="704"/>
              <a:ext cx="5491" cy="546"/>
            </a:xfrm>
            <a:prstGeom prst="rect">
              <a:avLst/>
            </a:prstGeom>
            <a:noFill/>
            <a:ln w="9525">
              <a:noFill/>
              <a:miter lim="800000"/>
              <a:headEnd/>
              <a:tailEnd/>
            </a:ln>
          </p:spPr>
          <p:txBody>
            <a:bodyPr lIns="92160" tIns="46080" rIns="92160" bIns="46080">
              <a:spAutoFit/>
            </a:bodyPr>
            <a:lstStyle/>
            <a:p>
              <a:pPr algn="l">
                <a:lnSpc>
                  <a:spcPct val="95000"/>
                </a:lnSpc>
                <a:buClr>
                  <a:srgbClr val="009999"/>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ko-KR" sz="2600" dirty="0" smtClean="0">
                  <a:latin typeface="Corbel" pitchFamily="34" charset="0"/>
                  <a:ea typeface="굴림" charset="-127"/>
                </a:rPr>
                <a:t>Example</a:t>
              </a:r>
              <a:endParaRPr lang="en-GB" altLang="ko-KR" sz="2600" dirty="0">
                <a:latin typeface="Corbel" pitchFamily="34" charset="0"/>
                <a:ea typeface="굴림" charset="-127"/>
              </a:endParaRPr>
            </a:p>
            <a:p>
              <a:pPr algn="l">
                <a:buClr>
                  <a:srgbClr val="009999"/>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ko-KR" altLang="en-GB" sz="2600" i="1" dirty="0">
                <a:latin typeface="Corbel" pitchFamily="34" charset="0"/>
                <a:ea typeface="굴림" charset="-127"/>
              </a:endParaRPr>
            </a:p>
          </p:txBody>
        </p:sp>
      </p:grpSp>
      <p:graphicFrame>
        <p:nvGraphicFramePr>
          <p:cNvPr id="1849351" name="Object 7"/>
          <p:cNvGraphicFramePr>
            <a:graphicFrameLocks noChangeAspect="1"/>
          </p:cNvGraphicFramePr>
          <p:nvPr/>
        </p:nvGraphicFramePr>
        <p:xfrm>
          <a:off x="1827213" y="1406525"/>
          <a:ext cx="7016750" cy="3903663"/>
        </p:xfrm>
        <a:graphic>
          <a:graphicData uri="http://schemas.openxmlformats.org/presentationml/2006/ole">
            <p:oleObj spid="_x0000_s166914" r:id="rId3" imgW="6458040" imgH="3067200" progId="PBrush">
              <p:embed/>
            </p:oleObj>
          </a:graphicData>
        </a:graphic>
      </p:graphicFrame>
      <p:sp>
        <p:nvSpPr>
          <p:cNvPr id="1849352" name="Text Box 8"/>
          <p:cNvSpPr txBox="1">
            <a:spLocks noChangeArrowheads="1"/>
          </p:cNvSpPr>
          <p:nvPr/>
        </p:nvSpPr>
        <p:spPr bwMode="auto">
          <a:xfrm>
            <a:off x="431801" y="5510213"/>
            <a:ext cx="8460680" cy="1084262"/>
          </a:xfrm>
          <a:prstGeom prst="rect">
            <a:avLst/>
          </a:prstGeom>
          <a:noFill/>
          <a:ln w="9525">
            <a:noFill/>
            <a:miter lim="800000"/>
            <a:headEnd/>
            <a:tailEnd/>
          </a:ln>
        </p:spPr>
        <p:txBody>
          <a:bodyPr wrap="square" lIns="0" tIns="0" rIns="0" bIns="0">
            <a:spAutoFit/>
          </a:bodyPr>
          <a:lstStyle/>
          <a:p>
            <a:pPr algn="l">
              <a:lnSpc>
                <a:spcPct val="95000"/>
              </a:lnSpc>
              <a:buClr>
                <a:srgbClr val="009999"/>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ko-KR" sz="1800" dirty="0">
                <a:latin typeface="Corbel" pitchFamily="34" charset="0"/>
                <a:ea typeface="굴림" charset="-127"/>
              </a:rPr>
              <a:t>Typical query:</a:t>
            </a:r>
          </a:p>
          <a:p>
            <a:pPr lvl="1" algn="l">
              <a:buClr>
                <a:srgbClr val="009999"/>
              </a:buClr>
              <a:buSzPct val="100000"/>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ko-KR" sz="1800" dirty="0">
                <a:latin typeface="Corbel" pitchFamily="34" charset="0"/>
                <a:ea typeface="굴림" charset="-127"/>
              </a:rPr>
              <a:t> Retrieve documents with a section whose title contains “</a:t>
            </a:r>
            <a:r>
              <a:rPr lang="en-GB" altLang="ko-KR" sz="1800" dirty="0" err="1">
                <a:latin typeface="Corbel" pitchFamily="34" charset="0"/>
                <a:ea typeface="굴림" charset="-127"/>
              </a:rPr>
              <a:t>simpsons</a:t>
            </a:r>
            <a:r>
              <a:rPr lang="en-GB" altLang="ko-KR" sz="1800" dirty="0" smtClean="0">
                <a:latin typeface="Corbel" pitchFamily="34" charset="0"/>
                <a:ea typeface="굴림" charset="-127"/>
              </a:rPr>
              <a:t>” and </a:t>
            </a:r>
            <a:r>
              <a:rPr lang="en-GB" altLang="ko-KR" sz="1800" dirty="0">
                <a:latin typeface="Corbel" pitchFamily="34" charset="0"/>
                <a:ea typeface="굴림" charset="-127"/>
              </a:rPr>
              <a:t>whose text contains “Homer”.</a:t>
            </a:r>
          </a:p>
          <a:p>
            <a:pPr algn="l">
              <a:buClr>
                <a:srgbClr val="009999"/>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ko-KR" altLang="en-GB" sz="1800" dirty="0">
              <a:latin typeface="Corbel" pitchFamily="34" charset="0"/>
              <a:ea typeface="굴림" charset="-127"/>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9D097CDA-F3C8-40CD-AFC6-B3879793580B}" type="slidenum">
              <a:rPr lang="ko-KR" altLang="en-US"/>
              <a:pPr/>
              <a:t>22</a:t>
            </a:fld>
            <a:endParaRPr lang="en-US" altLang="ko-KR"/>
          </a:p>
        </p:txBody>
      </p:sp>
      <p:sp>
        <p:nvSpPr>
          <p:cNvPr id="1850370" name="Rectangle 2"/>
          <p:cNvSpPr>
            <a:spLocks noGrp="1" noChangeArrowheads="1"/>
          </p:cNvSpPr>
          <p:nvPr>
            <p:ph type="title"/>
          </p:nvPr>
        </p:nvSpPr>
        <p:spPr/>
        <p:txBody>
          <a:bodyPr/>
          <a:lstStyle/>
          <a:p>
            <a:r>
              <a:rPr lang="en-US" altLang="ko-KR">
                <a:ea typeface="굴림" charset="-127"/>
              </a:rPr>
              <a:t>Query Protocols(1/3)</a:t>
            </a:r>
          </a:p>
        </p:txBody>
      </p:sp>
      <p:sp>
        <p:nvSpPr>
          <p:cNvPr id="1850371" name="Rectangle 3"/>
          <p:cNvSpPr>
            <a:spLocks noGrp="1" noChangeArrowheads="1"/>
          </p:cNvSpPr>
          <p:nvPr>
            <p:ph type="body" idx="1"/>
          </p:nvPr>
        </p:nvSpPr>
        <p:spPr/>
        <p:txBody>
          <a:bodyPr/>
          <a:lstStyle/>
          <a:p>
            <a:r>
              <a:rPr kumimoji="0" lang="en-GB" altLang="ko-KR" sz="2400">
                <a:solidFill>
                  <a:schemeClr val="tx1"/>
                </a:solidFill>
                <a:ea typeface="굴림" charset="-127"/>
              </a:rPr>
              <a:t>Over the years, several standards and protocols for query languages have emerged. Two examples: </a:t>
            </a:r>
          </a:p>
          <a:p>
            <a:pPr lvl="1"/>
            <a:r>
              <a:rPr kumimoji="0" lang="en-GB" altLang="ko-KR" sz="2000">
                <a:solidFill>
                  <a:srgbClr val="FF0000"/>
                </a:solidFill>
                <a:ea typeface="굴림" charset="-127"/>
              </a:rPr>
              <a:t>WAIS (Wide Area Information Servers)</a:t>
            </a:r>
            <a:r>
              <a:rPr kumimoji="0" lang="en-GB" altLang="ko-KR" sz="2000">
                <a:solidFill>
                  <a:schemeClr val="tx1"/>
                </a:solidFill>
                <a:ea typeface="굴림" charset="-127"/>
              </a:rPr>
              <a:t> allows searches of databases on the Internet </a:t>
            </a:r>
          </a:p>
          <a:p>
            <a:pPr lvl="1"/>
            <a:r>
              <a:rPr kumimoji="0" lang="en-GB" altLang="ko-KR" sz="2000">
                <a:solidFill>
                  <a:schemeClr val="tx1"/>
                </a:solidFill>
                <a:ea typeface="굴림" charset="-127"/>
              </a:rPr>
              <a:t>In response to a word or words entered by a user, WAIS displays a list of names of documents on the server computer that match the query </a:t>
            </a:r>
          </a:p>
          <a:p>
            <a:pPr lvl="1"/>
            <a:r>
              <a:rPr kumimoji="0" lang="en-GB" altLang="ko-KR" sz="2000">
                <a:solidFill>
                  <a:schemeClr val="tx1"/>
                </a:solidFill>
                <a:ea typeface="굴림" charset="-127"/>
              </a:rPr>
              <a:t>Documents containing numerous uses of the keywords appear at the top of the list; those with only a single reference appear at the bottom of the list </a:t>
            </a:r>
          </a:p>
          <a:p>
            <a:pPr lvl="1"/>
            <a:r>
              <a:rPr kumimoji="0" lang="en-GB" altLang="ko-KR" sz="2000">
                <a:solidFill>
                  <a:schemeClr val="tx1"/>
                </a:solidFill>
                <a:ea typeface="굴림" charset="-127"/>
              </a:rPr>
              <a:t>WAIS servers are specialized, each dealing with a specific subject, such as astronomy, physics, cooking, or political issues</a:t>
            </a:r>
          </a:p>
          <a:p>
            <a:endParaRPr lang="ko-KR" altLang="en-US" sz="2400">
              <a:ea typeface="굴림"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E231D5E1-32A2-46C3-8563-E73052FF4CEB}" type="slidenum">
              <a:rPr lang="ko-KR" altLang="en-US"/>
              <a:pPr/>
              <a:t>23</a:t>
            </a:fld>
            <a:endParaRPr lang="en-US" altLang="ko-KR"/>
          </a:p>
        </p:txBody>
      </p:sp>
      <p:sp>
        <p:nvSpPr>
          <p:cNvPr id="1851394" name="Rectangle 2"/>
          <p:cNvSpPr>
            <a:spLocks noGrp="1" noChangeArrowheads="1"/>
          </p:cNvSpPr>
          <p:nvPr>
            <p:ph type="title"/>
          </p:nvPr>
        </p:nvSpPr>
        <p:spPr/>
        <p:txBody>
          <a:bodyPr/>
          <a:lstStyle/>
          <a:p>
            <a:r>
              <a:rPr lang="en-US" altLang="ko-KR">
                <a:ea typeface="굴림" charset="-127"/>
              </a:rPr>
              <a:t>Query Protocols(2/3)</a:t>
            </a:r>
            <a:endParaRPr lang="ko-KR" altLang="en-US">
              <a:ea typeface="굴림" charset="-127"/>
            </a:endParaRPr>
          </a:p>
        </p:txBody>
      </p:sp>
      <p:sp>
        <p:nvSpPr>
          <p:cNvPr id="1851395" name="Rectangle 3"/>
          <p:cNvSpPr>
            <a:spLocks noGrp="1" noChangeArrowheads="1"/>
          </p:cNvSpPr>
          <p:nvPr>
            <p:ph type="body" idx="1"/>
          </p:nvPr>
        </p:nvSpPr>
        <p:spPr/>
        <p:txBody>
          <a:bodyPr/>
          <a:lstStyle/>
          <a:p>
            <a:r>
              <a:rPr kumimoji="0" lang="en-GB" altLang="ko-KR" sz="2400">
                <a:solidFill>
                  <a:srgbClr val="FF0000"/>
                </a:solidFill>
                <a:ea typeface="굴림" charset="-127"/>
              </a:rPr>
              <a:t>SFQL (structured Full-text Query Language)</a:t>
            </a:r>
            <a:r>
              <a:rPr kumimoji="0" lang="en-GB" altLang="ko-KR" sz="2400">
                <a:solidFill>
                  <a:schemeClr val="tx1"/>
                </a:solidFill>
                <a:ea typeface="굴림" charset="-127"/>
              </a:rPr>
              <a:t> is a document retrieval language based on SQL </a:t>
            </a:r>
          </a:p>
          <a:p>
            <a:pPr lvl="1"/>
            <a:r>
              <a:rPr kumimoji="0" lang="en-GB" altLang="ko-KR" sz="2000">
                <a:solidFill>
                  <a:schemeClr val="tx1"/>
                </a:solidFill>
                <a:ea typeface="굴림" charset="-127"/>
              </a:rPr>
              <a:t>Merging of database and information retrieval technologies</a:t>
            </a:r>
          </a:p>
          <a:p>
            <a:pPr lvl="1"/>
            <a:r>
              <a:rPr kumimoji="0" lang="en-GB" altLang="ko-KR" sz="2000">
                <a:solidFill>
                  <a:schemeClr val="tx1"/>
                </a:solidFill>
                <a:ea typeface="굴림" charset="-127"/>
              </a:rPr>
              <a:t>Documents are stored in relations</a:t>
            </a:r>
          </a:p>
          <a:p>
            <a:pPr lvl="1"/>
            <a:r>
              <a:rPr kumimoji="0" lang="en-GB" altLang="ko-KR" sz="2000">
                <a:solidFill>
                  <a:schemeClr val="tx1"/>
                </a:solidFill>
                <a:ea typeface="굴림" charset="-127"/>
              </a:rPr>
              <a:t>Each document is a row</a:t>
            </a:r>
          </a:p>
          <a:p>
            <a:pPr lvl="1"/>
            <a:r>
              <a:rPr kumimoji="0" lang="en-GB" altLang="ko-KR" sz="2000">
                <a:solidFill>
                  <a:schemeClr val="tx1"/>
                </a:solidFill>
                <a:ea typeface="굴림" charset="-127"/>
              </a:rPr>
              <a:t>Documents are assumed to be marked (“tagged”) by a standard markup language, such as SGML</a:t>
            </a:r>
          </a:p>
          <a:p>
            <a:pPr lvl="1"/>
            <a:r>
              <a:rPr kumimoji="0" lang="en-GB" altLang="ko-KR" sz="2000">
                <a:solidFill>
                  <a:schemeClr val="tx1"/>
                </a:solidFill>
                <a:ea typeface="굴림" charset="-127"/>
              </a:rPr>
              <a:t>There are columns for “tagged”regions of the documents; for example, </a:t>
            </a:r>
          </a:p>
          <a:p>
            <a:pPr lvl="2"/>
            <a:r>
              <a:rPr kumimoji="0" lang="en-GB" altLang="ko-KR" sz="1800">
                <a:solidFill>
                  <a:schemeClr val="tx1"/>
                </a:solidFill>
                <a:ea typeface="굴림" charset="-127"/>
              </a:rPr>
              <a:t> Date </a:t>
            </a:r>
          </a:p>
          <a:p>
            <a:pPr lvl="2"/>
            <a:r>
              <a:rPr kumimoji="0" lang="en-GB" altLang="ko-KR" sz="1800">
                <a:solidFill>
                  <a:schemeClr val="tx1"/>
                </a:solidFill>
                <a:ea typeface="굴림" charset="-127"/>
              </a:rPr>
              <a:t> Abstract </a:t>
            </a:r>
          </a:p>
          <a:p>
            <a:pPr lvl="2"/>
            <a:r>
              <a:rPr kumimoji="0" lang="en-GB" altLang="ko-KR" sz="1800">
                <a:solidFill>
                  <a:schemeClr val="tx1"/>
                </a:solidFill>
                <a:ea typeface="굴림" charset="-127"/>
              </a:rPr>
              <a:t> The full text </a:t>
            </a:r>
            <a:endParaRPr lang="ko-KR" altLang="en-US" sz="1800">
              <a:ea typeface="굴림" charset="-12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9D1E7849-E737-423B-950A-A4E70C1BE350}" type="slidenum">
              <a:rPr lang="ko-KR" altLang="en-US"/>
              <a:pPr/>
              <a:t>24</a:t>
            </a:fld>
            <a:endParaRPr lang="en-US" altLang="ko-KR"/>
          </a:p>
        </p:txBody>
      </p:sp>
      <p:sp>
        <p:nvSpPr>
          <p:cNvPr id="1852418" name="Rectangle 2"/>
          <p:cNvSpPr>
            <a:spLocks noGrp="1" noChangeArrowheads="1"/>
          </p:cNvSpPr>
          <p:nvPr>
            <p:ph type="title"/>
          </p:nvPr>
        </p:nvSpPr>
        <p:spPr/>
        <p:txBody>
          <a:bodyPr/>
          <a:lstStyle/>
          <a:p>
            <a:r>
              <a:rPr lang="en-US" altLang="ko-KR">
                <a:ea typeface="굴림" charset="-127"/>
              </a:rPr>
              <a:t>Query Protocols(3/3)</a:t>
            </a:r>
            <a:endParaRPr lang="ko-KR" altLang="en-US">
              <a:ea typeface="굴림" charset="-127"/>
            </a:endParaRPr>
          </a:p>
        </p:txBody>
      </p:sp>
      <p:sp>
        <p:nvSpPr>
          <p:cNvPr id="1852419" name="Rectangle 3"/>
          <p:cNvSpPr>
            <a:spLocks noGrp="1" noChangeArrowheads="1"/>
          </p:cNvSpPr>
          <p:nvPr>
            <p:ph type="body" idx="1"/>
          </p:nvPr>
        </p:nvSpPr>
        <p:spPr/>
        <p:txBody>
          <a:bodyPr/>
          <a:lstStyle/>
          <a:p>
            <a:r>
              <a:rPr kumimoji="0" lang="en-GB" altLang="ko-KR" sz="2400">
                <a:solidFill>
                  <a:schemeClr val="tx1"/>
                </a:solidFill>
                <a:ea typeface="굴림" charset="-127"/>
              </a:rPr>
              <a:t>The familiar SELECT statement is used to express queries. It consists of three basic clauses: </a:t>
            </a:r>
          </a:p>
          <a:p>
            <a:pPr lvl="1"/>
            <a:r>
              <a:rPr kumimoji="0" lang="en-GB" altLang="ko-KR" sz="2000">
                <a:solidFill>
                  <a:schemeClr val="tx1"/>
                </a:solidFill>
                <a:ea typeface="굴림" charset="-127"/>
              </a:rPr>
              <a:t>The </a:t>
            </a:r>
            <a:r>
              <a:rPr kumimoji="0" lang="en-GB" altLang="ko-KR" sz="2000" b="1">
                <a:solidFill>
                  <a:srgbClr val="FF0000"/>
                </a:solidFill>
                <a:ea typeface="굴림" charset="-127"/>
              </a:rPr>
              <a:t>from</a:t>
            </a:r>
            <a:r>
              <a:rPr kumimoji="0" lang="en-GB" altLang="ko-KR" sz="2000" b="1">
                <a:solidFill>
                  <a:schemeClr val="tx1"/>
                </a:solidFill>
                <a:ea typeface="굴림" charset="-127"/>
              </a:rPr>
              <a:t> </a:t>
            </a:r>
            <a:r>
              <a:rPr kumimoji="0" lang="en-GB" altLang="ko-KR" sz="2000">
                <a:solidFill>
                  <a:schemeClr val="tx1"/>
                </a:solidFill>
                <a:ea typeface="굴림" charset="-127"/>
              </a:rPr>
              <a:t>clause lists the document collections. </a:t>
            </a:r>
          </a:p>
          <a:p>
            <a:pPr lvl="1"/>
            <a:r>
              <a:rPr kumimoji="0" lang="en-GB" altLang="ko-KR" sz="2000">
                <a:solidFill>
                  <a:schemeClr val="tx1"/>
                </a:solidFill>
                <a:ea typeface="굴림" charset="-127"/>
              </a:rPr>
              <a:t>The </a:t>
            </a:r>
            <a:r>
              <a:rPr kumimoji="0" lang="en-GB" altLang="ko-KR" sz="2000" b="1">
                <a:solidFill>
                  <a:srgbClr val="FF0000"/>
                </a:solidFill>
                <a:ea typeface="굴림" charset="-127"/>
              </a:rPr>
              <a:t>where</a:t>
            </a:r>
            <a:r>
              <a:rPr kumimoji="0" lang="en-GB" altLang="ko-KR" sz="2000" b="1">
                <a:solidFill>
                  <a:schemeClr val="tx1"/>
                </a:solidFill>
                <a:ea typeface="굴림" charset="-127"/>
              </a:rPr>
              <a:t> </a:t>
            </a:r>
            <a:r>
              <a:rPr kumimoji="0" lang="en-GB" altLang="ko-KR" sz="2000">
                <a:solidFill>
                  <a:schemeClr val="tx1"/>
                </a:solidFill>
                <a:ea typeface="굴림" charset="-127"/>
              </a:rPr>
              <a:t>clause specifies the criteria for including documents (records)in the result. </a:t>
            </a:r>
          </a:p>
          <a:p>
            <a:pPr lvl="1"/>
            <a:r>
              <a:rPr kumimoji="0" lang="en-GB" altLang="ko-KR" sz="2000">
                <a:solidFill>
                  <a:schemeClr val="tx1"/>
                </a:solidFill>
                <a:ea typeface="굴림" charset="-127"/>
              </a:rPr>
              <a:t>The </a:t>
            </a:r>
            <a:r>
              <a:rPr kumimoji="0" lang="en-GB" altLang="ko-KR" sz="2000" b="1">
                <a:solidFill>
                  <a:srgbClr val="FF0000"/>
                </a:solidFill>
                <a:ea typeface="굴림" charset="-127"/>
              </a:rPr>
              <a:t>select</a:t>
            </a:r>
            <a:r>
              <a:rPr kumimoji="0" lang="en-GB" altLang="ko-KR" sz="2000" b="1">
                <a:solidFill>
                  <a:schemeClr val="tx1"/>
                </a:solidFill>
                <a:ea typeface="굴림" charset="-127"/>
              </a:rPr>
              <a:t> </a:t>
            </a:r>
            <a:r>
              <a:rPr kumimoji="0" lang="en-GB" altLang="ko-KR" sz="2000">
                <a:solidFill>
                  <a:schemeClr val="tx1"/>
                </a:solidFill>
                <a:ea typeface="굴림" charset="-127"/>
              </a:rPr>
              <a:t>clause specifies a list of tag-fields to be returned from matched documents (records). </a:t>
            </a:r>
          </a:p>
          <a:p>
            <a:r>
              <a:rPr kumimoji="0" lang="en-GB" altLang="ko-KR" sz="2400" i="1">
                <a:solidFill>
                  <a:schemeClr val="tx1"/>
                </a:solidFill>
                <a:ea typeface="굴림" charset="-127"/>
              </a:rPr>
              <a:t> Example: </a:t>
            </a:r>
          </a:p>
          <a:p>
            <a:pPr lvl="2"/>
            <a:r>
              <a:rPr kumimoji="0" lang="en-GB" altLang="ko-KR" sz="1800" b="1">
                <a:solidFill>
                  <a:schemeClr val="tx1"/>
                </a:solidFill>
                <a:ea typeface="굴림" charset="-127"/>
              </a:rPr>
              <a:t> </a:t>
            </a:r>
            <a:r>
              <a:rPr kumimoji="0" lang="en-GB" altLang="ko-KR" sz="1800" b="1">
                <a:solidFill>
                  <a:srgbClr val="FF0000"/>
                </a:solidFill>
                <a:ea typeface="굴림" charset="-127"/>
              </a:rPr>
              <a:t>Select</a:t>
            </a:r>
            <a:r>
              <a:rPr kumimoji="0" lang="en-GB" altLang="ko-KR" sz="1800" b="1">
                <a:solidFill>
                  <a:schemeClr val="tx1"/>
                </a:solidFill>
                <a:ea typeface="굴림" charset="-127"/>
              </a:rPr>
              <a:t> </a:t>
            </a:r>
            <a:r>
              <a:rPr kumimoji="0" lang="en-GB" altLang="ko-KR" sz="1800">
                <a:solidFill>
                  <a:schemeClr val="tx1"/>
                </a:solidFill>
                <a:ea typeface="굴림" charset="-127"/>
              </a:rPr>
              <a:t>author </a:t>
            </a:r>
          </a:p>
          <a:p>
            <a:pPr>
              <a:buFont typeface="Wingdings" pitchFamily="2" charset="2"/>
              <a:buNone/>
            </a:pPr>
            <a:r>
              <a:rPr kumimoji="0" lang="en-GB" altLang="ko-KR" sz="1800" b="1">
                <a:solidFill>
                  <a:schemeClr val="tx1"/>
                </a:solidFill>
                <a:ea typeface="굴림" charset="-127"/>
              </a:rPr>
              <a:t>   	             </a:t>
            </a:r>
            <a:r>
              <a:rPr kumimoji="0" lang="en-GB" altLang="ko-KR" sz="1800" b="1">
                <a:solidFill>
                  <a:srgbClr val="FF0000"/>
                </a:solidFill>
                <a:ea typeface="굴림" charset="-127"/>
              </a:rPr>
              <a:t>from</a:t>
            </a:r>
            <a:r>
              <a:rPr kumimoji="0" lang="en-GB" altLang="ko-KR" sz="1800" b="1">
                <a:solidFill>
                  <a:schemeClr val="tx1"/>
                </a:solidFill>
                <a:ea typeface="굴림" charset="-127"/>
              </a:rPr>
              <a:t> </a:t>
            </a:r>
            <a:r>
              <a:rPr kumimoji="0" lang="en-GB" altLang="ko-KR" sz="1800">
                <a:solidFill>
                  <a:schemeClr val="tx1"/>
                </a:solidFill>
                <a:ea typeface="굴림" charset="-127"/>
              </a:rPr>
              <a:t>Washington-Post </a:t>
            </a:r>
            <a:r>
              <a:rPr kumimoji="0" lang="en-GB" altLang="ko-KR" sz="1800" b="1">
                <a:solidFill>
                  <a:srgbClr val="FF0000"/>
                </a:solidFill>
                <a:ea typeface="굴림" charset="-127"/>
              </a:rPr>
              <a:t>union </a:t>
            </a:r>
            <a:r>
              <a:rPr kumimoji="0" lang="en-GB" altLang="ko-KR" sz="1800">
                <a:solidFill>
                  <a:schemeClr val="tx1"/>
                </a:solidFill>
                <a:ea typeface="굴림" charset="-127"/>
              </a:rPr>
              <a:t>Washington-Times </a:t>
            </a:r>
          </a:p>
          <a:p>
            <a:pPr>
              <a:buFont typeface="Wingdings" pitchFamily="2" charset="2"/>
              <a:buNone/>
            </a:pPr>
            <a:r>
              <a:rPr kumimoji="0" lang="en-GB" altLang="ko-KR" sz="1800" b="1">
                <a:solidFill>
                  <a:schemeClr val="tx1"/>
                </a:solidFill>
                <a:ea typeface="굴림" charset="-127"/>
              </a:rPr>
              <a:t>	  	    </a:t>
            </a:r>
            <a:r>
              <a:rPr kumimoji="0" lang="en-GB" altLang="ko-KR" sz="1800" b="1">
                <a:solidFill>
                  <a:srgbClr val="FF0000"/>
                </a:solidFill>
                <a:ea typeface="굴림" charset="-127"/>
              </a:rPr>
              <a:t>where</a:t>
            </a:r>
            <a:r>
              <a:rPr kumimoji="0" lang="en-GB" altLang="ko-KR" sz="1800" b="1">
                <a:solidFill>
                  <a:schemeClr val="tx1"/>
                </a:solidFill>
                <a:ea typeface="굴림" charset="-127"/>
              </a:rPr>
              <a:t> </a:t>
            </a:r>
            <a:r>
              <a:rPr kumimoji="0" lang="en-GB" altLang="ko-KR" sz="1800">
                <a:solidFill>
                  <a:schemeClr val="tx1"/>
                </a:solidFill>
                <a:ea typeface="굴림" charset="-127"/>
              </a:rPr>
              <a:t>title </a:t>
            </a:r>
            <a:r>
              <a:rPr kumimoji="0" lang="en-GB" altLang="ko-KR" sz="1800" b="1">
                <a:solidFill>
                  <a:srgbClr val="FF0000"/>
                </a:solidFill>
                <a:ea typeface="굴림" charset="-127"/>
              </a:rPr>
              <a:t>contains</a:t>
            </a:r>
            <a:r>
              <a:rPr kumimoji="0" lang="en-GB" altLang="ko-KR" sz="1800" b="1">
                <a:solidFill>
                  <a:schemeClr val="tx1"/>
                </a:solidFill>
                <a:ea typeface="굴림" charset="-127"/>
              </a:rPr>
              <a:t> </a:t>
            </a:r>
            <a:r>
              <a:rPr kumimoji="0" lang="en-GB" altLang="ko-KR" sz="1800">
                <a:solidFill>
                  <a:schemeClr val="tx1"/>
                </a:solidFill>
                <a:ea typeface="굴림" charset="-127"/>
              </a:rPr>
              <a:t>“Michael Jordan” </a:t>
            </a:r>
            <a:r>
              <a:rPr kumimoji="0" lang="en-GB" altLang="ko-KR" sz="1800" b="1">
                <a:solidFill>
                  <a:schemeClr val="tx1"/>
                </a:solidFill>
                <a:ea typeface="굴림" charset="-127"/>
              </a:rPr>
              <a:t> </a:t>
            </a:r>
            <a:r>
              <a:rPr kumimoji="0" lang="en-GB" altLang="ko-KR" sz="1800" b="1">
                <a:solidFill>
                  <a:srgbClr val="FF0000"/>
                </a:solidFill>
                <a:ea typeface="굴림" charset="-127"/>
              </a:rPr>
              <a:t>and</a:t>
            </a:r>
            <a:r>
              <a:rPr kumimoji="0" lang="en-GB" altLang="ko-KR" sz="1800" b="1">
                <a:solidFill>
                  <a:schemeClr val="tx1"/>
                </a:solidFill>
                <a:ea typeface="굴림" charset="-127"/>
              </a:rPr>
              <a:t> </a:t>
            </a:r>
            <a:r>
              <a:rPr kumimoji="0" lang="en-GB" altLang="ko-KR" sz="1800">
                <a:solidFill>
                  <a:schemeClr val="tx1"/>
                </a:solidFill>
                <a:ea typeface="굴림" charset="-127"/>
              </a:rPr>
              <a:t>date &gt; 10/1/01 </a:t>
            </a:r>
          </a:p>
          <a:p>
            <a:pPr>
              <a:buFont typeface="Wingdings" pitchFamily="2" charset="2"/>
              <a:buNone/>
            </a:pPr>
            <a:r>
              <a:rPr kumimoji="0" lang="en-GB" altLang="ko-KR" sz="1800" b="1">
                <a:solidFill>
                  <a:schemeClr val="tx1"/>
                </a:solidFill>
                <a:ea typeface="굴림" charset="-127"/>
              </a:rPr>
              <a:t>                  </a:t>
            </a:r>
            <a:r>
              <a:rPr kumimoji="0" lang="en-GB" altLang="ko-KR" sz="1800" b="1">
                <a:solidFill>
                  <a:srgbClr val="FF0000"/>
                </a:solidFill>
                <a:ea typeface="굴림" charset="-127"/>
              </a:rPr>
              <a:t>and</a:t>
            </a:r>
            <a:r>
              <a:rPr kumimoji="0" lang="en-GB" altLang="ko-KR" sz="1800" b="1">
                <a:solidFill>
                  <a:schemeClr val="tx1"/>
                </a:solidFill>
                <a:ea typeface="굴림" charset="-127"/>
              </a:rPr>
              <a:t> </a:t>
            </a:r>
            <a:r>
              <a:rPr kumimoji="0" lang="en-GB" altLang="ko-KR" sz="1800">
                <a:solidFill>
                  <a:schemeClr val="tx1"/>
                </a:solidFill>
                <a:ea typeface="굴림" charset="-127"/>
              </a:rPr>
              <a:t>article </a:t>
            </a:r>
            <a:r>
              <a:rPr kumimoji="0" lang="en-GB" altLang="ko-KR" sz="1800" b="1">
                <a:solidFill>
                  <a:srgbClr val="FF0000"/>
                </a:solidFill>
                <a:ea typeface="굴림" charset="-127"/>
              </a:rPr>
              <a:t>contains</a:t>
            </a:r>
            <a:r>
              <a:rPr kumimoji="0" lang="en-GB" altLang="ko-KR" sz="1800" b="1">
                <a:solidFill>
                  <a:schemeClr val="tx1"/>
                </a:solidFill>
                <a:ea typeface="굴림" charset="-127"/>
              </a:rPr>
              <a:t> </a:t>
            </a:r>
            <a:r>
              <a:rPr kumimoji="0" lang="en-GB" altLang="ko-KR" sz="1800">
                <a:solidFill>
                  <a:schemeClr val="tx1"/>
                </a:solidFill>
                <a:ea typeface="굴림" charset="-127"/>
              </a:rPr>
              <a:t>“return” </a:t>
            </a:r>
            <a:r>
              <a:rPr kumimoji="0" lang="en-GB" altLang="ko-KR" sz="1800" b="1">
                <a:solidFill>
                  <a:srgbClr val="FF0000"/>
                </a:solidFill>
                <a:ea typeface="굴림" charset="-127"/>
              </a:rPr>
              <a:t>within 3 words of</a:t>
            </a:r>
            <a:r>
              <a:rPr kumimoji="0" lang="en-GB" altLang="ko-KR" sz="1800" b="1">
                <a:solidFill>
                  <a:schemeClr val="tx1"/>
                </a:solidFill>
                <a:ea typeface="굴림" charset="-127"/>
              </a:rPr>
              <a:t> </a:t>
            </a:r>
            <a:r>
              <a:rPr kumimoji="0" lang="en-GB" altLang="ko-KR" sz="1800">
                <a:solidFill>
                  <a:schemeClr val="tx1"/>
                </a:solidFill>
                <a:ea typeface="굴림" charset="-127"/>
              </a:rPr>
              <a:t>“game”;</a:t>
            </a:r>
            <a:endParaRPr kumimoji="0" lang="ko-KR" altLang="en-US" sz="1800">
              <a:solidFill>
                <a:schemeClr val="tx1"/>
              </a:solidFill>
              <a:ea typeface="굴림" charset="-127"/>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pPr algn="ctr"/>
            <a:r>
              <a:rPr lang="en-US" altLang="ko-KR" dirty="0" smtClean="0"/>
              <a:t>Thank You</a:t>
            </a:r>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13621CF7-06FE-4669-BB09-FE58912CCF42}" type="slidenum">
              <a:rPr lang="ko-KR" altLang="en-US"/>
              <a:pPr/>
              <a:t>3</a:t>
            </a:fld>
            <a:endParaRPr lang="en-US" altLang="ko-KR"/>
          </a:p>
        </p:txBody>
      </p:sp>
      <p:sp>
        <p:nvSpPr>
          <p:cNvPr id="1853442" name="Rectangle 2"/>
          <p:cNvSpPr>
            <a:spLocks noGrp="1" noChangeArrowheads="1"/>
          </p:cNvSpPr>
          <p:nvPr>
            <p:ph type="title"/>
          </p:nvPr>
        </p:nvSpPr>
        <p:spPr/>
        <p:txBody>
          <a:bodyPr/>
          <a:lstStyle/>
          <a:p>
            <a:r>
              <a:rPr lang="en-US" altLang="ko-KR">
                <a:ea typeface="굴림" charset="-127"/>
              </a:rPr>
              <a:t>Introduction</a:t>
            </a:r>
          </a:p>
        </p:txBody>
      </p:sp>
      <p:sp>
        <p:nvSpPr>
          <p:cNvPr id="1853443" name="Rectangle 3"/>
          <p:cNvSpPr>
            <a:spLocks noGrp="1" noChangeArrowheads="1"/>
          </p:cNvSpPr>
          <p:nvPr>
            <p:ph type="body" idx="1"/>
          </p:nvPr>
        </p:nvSpPr>
        <p:spPr/>
        <p:txBody>
          <a:bodyPr/>
          <a:lstStyle/>
          <a:p>
            <a:r>
              <a:rPr lang="en-US" altLang="ko-KR" dirty="0">
                <a:ea typeface="굴림" charset="-127"/>
              </a:rPr>
              <a:t>How </a:t>
            </a:r>
            <a:r>
              <a:rPr lang="en-US" altLang="ko-KR" dirty="0" smtClean="0">
                <a:ea typeface="굴림" charset="-127"/>
              </a:rPr>
              <a:t>to </a:t>
            </a:r>
            <a:r>
              <a:rPr lang="en-US" altLang="ko-KR" dirty="0">
                <a:ea typeface="굴림" charset="-127"/>
              </a:rPr>
              <a:t>specify your information needs?</a:t>
            </a:r>
          </a:p>
          <a:p>
            <a:pPr lvl="1"/>
            <a:endParaRPr lang="en-US" altLang="ko-KR" dirty="0">
              <a:ea typeface="굴림" charset="-127"/>
            </a:endParaRPr>
          </a:p>
          <a:p>
            <a:r>
              <a:rPr lang="en-US" altLang="ko-KR" dirty="0">
                <a:ea typeface="굴림" charset="-127"/>
              </a:rPr>
              <a:t>Query types:</a:t>
            </a:r>
          </a:p>
          <a:p>
            <a:pPr lvl="1"/>
            <a:r>
              <a:rPr lang="en-US" altLang="ko-KR" dirty="0">
                <a:ea typeface="굴림" charset="-127"/>
              </a:rPr>
              <a:t>Keyword-based querying</a:t>
            </a:r>
          </a:p>
          <a:p>
            <a:pPr lvl="1"/>
            <a:r>
              <a:rPr lang="en-US" altLang="ko-KR" dirty="0">
                <a:ea typeface="굴림" charset="-127"/>
              </a:rPr>
              <a:t>Pattern matching</a:t>
            </a:r>
          </a:p>
          <a:p>
            <a:pPr lvl="1"/>
            <a:r>
              <a:rPr lang="en-US" altLang="ko-KR" dirty="0">
                <a:ea typeface="굴림" charset="-127"/>
              </a:rPr>
              <a:t>Structural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F680CF93-EFCE-4934-8A50-356ED22FDB51}" type="slidenum">
              <a:rPr lang="ko-KR" altLang="en-US"/>
              <a:pPr/>
              <a:t>4</a:t>
            </a:fld>
            <a:endParaRPr lang="en-US" altLang="ko-KR"/>
          </a:p>
        </p:txBody>
      </p:sp>
      <p:sp>
        <p:nvSpPr>
          <p:cNvPr id="1831938" name="Rectangle 2"/>
          <p:cNvSpPr>
            <a:spLocks noGrp="1" noChangeArrowheads="1"/>
          </p:cNvSpPr>
          <p:nvPr>
            <p:ph type="title"/>
          </p:nvPr>
        </p:nvSpPr>
        <p:spPr/>
        <p:txBody>
          <a:bodyPr/>
          <a:lstStyle/>
          <a:p>
            <a:r>
              <a:rPr lang="en-US" altLang="ko-KR">
                <a:ea typeface="굴림" charset="-127"/>
              </a:rPr>
              <a:t>Keyword-Based Querying</a:t>
            </a:r>
          </a:p>
        </p:txBody>
      </p:sp>
      <p:sp>
        <p:nvSpPr>
          <p:cNvPr id="1831939" name="Rectangle 3"/>
          <p:cNvSpPr>
            <a:spLocks noGrp="1" noChangeArrowheads="1"/>
          </p:cNvSpPr>
          <p:nvPr>
            <p:ph type="body" idx="1"/>
          </p:nvPr>
        </p:nvSpPr>
        <p:spPr/>
        <p:txBody>
          <a:bodyPr/>
          <a:lstStyle/>
          <a:p>
            <a:r>
              <a:rPr kumimoji="0" lang="en-GB" altLang="ko-KR" sz="2400" dirty="0">
                <a:solidFill>
                  <a:schemeClr val="tx1"/>
                </a:solidFill>
                <a:ea typeface="굴림" charset="-127"/>
              </a:rPr>
              <a:t>Queries are combinations of </a:t>
            </a:r>
            <a:r>
              <a:rPr kumimoji="0" lang="en-GB" altLang="ko-KR" sz="2400" dirty="0" smtClean="0">
                <a:solidFill>
                  <a:schemeClr val="tx1"/>
                </a:solidFill>
                <a:ea typeface="굴림" charset="-127"/>
              </a:rPr>
              <a:t>words</a:t>
            </a:r>
            <a:endParaRPr kumimoji="0" lang="en-GB" altLang="ko-KR" sz="2400" dirty="0">
              <a:solidFill>
                <a:schemeClr val="tx1"/>
              </a:solidFill>
              <a:ea typeface="굴림" charset="-127"/>
            </a:endParaRPr>
          </a:p>
          <a:p>
            <a:r>
              <a:rPr kumimoji="0" lang="en-GB" altLang="ko-KR" sz="2400" dirty="0">
                <a:solidFill>
                  <a:schemeClr val="tx1"/>
                </a:solidFill>
                <a:ea typeface="굴림" charset="-127"/>
              </a:rPr>
              <a:t>The document collection is searched for documents that contain these </a:t>
            </a:r>
            <a:r>
              <a:rPr kumimoji="0" lang="en-GB" altLang="ko-KR" sz="2400" dirty="0" smtClean="0">
                <a:solidFill>
                  <a:schemeClr val="tx1"/>
                </a:solidFill>
                <a:ea typeface="굴림" charset="-127"/>
              </a:rPr>
              <a:t>words</a:t>
            </a:r>
            <a:endParaRPr kumimoji="0" lang="en-GB" altLang="ko-KR" sz="2400" dirty="0">
              <a:solidFill>
                <a:schemeClr val="tx1"/>
              </a:solidFill>
              <a:ea typeface="굴림" charset="-127"/>
            </a:endParaRPr>
          </a:p>
          <a:p>
            <a:r>
              <a:rPr kumimoji="0" lang="en-GB" altLang="ko-KR" sz="2400" dirty="0">
                <a:solidFill>
                  <a:schemeClr val="tx1"/>
                </a:solidFill>
                <a:ea typeface="굴림" charset="-127"/>
              </a:rPr>
              <a:t>Word queries are </a:t>
            </a:r>
            <a:r>
              <a:rPr kumimoji="0" lang="en-GB" altLang="ko-KR" sz="2400" dirty="0">
                <a:solidFill>
                  <a:srgbClr val="FF0000"/>
                </a:solidFill>
                <a:ea typeface="굴림" charset="-127"/>
              </a:rPr>
              <a:t>intuitive, easy to </a:t>
            </a:r>
            <a:r>
              <a:rPr kumimoji="0" lang="en-GB" altLang="ko-KR" sz="2400" dirty="0" smtClean="0">
                <a:solidFill>
                  <a:srgbClr val="FF0000"/>
                </a:solidFill>
                <a:ea typeface="굴림" charset="-127"/>
              </a:rPr>
              <a:t>express, </a:t>
            </a:r>
            <a:r>
              <a:rPr kumimoji="0" lang="en-GB" altLang="ko-KR" sz="2400" dirty="0">
                <a:solidFill>
                  <a:srgbClr val="FF0000"/>
                </a:solidFill>
                <a:ea typeface="굴림" charset="-127"/>
              </a:rPr>
              <a:t>and provide fast </a:t>
            </a:r>
            <a:r>
              <a:rPr kumimoji="0" lang="en-GB" altLang="ko-KR" sz="2400" dirty="0" smtClean="0">
                <a:solidFill>
                  <a:srgbClr val="FF0000"/>
                </a:solidFill>
                <a:ea typeface="굴림" charset="-127"/>
              </a:rPr>
              <a:t>ranking</a:t>
            </a:r>
            <a:endParaRPr kumimoji="0" lang="en-GB" altLang="ko-KR" sz="2400" dirty="0">
              <a:solidFill>
                <a:schemeClr val="tx1"/>
              </a:solidFill>
              <a:ea typeface="굴림" charset="-127"/>
            </a:endParaRPr>
          </a:p>
          <a:p>
            <a:r>
              <a:rPr kumimoji="0" lang="en-GB" altLang="ko-KR" sz="2400" dirty="0">
                <a:solidFill>
                  <a:schemeClr val="tx1"/>
                </a:solidFill>
                <a:ea typeface="굴림" charset="-127"/>
              </a:rPr>
              <a:t>The concept of </a:t>
            </a:r>
            <a:r>
              <a:rPr kumimoji="0" lang="en-GB" altLang="ko-KR" sz="2400" i="1" dirty="0">
                <a:solidFill>
                  <a:schemeClr val="tx1"/>
                </a:solidFill>
                <a:ea typeface="굴림" charset="-127"/>
              </a:rPr>
              <a:t>word </a:t>
            </a:r>
            <a:r>
              <a:rPr kumimoji="0" lang="en-GB" altLang="ko-KR" sz="2400" dirty="0">
                <a:solidFill>
                  <a:schemeClr val="tx1"/>
                </a:solidFill>
                <a:ea typeface="굴림" charset="-127"/>
              </a:rPr>
              <a:t>must be </a:t>
            </a:r>
            <a:r>
              <a:rPr kumimoji="0" lang="en-GB" altLang="ko-KR" sz="2400" dirty="0" smtClean="0">
                <a:solidFill>
                  <a:schemeClr val="tx1"/>
                </a:solidFill>
                <a:ea typeface="굴림" charset="-127"/>
              </a:rPr>
              <a:t>defined</a:t>
            </a:r>
            <a:endParaRPr kumimoji="0" lang="en-GB" altLang="ko-KR" sz="2400" dirty="0">
              <a:solidFill>
                <a:schemeClr val="tx1"/>
              </a:solidFill>
              <a:ea typeface="굴림" charset="-127"/>
            </a:endParaRPr>
          </a:p>
          <a:p>
            <a:pPr lvl="1"/>
            <a:r>
              <a:rPr kumimoji="0" lang="en-GB" altLang="ko-KR" sz="2000" dirty="0">
                <a:solidFill>
                  <a:schemeClr val="tx1"/>
                </a:solidFill>
                <a:ea typeface="굴림" charset="-127"/>
              </a:rPr>
              <a:t> A word is a sequence of </a:t>
            </a:r>
            <a:r>
              <a:rPr kumimoji="0" lang="en-GB" altLang="ko-KR" sz="2000" i="1" dirty="0">
                <a:solidFill>
                  <a:schemeClr val="tx1"/>
                </a:solidFill>
                <a:ea typeface="굴림" charset="-127"/>
              </a:rPr>
              <a:t>letters </a:t>
            </a:r>
            <a:r>
              <a:rPr kumimoji="0" lang="en-GB" altLang="ko-KR" sz="2000" dirty="0">
                <a:solidFill>
                  <a:schemeClr val="tx1"/>
                </a:solidFill>
                <a:ea typeface="굴림" charset="-127"/>
              </a:rPr>
              <a:t>terminated by a </a:t>
            </a:r>
            <a:r>
              <a:rPr kumimoji="0" lang="en-GB" altLang="ko-KR" sz="2000" i="1" dirty="0">
                <a:solidFill>
                  <a:schemeClr val="tx1"/>
                </a:solidFill>
                <a:ea typeface="굴림" charset="-127"/>
              </a:rPr>
              <a:t>separator </a:t>
            </a:r>
            <a:r>
              <a:rPr kumimoji="0" lang="en-GB" altLang="ko-KR" sz="2000" dirty="0">
                <a:solidFill>
                  <a:schemeClr val="tx1"/>
                </a:solidFill>
                <a:ea typeface="굴림" charset="-127"/>
              </a:rPr>
              <a:t>(period, comma, blank, etc</a:t>
            </a:r>
            <a:r>
              <a:rPr kumimoji="0" lang="en-GB" altLang="ko-KR" sz="2000" dirty="0" smtClean="0">
                <a:solidFill>
                  <a:schemeClr val="tx1"/>
                </a:solidFill>
                <a:ea typeface="굴림" charset="-127"/>
              </a:rPr>
              <a:t>)</a:t>
            </a:r>
            <a:endParaRPr kumimoji="0" lang="en-GB" altLang="ko-KR" sz="2000" dirty="0">
              <a:solidFill>
                <a:schemeClr val="tx1"/>
              </a:solidFill>
              <a:ea typeface="굴림" charset="-127"/>
            </a:endParaRPr>
          </a:p>
          <a:p>
            <a:pPr lvl="1"/>
            <a:r>
              <a:rPr kumimoji="0" lang="en-GB" altLang="ko-KR" sz="2000" dirty="0">
                <a:solidFill>
                  <a:schemeClr val="tx1"/>
                </a:solidFill>
                <a:ea typeface="굴림" charset="-127"/>
              </a:rPr>
              <a:t> Definition of </a:t>
            </a:r>
            <a:r>
              <a:rPr kumimoji="0" lang="en-GB" altLang="ko-KR" sz="2000" i="1" dirty="0">
                <a:solidFill>
                  <a:schemeClr val="tx1"/>
                </a:solidFill>
                <a:ea typeface="굴림" charset="-127"/>
              </a:rPr>
              <a:t>letter </a:t>
            </a:r>
            <a:r>
              <a:rPr kumimoji="0" lang="en-GB" altLang="ko-KR" sz="2000" dirty="0">
                <a:solidFill>
                  <a:schemeClr val="tx1"/>
                </a:solidFill>
                <a:ea typeface="굴림" charset="-127"/>
              </a:rPr>
              <a:t>and </a:t>
            </a:r>
            <a:r>
              <a:rPr kumimoji="0" lang="en-GB" altLang="ko-KR" sz="2000" i="1" dirty="0">
                <a:solidFill>
                  <a:schemeClr val="tx1"/>
                </a:solidFill>
                <a:ea typeface="굴림" charset="-127"/>
              </a:rPr>
              <a:t>separator </a:t>
            </a:r>
            <a:r>
              <a:rPr kumimoji="0" lang="en-GB" altLang="ko-KR" sz="2000" dirty="0">
                <a:solidFill>
                  <a:schemeClr val="tx1"/>
                </a:solidFill>
                <a:ea typeface="굴림" charset="-127"/>
              </a:rPr>
              <a:t>is </a:t>
            </a:r>
            <a:r>
              <a:rPr kumimoji="0" lang="en-GB" altLang="ko-KR" sz="2000" dirty="0" smtClean="0">
                <a:solidFill>
                  <a:schemeClr val="tx1"/>
                </a:solidFill>
                <a:ea typeface="굴림" charset="-127"/>
              </a:rPr>
              <a:t>flexible</a:t>
            </a:r>
          </a:p>
          <a:p>
            <a:pPr lvl="2"/>
            <a:r>
              <a:rPr kumimoji="0" lang="en-GB" altLang="ko-KR" sz="1800" dirty="0" smtClean="0">
                <a:solidFill>
                  <a:schemeClr val="tx1"/>
                </a:solidFill>
                <a:ea typeface="굴림" charset="-127"/>
              </a:rPr>
              <a:t>e.g</a:t>
            </a:r>
            <a:r>
              <a:rPr kumimoji="0" lang="en-GB" altLang="ko-KR" sz="1800" dirty="0">
                <a:solidFill>
                  <a:schemeClr val="tx1"/>
                </a:solidFill>
                <a:ea typeface="굴림" charset="-127"/>
              </a:rPr>
              <a:t>., hyphen could be defined as a letter or as a </a:t>
            </a:r>
            <a:r>
              <a:rPr kumimoji="0" lang="en-GB" altLang="ko-KR" sz="1800" dirty="0" smtClean="0">
                <a:solidFill>
                  <a:schemeClr val="tx1"/>
                </a:solidFill>
                <a:ea typeface="굴림" charset="-127"/>
              </a:rPr>
              <a:t>separator</a:t>
            </a:r>
            <a:endParaRPr kumimoji="0" lang="en-GB" altLang="ko-KR" sz="1800" dirty="0">
              <a:solidFill>
                <a:schemeClr val="tx1"/>
              </a:solidFill>
              <a:ea typeface="굴림" charset="-127"/>
            </a:endParaRPr>
          </a:p>
          <a:p>
            <a:pPr lvl="1"/>
            <a:r>
              <a:rPr kumimoji="0" lang="en-GB" altLang="ko-KR" sz="2000" dirty="0">
                <a:solidFill>
                  <a:schemeClr val="tx1"/>
                </a:solidFill>
                <a:ea typeface="굴림" charset="-127"/>
              </a:rPr>
              <a:t> Usually, “trivial words”(such as “a”, “the”, or “of”) are </a:t>
            </a:r>
            <a:r>
              <a:rPr kumimoji="0" lang="en-GB" altLang="ko-KR" sz="2000" dirty="0" smtClean="0">
                <a:solidFill>
                  <a:schemeClr val="tx1"/>
                </a:solidFill>
                <a:ea typeface="굴림" charset="-127"/>
              </a:rPr>
              <a:t>ignored</a:t>
            </a:r>
            <a:endParaRPr lang="ko-KR" altLang="en-US" sz="2000" dirty="0">
              <a:ea typeface="굴림"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E65DDC38-D3BF-4B57-9AB5-2B1031D134B6}" type="slidenum">
              <a:rPr lang="ko-KR" altLang="en-US"/>
              <a:pPr/>
              <a:t>5</a:t>
            </a:fld>
            <a:endParaRPr lang="en-US" altLang="ko-KR"/>
          </a:p>
        </p:txBody>
      </p:sp>
      <p:sp>
        <p:nvSpPr>
          <p:cNvPr id="1833986" name="Rectangle 2"/>
          <p:cNvSpPr>
            <a:spLocks noGrp="1" noChangeArrowheads="1"/>
          </p:cNvSpPr>
          <p:nvPr>
            <p:ph type="title"/>
          </p:nvPr>
        </p:nvSpPr>
        <p:spPr/>
        <p:txBody>
          <a:bodyPr/>
          <a:lstStyle/>
          <a:p>
            <a:r>
              <a:rPr lang="en-US" altLang="ko-KR">
                <a:ea typeface="굴림" charset="-127"/>
              </a:rPr>
              <a:t>Single-Word Queries</a:t>
            </a:r>
          </a:p>
        </p:txBody>
      </p:sp>
      <p:sp>
        <p:nvSpPr>
          <p:cNvPr id="1833987" name="Rectangle 3"/>
          <p:cNvSpPr>
            <a:spLocks noGrp="1" noChangeArrowheads="1"/>
          </p:cNvSpPr>
          <p:nvPr>
            <p:ph type="body" idx="1"/>
          </p:nvPr>
        </p:nvSpPr>
        <p:spPr/>
        <p:txBody>
          <a:bodyPr/>
          <a:lstStyle/>
          <a:p>
            <a:r>
              <a:rPr kumimoji="0" lang="en-GB" altLang="ko-KR">
                <a:solidFill>
                  <a:schemeClr val="tx1"/>
                </a:solidFill>
                <a:ea typeface="굴림" charset="-127"/>
              </a:rPr>
              <a:t>A query is a single word</a:t>
            </a:r>
          </a:p>
          <a:p>
            <a:r>
              <a:rPr kumimoji="0" lang="en-GB" altLang="ko-KR">
                <a:solidFill>
                  <a:schemeClr val="tx1"/>
                </a:solidFill>
                <a:ea typeface="굴림" charset="-127"/>
              </a:rPr>
              <a:t>Simplest form of query</a:t>
            </a:r>
          </a:p>
          <a:p>
            <a:r>
              <a:rPr kumimoji="0" lang="en-GB" altLang="ko-KR">
                <a:solidFill>
                  <a:schemeClr val="tx1"/>
                </a:solidFill>
                <a:ea typeface="굴림" charset="-127"/>
              </a:rPr>
              <a:t>All documents that include this word are retrieved</a:t>
            </a:r>
          </a:p>
          <a:p>
            <a:r>
              <a:rPr kumimoji="0" lang="en-GB" altLang="ko-KR">
                <a:solidFill>
                  <a:schemeClr val="tx1"/>
                </a:solidFill>
                <a:ea typeface="굴림" charset="-127"/>
              </a:rPr>
              <a:t>Documents may be ranked by the </a:t>
            </a:r>
            <a:r>
              <a:rPr kumimoji="0" lang="en-GB" altLang="ko-KR" i="1">
                <a:solidFill>
                  <a:schemeClr val="tx1"/>
                </a:solidFill>
                <a:ea typeface="굴림" charset="-127"/>
              </a:rPr>
              <a:t>frequency </a:t>
            </a:r>
            <a:r>
              <a:rPr kumimoji="0" lang="en-GB" altLang="ko-KR">
                <a:solidFill>
                  <a:schemeClr val="tx1"/>
                </a:solidFill>
                <a:ea typeface="굴림" charset="-127"/>
              </a:rPr>
              <a:t>of this word in the document</a:t>
            </a:r>
            <a:endParaRPr kumimoji="0" lang="ko-KR" altLang="en-US">
              <a:solidFill>
                <a:schemeClr val="tx1"/>
              </a:solidFill>
              <a:ea typeface="굴림"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78B6D194-036A-46B4-A330-4EF9CB637210}" type="slidenum">
              <a:rPr lang="ko-KR" altLang="en-US"/>
              <a:pPr/>
              <a:t>6</a:t>
            </a:fld>
            <a:endParaRPr lang="en-US" altLang="ko-KR"/>
          </a:p>
        </p:txBody>
      </p:sp>
      <p:sp>
        <p:nvSpPr>
          <p:cNvPr id="1832962" name="Rectangle 2"/>
          <p:cNvSpPr>
            <a:spLocks noGrp="1" noChangeArrowheads="1"/>
          </p:cNvSpPr>
          <p:nvPr>
            <p:ph type="title"/>
          </p:nvPr>
        </p:nvSpPr>
        <p:spPr/>
        <p:txBody>
          <a:bodyPr/>
          <a:lstStyle/>
          <a:p>
            <a:r>
              <a:rPr lang="en-US" altLang="ko-KR">
                <a:ea typeface="굴림" charset="-127"/>
              </a:rPr>
              <a:t>Context Queries</a:t>
            </a:r>
          </a:p>
        </p:txBody>
      </p:sp>
      <p:sp>
        <p:nvSpPr>
          <p:cNvPr id="1832963" name="Rectangle 3"/>
          <p:cNvSpPr>
            <a:spLocks noGrp="1" noChangeArrowheads="1"/>
          </p:cNvSpPr>
          <p:nvPr>
            <p:ph type="body" idx="1"/>
          </p:nvPr>
        </p:nvSpPr>
        <p:spPr/>
        <p:txBody>
          <a:bodyPr/>
          <a:lstStyle/>
          <a:p>
            <a:r>
              <a:rPr lang="en-US" altLang="ko-KR">
                <a:ea typeface="굴림" charset="-127"/>
              </a:rPr>
              <a:t>Search words in a given context, that is, near other words</a:t>
            </a:r>
          </a:p>
          <a:p>
            <a:r>
              <a:rPr lang="en-US" altLang="ko-KR">
                <a:ea typeface="굴림" charset="-127"/>
              </a:rPr>
              <a:t>Words which appear near each other may signal a higher likelihood of relevance </a:t>
            </a:r>
          </a:p>
          <a:p>
            <a:pPr lvl="1"/>
            <a:r>
              <a:rPr lang="en-US" altLang="ko-KR">
                <a:ea typeface="굴림" charset="-127"/>
              </a:rPr>
              <a:t>Phrase</a:t>
            </a:r>
          </a:p>
          <a:p>
            <a:pPr lvl="1"/>
            <a:r>
              <a:rPr lang="en-US" altLang="ko-KR">
                <a:ea typeface="굴림" charset="-127"/>
              </a:rPr>
              <a:t>Proximity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37D172B0-C7D8-4216-919D-FE8F55BB2C1E}" type="slidenum">
              <a:rPr lang="ko-KR" altLang="en-US"/>
              <a:pPr/>
              <a:t>7</a:t>
            </a:fld>
            <a:endParaRPr lang="en-US" altLang="ko-KR"/>
          </a:p>
        </p:txBody>
      </p:sp>
      <p:sp>
        <p:nvSpPr>
          <p:cNvPr id="1835010" name="Rectangle 2"/>
          <p:cNvSpPr>
            <a:spLocks noGrp="1" noChangeArrowheads="1"/>
          </p:cNvSpPr>
          <p:nvPr>
            <p:ph type="title"/>
          </p:nvPr>
        </p:nvSpPr>
        <p:spPr/>
        <p:txBody>
          <a:bodyPr/>
          <a:lstStyle/>
          <a:p>
            <a:r>
              <a:rPr lang="en-US" altLang="ko-KR">
                <a:ea typeface="굴림" charset="-127"/>
              </a:rPr>
              <a:t>Phrase Queries</a:t>
            </a:r>
          </a:p>
        </p:txBody>
      </p:sp>
      <p:sp>
        <p:nvSpPr>
          <p:cNvPr id="1835011" name="Rectangle 3"/>
          <p:cNvSpPr>
            <a:spLocks noGrp="1" noChangeArrowheads="1"/>
          </p:cNvSpPr>
          <p:nvPr>
            <p:ph type="body" idx="1"/>
          </p:nvPr>
        </p:nvSpPr>
        <p:spPr/>
        <p:txBody>
          <a:bodyPr/>
          <a:lstStyle/>
          <a:p>
            <a:r>
              <a:rPr kumimoji="0" lang="en-GB" altLang="ko-KR" sz="2400" dirty="0">
                <a:solidFill>
                  <a:schemeClr val="tx1"/>
                </a:solidFill>
                <a:ea typeface="굴림" charset="-127"/>
              </a:rPr>
              <a:t>A query is a sequence of words treated as a single unit</a:t>
            </a:r>
          </a:p>
          <a:p>
            <a:r>
              <a:rPr kumimoji="0" lang="en-GB" altLang="ko-KR" sz="2400" dirty="0">
                <a:solidFill>
                  <a:schemeClr val="tx1"/>
                </a:solidFill>
                <a:ea typeface="굴림" charset="-127"/>
              </a:rPr>
              <a:t>Also called “literal string” or “exact phrase” query</a:t>
            </a:r>
          </a:p>
          <a:p>
            <a:r>
              <a:rPr kumimoji="0" lang="en-GB" altLang="ko-KR" sz="2400" dirty="0">
                <a:solidFill>
                  <a:schemeClr val="tx1"/>
                </a:solidFill>
                <a:ea typeface="굴림" charset="-127"/>
              </a:rPr>
              <a:t>Phrase is usually surrounded by quotation marks</a:t>
            </a:r>
          </a:p>
          <a:p>
            <a:r>
              <a:rPr kumimoji="0" lang="en-GB" altLang="ko-KR" sz="2400" dirty="0">
                <a:solidFill>
                  <a:schemeClr val="tx1"/>
                </a:solidFill>
                <a:ea typeface="굴림" charset="-127"/>
              </a:rPr>
              <a:t>All documents that include this phrase are retrieved </a:t>
            </a:r>
          </a:p>
          <a:p>
            <a:r>
              <a:rPr kumimoji="0" lang="en-GB" altLang="ko-KR" sz="2400" dirty="0">
                <a:solidFill>
                  <a:schemeClr val="tx1"/>
                </a:solidFill>
                <a:ea typeface="굴림" charset="-127"/>
              </a:rPr>
              <a:t>Usually, separators (commas, colons, etc.) and “trivial words” (e.g., “a”, “the”, or “of”) </a:t>
            </a:r>
            <a:r>
              <a:rPr kumimoji="0" lang="en-GB" altLang="ko-KR" sz="2400" dirty="0" smtClean="0">
                <a:solidFill>
                  <a:schemeClr val="tx1"/>
                </a:solidFill>
                <a:ea typeface="굴림" charset="-127"/>
              </a:rPr>
              <a:t>are </a:t>
            </a:r>
            <a:r>
              <a:rPr kumimoji="0" lang="en-GB" altLang="ko-KR" sz="2400" dirty="0">
                <a:solidFill>
                  <a:schemeClr val="tx1"/>
                </a:solidFill>
                <a:ea typeface="굴림" charset="-127"/>
              </a:rPr>
              <a:t>ignored </a:t>
            </a:r>
          </a:p>
          <a:p>
            <a:r>
              <a:rPr kumimoji="0" lang="en-GB" altLang="ko-KR" sz="2400" dirty="0">
                <a:solidFill>
                  <a:schemeClr val="tx1"/>
                </a:solidFill>
                <a:ea typeface="굴림" charset="-127"/>
              </a:rPr>
              <a:t>In effect, this query is for a </a:t>
            </a:r>
            <a:r>
              <a:rPr kumimoji="0" lang="en-GB" altLang="ko-KR" sz="2400" i="1" dirty="0">
                <a:solidFill>
                  <a:schemeClr val="tx1"/>
                </a:solidFill>
                <a:ea typeface="굴림" charset="-127"/>
              </a:rPr>
              <a:t>set </a:t>
            </a:r>
            <a:r>
              <a:rPr kumimoji="0" lang="en-GB" altLang="ko-KR" sz="2400" dirty="0">
                <a:solidFill>
                  <a:schemeClr val="tx1"/>
                </a:solidFill>
                <a:ea typeface="굴림" charset="-127"/>
              </a:rPr>
              <a:t>of words that must appear </a:t>
            </a:r>
            <a:r>
              <a:rPr kumimoji="0" lang="en-GB" altLang="ko-KR" sz="2400" i="1" dirty="0">
                <a:solidFill>
                  <a:schemeClr val="tx1"/>
                </a:solidFill>
                <a:ea typeface="굴림" charset="-127"/>
              </a:rPr>
              <a:t>in sequence</a:t>
            </a:r>
            <a:r>
              <a:rPr kumimoji="0" lang="en-GB" altLang="ko-KR" sz="2400" dirty="0">
                <a:solidFill>
                  <a:schemeClr val="tx1"/>
                </a:solidFill>
                <a:ea typeface="굴림" charset="-127"/>
              </a:rPr>
              <a:t> </a:t>
            </a:r>
          </a:p>
          <a:p>
            <a:r>
              <a:rPr kumimoji="0" lang="en-GB" altLang="ko-KR" sz="2400" dirty="0">
                <a:solidFill>
                  <a:schemeClr val="tx1"/>
                </a:solidFill>
                <a:ea typeface="굴림" charset="-127"/>
              </a:rPr>
              <a:t>Allows users to specify a </a:t>
            </a:r>
            <a:r>
              <a:rPr kumimoji="0" lang="en-GB" altLang="ko-KR" sz="2400" i="1" dirty="0">
                <a:solidFill>
                  <a:schemeClr val="tx1"/>
                </a:solidFill>
                <a:ea typeface="굴림" charset="-127"/>
              </a:rPr>
              <a:t>context </a:t>
            </a:r>
            <a:r>
              <a:rPr kumimoji="0" lang="en-GB" altLang="ko-KR" sz="2400" dirty="0">
                <a:solidFill>
                  <a:schemeClr val="tx1"/>
                </a:solidFill>
                <a:ea typeface="굴림" charset="-127"/>
              </a:rPr>
              <a:t>and thus gain precision </a:t>
            </a:r>
          </a:p>
          <a:p>
            <a:pPr lvl="1"/>
            <a:r>
              <a:rPr kumimoji="0" lang="en-GB" altLang="ko-KR" sz="2000" i="1" dirty="0">
                <a:solidFill>
                  <a:schemeClr val="tx1"/>
                </a:solidFill>
                <a:ea typeface="굴림" charset="-127"/>
              </a:rPr>
              <a:t>Example</a:t>
            </a:r>
            <a:r>
              <a:rPr kumimoji="0" lang="en-GB" altLang="ko-KR" sz="2000" dirty="0">
                <a:solidFill>
                  <a:schemeClr val="tx1"/>
                </a:solidFill>
                <a:ea typeface="굴림" charset="-127"/>
              </a:rPr>
              <a:t>: “United States of America”, “enhance the retrieval”</a:t>
            </a:r>
            <a:endParaRPr kumimoji="0" lang="ko-KR" altLang="en-US" sz="2000" dirty="0">
              <a:solidFill>
                <a:schemeClr val="tx1"/>
              </a:solidFill>
              <a:ea typeface="굴림"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4617F278-2216-4D64-A856-F5C46FFFD3FC}" type="slidenum">
              <a:rPr lang="ko-KR" altLang="en-US"/>
              <a:pPr/>
              <a:t>8</a:t>
            </a:fld>
            <a:endParaRPr lang="en-US" altLang="ko-KR"/>
          </a:p>
        </p:txBody>
      </p:sp>
      <p:sp>
        <p:nvSpPr>
          <p:cNvPr id="1836034" name="Rectangle 2"/>
          <p:cNvSpPr>
            <a:spLocks noGrp="1" noChangeArrowheads="1"/>
          </p:cNvSpPr>
          <p:nvPr>
            <p:ph type="title"/>
          </p:nvPr>
        </p:nvSpPr>
        <p:spPr/>
        <p:txBody>
          <a:bodyPr/>
          <a:lstStyle/>
          <a:p>
            <a:r>
              <a:rPr lang="en-US" altLang="ko-KR">
                <a:ea typeface="굴림" charset="-127"/>
              </a:rPr>
              <a:t>Proximity Queries</a:t>
            </a:r>
          </a:p>
        </p:txBody>
      </p:sp>
      <p:sp>
        <p:nvSpPr>
          <p:cNvPr id="1836035" name="Rectangle 3"/>
          <p:cNvSpPr>
            <a:spLocks noGrp="1" noChangeArrowheads="1"/>
          </p:cNvSpPr>
          <p:nvPr>
            <p:ph type="body" idx="1"/>
          </p:nvPr>
        </p:nvSpPr>
        <p:spPr/>
        <p:txBody>
          <a:bodyPr/>
          <a:lstStyle/>
          <a:p>
            <a:pPr>
              <a:lnSpc>
                <a:spcPct val="80000"/>
              </a:lnSpc>
            </a:pPr>
            <a:r>
              <a:rPr kumimoji="0" lang="en-GB" altLang="ko-KR" sz="2400" dirty="0">
                <a:solidFill>
                  <a:schemeClr val="tx1"/>
                </a:solidFill>
                <a:ea typeface="굴림" charset="-127"/>
              </a:rPr>
              <a:t>Restrict the distance within a document between two search terms</a:t>
            </a:r>
          </a:p>
          <a:p>
            <a:pPr>
              <a:lnSpc>
                <a:spcPct val="80000"/>
              </a:lnSpc>
            </a:pPr>
            <a:r>
              <a:rPr kumimoji="0" lang="en-GB" altLang="ko-KR" sz="2400" dirty="0">
                <a:solidFill>
                  <a:schemeClr val="tx1"/>
                </a:solidFill>
                <a:ea typeface="굴림" charset="-127"/>
              </a:rPr>
              <a:t>Important for large documents in which the two search words may appear in different contexts </a:t>
            </a:r>
          </a:p>
          <a:p>
            <a:pPr>
              <a:lnSpc>
                <a:spcPct val="80000"/>
              </a:lnSpc>
            </a:pPr>
            <a:r>
              <a:rPr kumimoji="0" lang="en-GB" altLang="ko-KR" sz="2400" dirty="0">
                <a:solidFill>
                  <a:schemeClr val="tx1"/>
                </a:solidFill>
                <a:ea typeface="굴림" charset="-127"/>
              </a:rPr>
              <a:t>Proximity specifications limit the acceptable occurrences and hence increase the precision of the search </a:t>
            </a:r>
          </a:p>
          <a:p>
            <a:pPr>
              <a:lnSpc>
                <a:spcPct val="80000"/>
              </a:lnSpc>
            </a:pPr>
            <a:r>
              <a:rPr kumimoji="0" lang="en-GB" altLang="ko-KR" sz="2400" dirty="0">
                <a:solidFill>
                  <a:schemeClr val="tx1"/>
                </a:solidFill>
                <a:ea typeface="굴림" charset="-127"/>
              </a:rPr>
              <a:t>General Format: </a:t>
            </a:r>
            <a:r>
              <a:rPr kumimoji="0" lang="en-GB" altLang="ko-KR" sz="2400" i="1" dirty="0">
                <a:solidFill>
                  <a:srgbClr val="FF0000"/>
                </a:solidFill>
                <a:ea typeface="굴림" charset="-127"/>
              </a:rPr>
              <a:t>Word</a:t>
            </a:r>
            <a:r>
              <a:rPr kumimoji="0" lang="en-GB" altLang="ko-KR" sz="2400" dirty="0">
                <a:solidFill>
                  <a:srgbClr val="FF0000"/>
                </a:solidFill>
                <a:ea typeface="굴림" charset="-127"/>
              </a:rPr>
              <a:t>1 </a:t>
            </a:r>
            <a:r>
              <a:rPr kumimoji="0" lang="en-GB" altLang="ko-KR" sz="2400" b="1" dirty="0">
                <a:solidFill>
                  <a:srgbClr val="FF0000"/>
                </a:solidFill>
                <a:ea typeface="굴림" charset="-127"/>
              </a:rPr>
              <a:t>within </a:t>
            </a:r>
            <a:r>
              <a:rPr kumimoji="0" lang="en-GB" altLang="ko-KR" sz="2400" b="1" i="1" dirty="0">
                <a:solidFill>
                  <a:srgbClr val="FF0000"/>
                </a:solidFill>
                <a:ea typeface="굴림" charset="-127"/>
              </a:rPr>
              <a:t>m </a:t>
            </a:r>
            <a:r>
              <a:rPr kumimoji="0" lang="en-GB" altLang="ko-KR" sz="2400" b="1" dirty="0">
                <a:solidFill>
                  <a:srgbClr val="FF0000"/>
                </a:solidFill>
                <a:ea typeface="굴림" charset="-127"/>
              </a:rPr>
              <a:t>units of </a:t>
            </a:r>
            <a:r>
              <a:rPr kumimoji="0" lang="en-GB" altLang="ko-KR" sz="2400" i="1" dirty="0">
                <a:solidFill>
                  <a:srgbClr val="FF0000"/>
                </a:solidFill>
                <a:ea typeface="굴림" charset="-127"/>
              </a:rPr>
              <a:t>Word</a:t>
            </a:r>
            <a:r>
              <a:rPr kumimoji="0" lang="en-GB" altLang="ko-KR" sz="2400" dirty="0">
                <a:solidFill>
                  <a:srgbClr val="FF0000"/>
                </a:solidFill>
                <a:ea typeface="굴림" charset="-127"/>
              </a:rPr>
              <a:t>2</a:t>
            </a:r>
            <a:r>
              <a:rPr kumimoji="0" lang="en-GB" altLang="ko-KR" sz="2400" dirty="0">
                <a:solidFill>
                  <a:schemeClr val="tx1"/>
                </a:solidFill>
                <a:ea typeface="굴림" charset="-127"/>
              </a:rPr>
              <a:t> </a:t>
            </a:r>
          </a:p>
          <a:p>
            <a:pPr>
              <a:lnSpc>
                <a:spcPct val="80000"/>
              </a:lnSpc>
            </a:pPr>
            <a:r>
              <a:rPr kumimoji="0" lang="en-GB" altLang="ko-KR" sz="2400" dirty="0">
                <a:solidFill>
                  <a:schemeClr val="tx1"/>
                </a:solidFill>
                <a:ea typeface="굴림" charset="-127"/>
              </a:rPr>
              <a:t>Unit may be character, word, paragraph, etc. </a:t>
            </a:r>
          </a:p>
          <a:p>
            <a:pPr>
              <a:lnSpc>
                <a:spcPct val="80000"/>
              </a:lnSpc>
            </a:pPr>
            <a:r>
              <a:rPr kumimoji="0" lang="en-GB" altLang="ko-KR" sz="2400" dirty="0">
                <a:solidFill>
                  <a:schemeClr val="tx1"/>
                </a:solidFill>
                <a:ea typeface="굴림" charset="-127"/>
              </a:rPr>
              <a:t>Examples: </a:t>
            </a:r>
          </a:p>
          <a:p>
            <a:pPr lvl="1">
              <a:lnSpc>
                <a:spcPct val="80000"/>
              </a:lnSpc>
            </a:pPr>
            <a:r>
              <a:rPr kumimoji="0" lang="en-GB" altLang="ko-KR" sz="2000" i="1" dirty="0" smtClean="0">
                <a:solidFill>
                  <a:schemeClr val="tx1"/>
                </a:solidFill>
                <a:ea typeface="굴림" charset="-127"/>
              </a:rPr>
              <a:t>united </a:t>
            </a:r>
            <a:r>
              <a:rPr kumimoji="0" lang="en-GB" altLang="ko-KR" sz="2000" b="1" dirty="0">
                <a:solidFill>
                  <a:schemeClr val="tx1"/>
                </a:solidFill>
                <a:ea typeface="굴림" charset="-127"/>
              </a:rPr>
              <a:t>within 5 words of </a:t>
            </a:r>
            <a:r>
              <a:rPr kumimoji="0" lang="en-GB" altLang="ko-KR" sz="2000" i="1" dirty="0" err="1">
                <a:solidFill>
                  <a:schemeClr val="tx1"/>
                </a:solidFill>
                <a:ea typeface="굴림" charset="-127"/>
              </a:rPr>
              <a:t>american</a:t>
            </a:r>
            <a:r>
              <a:rPr kumimoji="0" lang="en-GB" altLang="ko-KR" sz="2000" dirty="0">
                <a:solidFill>
                  <a:schemeClr val="tx1"/>
                </a:solidFill>
                <a:ea typeface="굴림" charset="-127"/>
              </a:rPr>
              <a:t>: Finds documents that discuss “United Airlines and American Airlines” but not “United States of America and the American dream” </a:t>
            </a:r>
          </a:p>
          <a:p>
            <a:pPr lvl="1">
              <a:lnSpc>
                <a:spcPct val="80000"/>
              </a:lnSpc>
            </a:pPr>
            <a:r>
              <a:rPr kumimoji="0" lang="en-GB" altLang="ko-KR" sz="2000" dirty="0">
                <a:solidFill>
                  <a:schemeClr val="tx1"/>
                </a:solidFill>
                <a:ea typeface="굴림" charset="-127"/>
              </a:rPr>
              <a:t> </a:t>
            </a:r>
            <a:r>
              <a:rPr kumimoji="0" lang="en-GB" altLang="ko-KR" sz="2000" i="1" dirty="0">
                <a:solidFill>
                  <a:schemeClr val="tx1"/>
                </a:solidFill>
                <a:ea typeface="굴림" charset="-127"/>
              </a:rPr>
              <a:t>nuclear </a:t>
            </a:r>
            <a:r>
              <a:rPr kumimoji="0" lang="en-GB" altLang="ko-KR" sz="2000" b="1" dirty="0">
                <a:solidFill>
                  <a:schemeClr val="tx1"/>
                </a:solidFill>
                <a:ea typeface="굴림" charset="-127"/>
              </a:rPr>
              <a:t>within 0 paragraphs of </a:t>
            </a:r>
            <a:r>
              <a:rPr kumimoji="0" lang="en-GB" altLang="ko-KR" sz="2000" i="1" dirty="0">
                <a:solidFill>
                  <a:schemeClr val="tx1"/>
                </a:solidFill>
                <a:ea typeface="굴림" charset="-127"/>
              </a:rPr>
              <a:t>cleanup</a:t>
            </a:r>
            <a:r>
              <a:rPr kumimoji="0" lang="en-GB" altLang="ko-KR" sz="2000" dirty="0">
                <a:solidFill>
                  <a:schemeClr val="tx1"/>
                </a:solidFill>
                <a:ea typeface="굴림" charset="-127"/>
              </a:rPr>
              <a:t>: Finds documents that discuss “nuclear” and “cleanup” in the same paragraph </a:t>
            </a:r>
          </a:p>
          <a:p>
            <a:pPr>
              <a:lnSpc>
                <a:spcPct val="80000"/>
              </a:lnSpc>
            </a:pPr>
            <a:endParaRPr lang="ko-KR" altLang="en-US" sz="2400" dirty="0">
              <a:ea typeface="굴림"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30FE7328-8A74-491A-A8E1-AB0CE6AE219D}" type="slidenum">
              <a:rPr lang="ko-KR" altLang="en-US"/>
              <a:pPr/>
              <a:t>9</a:t>
            </a:fld>
            <a:endParaRPr lang="en-US" altLang="ko-KR"/>
          </a:p>
        </p:txBody>
      </p:sp>
      <p:sp>
        <p:nvSpPr>
          <p:cNvPr id="1837058" name="Rectangle 2"/>
          <p:cNvSpPr>
            <a:spLocks noGrp="1" noChangeArrowheads="1"/>
          </p:cNvSpPr>
          <p:nvPr>
            <p:ph type="title"/>
          </p:nvPr>
        </p:nvSpPr>
        <p:spPr/>
        <p:txBody>
          <a:bodyPr/>
          <a:lstStyle/>
          <a:p>
            <a:r>
              <a:rPr lang="en-US" altLang="ko-KR">
                <a:ea typeface="굴림" charset="-127"/>
              </a:rPr>
              <a:t>Boolean Queries</a:t>
            </a:r>
          </a:p>
        </p:txBody>
      </p:sp>
      <p:sp>
        <p:nvSpPr>
          <p:cNvPr id="1837059" name="Rectangle 3"/>
          <p:cNvSpPr>
            <a:spLocks noGrp="1" noChangeArrowheads="1"/>
          </p:cNvSpPr>
          <p:nvPr>
            <p:ph type="body" idx="1"/>
          </p:nvPr>
        </p:nvSpPr>
        <p:spPr/>
        <p:txBody>
          <a:bodyPr/>
          <a:lstStyle/>
          <a:p>
            <a:pPr>
              <a:lnSpc>
                <a:spcPct val="90000"/>
              </a:lnSpc>
            </a:pPr>
            <a:r>
              <a:rPr kumimoji="0" lang="en-GB" altLang="ko-KR" sz="2400" dirty="0">
                <a:solidFill>
                  <a:schemeClr val="tx1"/>
                </a:solidFill>
                <a:ea typeface="굴림" charset="-127"/>
              </a:rPr>
              <a:t>Describe the information needed by relating multiple words with Boolean operators</a:t>
            </a:r>
          </a:p>
          <a:p>
            <a:pPr>
              <a:lnSpc>
                <a:spcPct val="90000"/>
              </a:lnSpc>
            </a:pPr>
            <a:r>
              <a:rPr kumimoji="0" lang="en-GB" altLang="ko-KR" sz="2400" dirty="0">
                <a:solidFill>
                  <a:schemeClr val="tx1"/>
                </a:solidFill>
                <a:ea typeface="굴림" charset="-127"/>
              </a:rPr>
              <a:t>Operators: </a:t>
            </a:r>
            <a:r>
              <a:rPr kumimoji="0" lang="en-GB" altLang="ko-KR" sz="2400" b="1" dirty="0" smtClean="0">
                <a:solidFill>
                  <a:schemeClr val="tx1"/>
                </a:solidFill>
                <a:ea typeface="굴림" charset="-127"/>
              </a:rPr>
              <a:t>AND</a:t>
            </a:r>
            <a:r>
              <a:rPr kumimoji="0" lang="en-GB" altLang="ko-KR" sz="2400" dirty="0" smtClean="0">
                <a:solidFill>
                  <a:schemeClr val="tx1"/>
                </a:solidFill>
                <a:ea typeface="굴림" charset="-127"/>
              </a:rPr>
              <a:t>, </a:t>
            </a:r>
            <a:r>
              <a:rPr kumimoji="0" lang="en-GB" altLang="ko-KR" sz="2400" b="1" dirty="0" smtClean="0">
                <a:solidFill>
                  <a:schemeClr val="tx1"/>
                </a:solidFill>
                <a:ea typeface="굴림" charset="-127"/>
              </a:rPr>
              <a:t>OR</a:t>
            </a:r>
            <a:r>
              <a:rPr kumimoji="0" lang="en-GB" altLang="ko-KR" sz="2400" dirty="0" smtClean="0">
                <a:solidFill>
                  <a:schemeClr val="tx1"/>
                </a:solidFill>
                <a:ea typeface="굴림" charset="-127"/>
              </a:rPr>
              <a:t>, </a:t>
            </a:r>
            <a:r>
              <a:rPr kumimoji="0" lang="en-GB" altLang="ko-KR" sz="2400" b="1" dirty="0" smtClean="0">
                <a:solidFill>
                  <a:schemeClr val="tx1"/>
                </a:solidFill>
                <a:ea typeface="굴림" charset="-127"/>
              </a:rPr>
              <a:t>BUT  (BUT </a:t>
            </a:r>
            <a:r>
              <a:rPr kumimoji="0" lang="en-GB" altLang="ko-KR" sz="2400" dirty="0">
                <a:solidFill>
                  <a:schemeClr val="tx1"/>
                </a:solidFill>
                <a:ea typeface="굴림" charset="-127"/>
              </a:rPr>
              <a:t>corresponds to </a:t>
            </a:r>
            <a:r>
              <a:rPr kumimoji="0" lang="en-GB" altLang="ko-KR" sz="2400" b="1" dirty="0">
                <a:solidFill>
                  <a:schemeClr val="tx1"/>
                </a:solidFill>
                <a:ea typeface="굴림" charset="-127"/>
              </a:rPr>
              <a:t>and not )</a:t>
            </a:r>
          </a:p>
          <a:p>
            <a:pPr>
              <a:lnSpc>
                <a:spcPct val="90000"/>
              </a:lnSpc>
            </a:pPr>
            <a:r>
              <a:rPr kumimoji="0" lang="en-GB" altLang="ko-KR" sz="2400" dirty="0">
                <a:solidFill>
                  <a:schemeClr val="tx1"/>
                </a:solidFill>
                <a:ea typeface="굴림" charset="-127"/>
              </a:rPr>
              <a:t>Semantics: For each query word </a:t>
            </a:r>
            <a:r>
              <a:rPr kumimoji="0" lang="en-GB" altLang="ko-KR" sz="2400" i="1" dirty="0" smtClean="0">
                <a:solidFill>
                  <a:schemeClr val="tx1"/>
                </a:solidFill>
                <a:ea typeface="굴림" charset="-127"/>
              </a:rPr>
              <a:t>w, </a:t>
            </a:r>
            <a:r>
              <a:rPr kumimoji="0" lang="en-GB" altLang="ko-KR" sz="2400" dirty="0" smtClean="0">
                <a:solidFill>
                  <a:schemeClr val="tx1"/>
                </a:solidFill>
                <a:ea typeface="굴림" charset="-127"/>
              </a:rPr>
              <a:t>a </a:t>
            </a:r>
            <a:r>
              <a:rPr kumimoji="0" lang="en-GB" altLang="ko-KR" sz="2400" dirty="0">
                <a:solidFill>
                  <a:schemeClr val="tx1"/>
                </a:solidFill>
                <a:ea typeface="굴림" charset="-127"/>
              </a:rPr>
              <a:t>corresponding set </a:t>
            </a:r>
            <a:r>
              <a:rPr kumimoji="0" lang="en-GB" altLang="ko-KR" sz="2400" i="1" dirty="0" err="1">
                <a:solidFill>
                  <a:schemeClr val="tx1"/>
                </a:solidFill>
                <a:ea typeface="굴림" charset="-127"/>
              </a:rPr>
              <a:t>D</a:t>
            </a:r>
            <a:r>
              <a:rPr kumimoji="0" lang="en-GB" altLang="ko-KR" sz="2400" i="1" baseline="-25000" dirty="0" err="1">
                <a:solidFill>
                  <a:schemeClr val="tx1"/>
                </a:solidFill>
                <a:ea typeface="굴림" charset="-127"/>
              </a:rPr>
              <a:t>w</a:t>
            </a:r>
            <a:r>
              <a:rPr kumimoji="0" lang="en-GB" altLang="ko-KR" sz="2400" i="1" dirty="0">
                <a:solidFill>
                  <a:schemeClr val="tx1"/>
                </a:solidFill>
                <a:ea typeface="굴림" charset="-127"/>
              </a:rPr>
              <a:t> </a:t>
            </a:r>
            <a:r>
              <a:rPr kumimoji="0" lang="en-GB" altLang="ko-KR" sz="2400" dirty="0">
                <a:solidFill>
                  <a:schemeClr val="tx1"/>
                </a:solidFill>
                <a:ea typeface="굴림" charset="-127"/>
              </a:rPr>
              <a:t>is constructed that includes the documents that contain </a:t>
            </a:r>
            <a:r>
              <a:rPr kumimoji="0" lang="en-GB" altLang="ko-KR" sz="2400" i="1" dirty="0">
                <a:solidFill>
                  <a:schemeClr val="tx1"/>
                </a:solidFill>
                <a:ea typeface="굴림" charset="-127"/>
              </a:rPr>
              <a:t>w</a:t>
            </a:r>
            <a:endParaRPr kumimoji="0" lang="en-GB" altLang="ko-KR" sz="2400" dirty="0">
              <a:solidFill>
                <a:schemeClr val="tx1"/>
              </a:solidFill>
              <a:ea typeface="굴림" charset="-127"/>
            </a:endParaRPr>
          </a:p>
          <a:p>
            <a:pPr>
              <a:lnSpc>
                <a:spcPct val="90000"/>
              </a:lnSpc>
            </a:pPr>
            <a:r>
              <a:rPr kumimoji="0" lang="en-GB" altLang="ko-KR" sz="2400" dirty="0">
                <a:solidFill>
                  <a:schemeClr val="tx1"/>
                </a:solidFill>
                <a:ea typeface="굴림" charset="-127"/>
              </a:rPr>
              <a:t>The Boolean expression is then interpreted as an expression on the corresponding document sets with corresponding set operators: </a:t>
            </a:r>
          </a:p>
          <a:p>
            <a:pPr lvl="1">
              <a:lnSpc>
                <a:spcPct val="90000"/>
              </a:lnSpc>
            </a:pPr>
            <a:r>
              <a:rPr kumimoji="0" lang="en-GB" altLang="ko-KR" sz="2000" b="1" dirty="0" smtClean="0">
                <a:solidFill>
                  <a:schemeClr val="tx1"/>
                </a:solidFill>
                <a:ea typeface="굴림" charset="-127"/>
              </a:rPr>
              <a:t>AND </a:t>
            </a:r>
            <a:r>
              <a:rPr kumimoji="0" lang="en-GB" altLang="ko-KR" sz="2000" dirty="0" smtClean="0">
                <a:solidFill>
                  <a:schemeClr val="tx1"/>
                </a:solidFill>
                <a:ea typeface="굴림" charset="-127"/>
              </a:rPr>
              <a:t>intersection </a:t>
            </a:r>
            <a:endParaRPr kumimoji="0" lang="en-GB" altLang="ko-KR" sz="2000" dirty="0">
              <a:solidFill>
                <a:schemeClr val="tx1"/>
              </a:solidFill>
              <a:ea typeface="굴림" charset="-127"/>
            </a:endParaRPr>
          </a:p>
          <a:p>
            <a:pPr lvl="1">
              <a:lnSpc>
                <a:spcPct val="90000"/>
              </a:lnSpc>
            </a:pPr>
            <a:r>
              <a:rPr kumimoji="0" lang="en-GB" altLang="ko-KR" sz="2000" b="1" dirty="0" smtClean="0">
                <a:solidFill>
                  <a:schemeClr val="tx1"/>
                </a:solidFill>
                <a:ea typeface="굴림" charset="-127"/>
              </a:rPr>
              <a:t>OR </a:t>
            </a:r>
            <a:r>
              <a:rPr kumimoji="0" lang="en-GB" altLang="ko-KR" sz="2000" dirty="0" smtClean="0">
                <a:solidFill>
                  <a:schemeClr val="tx1"/>
                </a:solidFill>
                <a:ea typeface="굴림" charset="-127"/>
              </a:rPr>
              <a:t>  	union </a:t>
            </a:r>
            <a:endParaRPr kumimoji="0" lang="en-GB" altLang="ko-KR" sz="2000" dirty="0">
              <a:solidFill>
                <a:schemeClr val="tx1"/>
              </a:solidFill>
              <a:ea typeface="굴림" charset="-127"/>
            </a:endParaRPr>
          </a:p>
          <a:p>
            <a:pPr lvl="1">
              <a:lnSpc>
                <a:spcPct val="90000"/>
              </a:lnSpc>
            </a:pPr>
            <a:r>
              <a:rPr kumimoji="0" lang="en-GB" altLang="ko-KR" sz="2000" b="1" dirty="0" smtClean="0">
                <a:solidFill>
                  <a:schemeClr val="tx1"/>
                </a:solidFill>
                <a:ea typeface="굴림" charset="-127"/>
              </a:rPr>
              <a:t>BUT </a:t>
            </a:r>
            <a:r>
              <a:rPr kumimoji="0" lang="en-GB" altLang="ko-KR" sz="2000" dirty="0" smtClean="0">
                <a:solidFill>
                  <a:schemeClr val="tx1"/>
                </a:solidFill>
                <a:ea typeface="굴림" charset="-127"/>
              </a:rPr>
              <a:t>	difference </a:t>
            </a:r>
            <a:endParaRPr lang="ko-KR" altLang="en-US" sz="2000" dirty="0">
              <a:ea typeface="굴림" charset="-127"/>
            </a:endParaRPr>
          </a:p>
        </p:txBody>
      </p:sp>
    </p:spTree>
  </p:cSld>
  <p:clrMapOvr>
    <a:masterClrMapping/>
  </p:clrMapOvr>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latin typeface="Corbe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3594</TotalTime>
  <Words>1599</Words>
  <Application>Microsoft Office PowerPoint</Application>
  <PresentationFormat>화면 슬라이드 쇼(4:3)</PresentationFormat>
  <Paragraphs>194</Paragraphs>
  <Slides>25</Slides>
  <Notes>0</Notes>
  <HiddenSlides>0</HiddenSlides>
  <MMClips>0</MMClips>
  <ScaleCrop>false</ScaleCrop>
  <HeadingPairs>
    <vt:vector size="6" baseType="variant">
      <vt:variant>
        <vt:lpstr>테마</vt:lpstr>
      </vt:variant>
      <vt:variant>
        <vt:i4>1</vt:i4>
      </vt:variant>
      <vt:variant>
        <vt:lpstr>포함된 OLE 서버</vt:lpstr>
      </vt:variant>
      <vt:variant>
        <vt:i4>0</vt:i4>
      </vt:variant>
      <vt:variant>
        <vt:lpstr>슬라이드 제목</vt:lpstr>
      </vt:variant>
      <vt:variant>
        <vt:i4>25</vt:i4>
      </vt:variant>
    </vt:vector>
  </HeadingPairs>
  <TitlesOfParts>
    <vt:vector size="26" baseType="lpstr">
      <vt:lpstr>SNU IDB Lab.</vt:lpstr>
      <vt:lpstr>Modern Information Retrieval </vt:lpstr>
      <vt:lpstr>Contents</vt:lpstr>
      <vt:lpstr>Introduction</vt:lpstr>
      <vt:lpstr>Keyword-Based Querying</vt:lpstr>
      <vt:lpstr>Single-Word Queries</vt:lpstr>
      <vt:lpstr>Context Queries</vt:lpstr>
      <vt:lpstr>Phrase Queries</vt:lpstr>
      <vt:lpstr>Proximity Queries</vt:lpstr>
      <vt:lpstr>Boolean Queries</vt:lpstr>
      <vt:lpstr>Natural Language</vt:lpstr>
      <vt:lpstr>Pattern Matching</vt:lpstr>
      <vt:lpstr>Type of Patterns(1/4)</vt:lpstr>
      <vt:lpstr>Type of Patterns(2/4)</vt:lpstr>
      <vt:lpstr>Type of Patterns(3/4)</vt:lpstr>
      <vt:lpstr>Type of Patterns(3/4)</vt:lpstr>
      <vt:lpstr>Structural Queries</vt:lpstr>
      <vt:lpstr>The Three Main Structures</vt:lpstr>
      <vt:lpstr>Fixed Structure</vt:lpstr>
      <vt:lpstr>Hypertext</vt:lpstr>
      <vt:lpstr>Hierarchical Structure(1/2)</vt:lpstr>
      <vt:lpstr>Hierarchical Structure(2/2)</vt:lpstr>
      <vt:lpstr>Query Protocols(1/3)</vt:lpstr>
      <vt:lpstr>Query Protocols(2/3)</vt:lpstr>
      <vt:lpstr>Query Protocols(3/3)</vt:lpstr>
      <vt:lpstr>Thank You</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Information Retrieval</dc:title>
  <dc:creator>Hyunwoo Kim</dc:creator>
  <cp:lastModifiedBy>Victorinus</cp:lastModifiedBy>
  <cp:revision>393</cp:revision>
  <dcterms:created xsi:type="dcterms:W3CDTF">2006-10-05T04:04:58Z</dcterms:created>
  <dcterms:modified xsi:type="dcterms:W3CDTF">2010-07-20T11:36:00Z</dcterms:modified>
</cp:coreProperties>
</file>