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60" r:id="rId2"/>
    <p:sldId id="553" r:id="rId3"/>
    <p:sldId id="534" r:id="rId4"/>
    <p:sldId id="536" r:id="rId5"/>
    <p:sldId id="537" r:id="rId6"/>
    <p:sldId id="538" r:id="rId7"/>
    <p:sldId id="539" r:id="rId8"/>
    <p:sldId id="540" r:id="rId9"/>
    <p:sldId id="541" r:id="rId10"/>
    <p:sldId id="535" r:id="rId11"/>
    <p:sldId id="543" r:id="rId12"/>
    <p:sldId id="542" r:id="rId13"/>
    <p:sldId id="544" r:id="rId14"/>
    <p:sldId id="545" r:id="rId15"/>
    <p:sldId id="546" r:id="rId16"/>
    <p:sldId id="547" r:id="rId17"/>
    <p:sldId id="548" r:id="rId18"/>
    <p:sldId id="549" r:id="rId19"/>
    <p:sldId id="550" r:id="rId20"/>
    <p:sldId id="551" r:id="rId21"/>
    <p:sldId id="552" r:id="rId22"/>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2F0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보통 스타일 4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5" autoAdjust="0"/>
    <p:restoredTop sz="89769" autoAdjust="0"/>
  </p:normalViewPr>
  <p:slideViewPr>
    <p:cSldViewPr>
      <p:cViewPr>
        <p:scale>
          <a:sx n="100" d="100"/>
          <a:sy n="100" d="100"/>
        </p:scale>
        <p:origin x="2208" y="118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B23D37E5-44EA-4E71-A92B-2E9F1EC527FB}" type="datetimeFigureOut">
              <a:rPr lang="ko-KR" altLang="en-US" smtClean="0"/>
              <a:t>2013-08-26</a:t>
            </a:fld>
            <a:endParaRPr lang="ko-KR" altLang="en-US"/>
          </a:p>
        </p:txBody>
      </p:sp>
      <p:sp>
        <p:nvSpPr>
          <p:cNvPr id="4" name="바닥글 개체 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AF469EF-598E-4249-A037-3BA4333FBA25}" type="slidenum">
              <a:rPr lang="ko-KR" altLang="en-US" smtClean="0"/>
              <a:t>‹#›</a:t>
            </a:fld>
            <a:endParaRPr lang="ko-KR" altLang="en-US"/>
          </a:p>
        </p:txBody>
      </p:sp>
    </p:spTree>
    <p:extLst>
      <p:ext uri="{BB962C8B-B14F-4D97-AF65-F5344CB8AC3E}">
        <p14:creationId xmlns:p14="http://schemas.microsoft.com/office/powerpoint/2010/main" val="14279869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3364767-9A2E-4752-9542-9FBBA8DB4FD4}" type="datetimeFigureOut">
              <a:rPr lang="ko-KR" altLang="en-US" smtClean="0"/>
              <a:t>2013-08-26</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B81E1F5-2B45-4EC3-BF57-CB756619C87B}" type="slidenum">
              <a:rPr lang="ko-KR" altLang="en-US" smtClean="0"/>
              <a:t>‹#›</a:t>
            </a:fld>
            <a:endParaRPr lang="ko-KR" altLang="en-US"/>
          </a:p>
        </p:txBody>
      </p:sp>
    </p:spTree>
    <p:extLst>
      <p:ext uri="{BB962C8B-B14F-4D97-AF65-F5344CB8AC3E}">
        <p14:creationId xmlns:p14="http://schemas.microsoft.com/office/powerpoint/2010/main" val="523702644"/>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87425" y="233363"/>
            <a:ext cx="4959350" cy="3721100"/>
          </a:xfrm>
        </p:spPr>
      </p:sp>
      <p:sp>
        <p:nvSpPr>
          <p:cNvPr id="3" name="슬라이드 노트 개체 틀 2"/>
          <p:cNvSpPr>
            <a:spLocks noGrp="1"/>
          </p:cNvSpPr>
          <p:nvPr>
            <p:ph type="body" idx="1"/>
          </p:nvPr>
        </p:nvSpPr>
        <p:spPr/>
        <p:txBody>
          <a:bodyPr>
            <a:normAutofit/>
          </a:bodyPr>
          <a:lstStyle/>
          <a:p>
            <a:endParaRPr lang="en-US" altLang="ko-KR" dirty="0" smtClean="0"/>
          </a:p>
        </p:txBody>
      </p:sp>
      <p:sp>
        <p:nvSpPr>
          <p:cNvPr id="4" name="슬라이드 번호 개체 틀 3"/>
          <p:cNvSpPr>
            <a:spLocks noGrp="1"/>
          </p:cNvSpPr>
          <p:nvPr>
            <p:ph type="sldNum" sz="quarter" idx="10"/>
          </p:nvPr>
        </p:nvSpPr>
        <p:spPr>
          <a:xfrm>
            <a:off x="3850443" y="9428586"/>
            <a:ext cx="2945659" cy="496333"/>
          </a:xfrm>
          <a:prstGeom prst="rect">
            <a:avLst/>
          </a:prstGeom>
        </p:spPr>
        <p:txBody>
          <a:bodyPr/>
          <a:lstStyle/>
          <a:p>
            <a:fld id="{E1F218CC-981A-4E1A-BC31-F6D8E5B0BA02}" type="slidenum">
              <a:rPr lang="ko-KR" altLang="en-US" smtClean="0"/>
              <a:pPr/>
              <a:t>1</a:t>
            </a:fld>
            <a:endParaRPr lang="ko-KR"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5" name="Slide Number Placeholder 4"/>
          <p:cNvSpPr>
            <a:spLocks noGrp="1"/>
          </p:cNvSpPr>
          <p:nvPr>
            <p:ph type="sldNum" sz="quarter" idx="11"/>
          </p:nvPr>
        </p:nvSpPr>
        <p:spPr/>
        <p:txBody>
          <a:bodyPr/>
          <a:lstStyle/>
          <a:p>
            <a:fld id="{9B81E1F5-2B45-4EC3-BF57-CB756619C87B}" type="slidenum">
              <a:rPr lang="ko-KR" altLang="en-US" smtClean="0"/>
              <a:t>17</a:t>
            </a:fld>
            <a:endParaRPr lang="ko-KR" altLang="en-US"/>
          </a:p>
        </p:txBody>
      </p:sp>
    </p:spTree>
    <p:extLst>
      <p:ext uri="{BB962C8B-B14F-4D97-AF65-F5344CB8AC3E}">
        <p14:creationId xmlns:p14="http://schemas.microsoft.com/office/powerpoint/2010/main" val="3128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5" name="Slide Number Placeholder 4"/>
          <p:cNvSpPr>
            <a:spLocks noGrp="1"/>
          </p:cNvSpPr>
          <p:nvPr>
            <p:ph type="sldNum" sz="quarter" idx="11"/>
          </p:nvPr>
        </p:nvSpPr>
        <p:spPr/>
        <p:txBody>
          <a:bodyPr/>
          <a:lstStyle/>
          <a:p>
            <a:fld id="{9B81E1F5-2B45-4EC3-BF57-CB756619C87B}" type="slidenum">
              <a:rPr lang="ko-KR" altLang="en-US" smtClean="0"/>
              <a:t>21</a:t>
            </a:fld>
            <a:endParaRPr lang="ko-KR" altLang="en-US"/>
          </a:p>
        </p:txBody>
      </p:sp>
    </p:spTree>
    <p:extLst>
      <p:ext uri="{BB962C8B-B14F-4D97-AF65-F5344CB8AC3E}">
        <p14:creationId xmlns:p14="http://schemas.microsoft.com/office/powerpoint/2010/main" val="1403265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844824"/>
            <a:ext cx="7772400" cy="1470025"/>
          </a:xfrm>
        </p:spPr>
        <p:txBody>
          <a:bodyPr anchor="b">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720414" y="3573016"/>
            <a:ext cx="7715304"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cxnSp>
        <p:nvCxnSpPr>
          <p:cNvPr id="7" name="직선 연결선 6"/>
          <p:cNvCxnSpPr/>
          <p:nvPr userDrawn="1"/>
        </p:nvCxnSpPr>
        <p:spPr>
          <a:xfrm>
            <a:off x="714348" y="3428206"/>
            <a:ext cx="7715304"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79512" y="116632"/>
            <a:ext cx="8784976" cy="792088"/>
          </a:xfrm>
        </p:spPr>
        <p:txBody>
          <a:bodyPr>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179512" y="1063277"/>
            <a:ext cx="8784976" cy="5462067"/>
          </a:xfrm>
        </p:spPr>
        <p:txBody>
          <a:bodyPr>
            <a:normAutofit/>
          </a:bodyPr>
          <a:lstStyle>
            <a:lvl1pPr marL="342900" indent="-342900">
              <a:buClr>
                <a:srgbClr val="C00000"/>
              </a:buClr>
              <a:buFont typeface="Wingdings" pitchFamily="2" charset="2"/>
              <a:buChar char="§"/>
              <a:defRPr sz="2200"/>
            </a:lvl1pPr>
            <a:lvl2pPr>
              <a:buClr>
                <a:srgbClr val="C00000"/>
              </a:buClr>
              <a:defRPr sz="2000"/>
            </a:lvl2pPr>
            <a:lvl3pPr marL="1143000" indent="-228600">
              <a:buClr>
                <a:srgbClr val="C00000"/>
              </a:buClr>
              <a:buFont typeface="Wingdings" pitchFamily="2" charset="2"/>
              <a:buChar char="§"/>
              <a:defRPr sz="1800"/>
            </a:lvl3pPr>
            <a:lvl4pPr>
              <a:buClr>
                <a:srgbClr val="C00000"/>
              </a:buClr>
              <a:defRPr sz="1600"/>
            </a:lvl4pPr>
            <a:lvl5pPr marL="2057400" indent="-228600">
              <a:buClr>
                <a:srgbClr val="C00000"/>
              </a:buClr>
              <a:buFont typeface="Wingdings" pitchFamily="2" charset="2"/>
              <a:buChar char="§"/>
              <a:defRPr sz="16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pic>
        <p:nvPicPr>
          <p:cNvPr id="7" name="Picture 16"/>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604448" y="6506386"/>
            <a:ext cx="518091" cy="351613"/>
          </a:xfrm>
          <a:prstGeom prst="rect">
            <a:avLst/>
          </a:prstGeom>
          <a:noFill/>
          <a:ln w="9525">
            <a:noFill/>
            <a:miter lim="800000"/>
            <a:headEnd/>
            <a:tailEnd/>
          </a:ln>
        </p:spPr>
      </p:pic>
      <p:sp>
        <p:nvSpPr>
          <p:cNvPr id="5" name="TextBox 4"/>
          <p:cNvSpPr txBox="1"/>
          <p:nvPr userDrawn="1"/>
        </p:nvSpPr>
        <p:spPr>
          <a:xfrm>
            <a:off x="4196330" y="6573907"/>
            <a:ext cx="792088" cy="261610"/>
          </a:xfrm>
          <a:prstGeom prst="rect">
            <a:avLst/>
          </a:prstGeom>
          <a:noFill/>
        </p:spPr>
        <p:txBody>
          <a:bodyPr wrap="square" rtlCol="0">
            <a:spAutoFit/>
          </a:bodyPr>
          <a:lstStyle/>
          <a:p>
            <a:fld id="{A446ACE9-6805-41E3-8C4E-7096CD0B5227}" type="slidenum">
              <a:rPr lang="ko-KR" altLang="en-US" sz="1100" smtClean="0">
                <a:solidFill>
                  <a:schemeClr val="tx1">
                    <a:lumMod val="65000"/>
                    <a:lumOff val="35000"/>
                  </a:schemeClr>
                </a:solidFill>
              </a:rPr>
              <a:t>‹#›</a:t>
            </a:fld>
            <a:r>
              <a:rPr lang="ko-KR" altLang="en-US" sz="1100" dirty="0" smtClean="0">
                <a:solidFill>
                  <a:schemeClr val="tx1">
                    <a:lumMod val="65000"/>
                    <a:lumOff val="35000"/>
                  </a:schemeClr>
                </a:solidFill>
              </a:rPr>
              <a:t> </a:t>
            </a:r>
            <a:r>
              <a:rPr lang="en-US" altLang="ko-KR" sz="1100" dirty="0" smtClean="0">
                <a:solidFill>
                  <a:schemeClr val="tx1">
                    <a:lumMod val="65000"/>
                    <a:lumOff val="35000"/>
                  </a:schemeClr>
                </a:solidFill>
              </a:rPr>
              <a:t>/ </a:t>
            </a:r>
            <a:r>
              <a:rPr lang="en-US" altLang="ko-KR" sz="1100" dirty="0" smtClean="0">
                <a:solidFill>
                  <a:schemeClr val="tx1">
                    <a:lumMod val="65000"/>
                    <a:lumOff val="35000"/>
                  </a:schemeClr>
                </a:solidFill>
              </a:rPr>
              <a:t>21</a:t>
            </a:r>
            <a:endParaRPr lang="ko-KR" altLang="en-US" sz="1100" dirty="0">
              <a:solidFill>
                <a:schemeClr val="tx1">
                  <a:lumMod val="65000"/>
                  <a:lumOff val="35000"/>
                </a:schemeClr>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pitchFamily="34" charset="0"/>
                <a:cs typeface="Calibri" pitchFamily="34" charset="0"/>
              </a:defRPr>
            </a:lvl1pPr>
          </a:lstStyle>
          <a:p>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cs typeface="Calibri" pitchFamily="34" charset="0"/>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pitchFamily="34" charset="0"/>
                <a:cs typeface="Calibri" pitchFamily="34" charset="0"/>
              </a:defRPr>
            </a:lvl1pPr>
          </a:lstStyle>
          <a:p>
            <a:fld id="{4BEDD84E-25D4-4983-8AA1-2863C96F08D9}"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Calibri" pitchFamily="34" charset="0"/>
          <a:ea typeface="+mj-ea"/>
          <a:cs typeface="Calibri"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Calibri" pitchFamily="34" charset="0"/>
          <a:ea typeface="+mn-ea"/>
          <a:cs typeface="Calibri"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Calibri" pitchFamily="34" charset="0"/>
          <a:ea typeface="+mn-ea"/>
          <a:cs typeface="Calibri" pitchFamily="34" charset="0"/>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Calibri" pitchFamily="34" charset="0"/>
          <a:ea typeface="+mn-ea"/>
          <a:cs typeface="Calibri" pitchFamily="34" charset="0"/>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Calibri" pitchFamily="34" charset="0"/>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214554"/>
            <a:ext cx="7772400" cy="928694"/>
          </a:xfrm>
        </p:spPr>
        <p:txBody>
          <a:bodyPr>
            <a:noAutofit/>
          </a:bodyPr>
          <a:lstStyle/>
          <a:p>
            <a:r>
              <a:rPr lang="en-US" altLang="ko-KR" sz="2800" dirty="0" smtClean="0">
                <a:effectLst>
                  <a:outerShdw blurRad="38100" dist="38100" dir="2700000" algn="tl">
                    <a:srgbClr val="000000">
                      <a:alpha val="43137"/>
                    </a:srgbClr>
                  </a:outerShdw>
                </a:effectLst>
              </a:rPr>
              <a:t>Head First Python: </a:t>
            </a:r>
            <a:r>
              <a:rPr lang="en-US" altLang="ko-KR" sz="2800" dirty="0" err="1" smtClean="0">
                <a:effectLst>
                  <a:outerShdw blurRad="38100" dist="38100" dir="2700000" algn="tl">
                    <a:srgbClr val="000000">
                      <a:alpha val="43137"/>
                    </a:srgbClr>
                  </a:outerShdw>
                </a:effectLst>
              </a:rPr>
              <a:t>Ch</a:t>
            </a:r>
            <a:r>
              <a:rPr lang="en-US" altLang="ko-KR" sz="2800" dirty="0" smtClean="0">
                <a:effectLst>
                  <a:outerShdw blurRad="38100" dist="38100" dir="2700000" algn="tl">
                    <a:srgbClr val="000000">
                      <a:alpha val="43137"/>
                    </a:srgbClr>
                  </a:outerShdw>
                </a:effectLst>
              </a:rPr>
              <a:t> 3. Files and Exceptions: 					Dealing with Errors</a:t>
            </a:r>
            <a:endParaRPr lang="ko-KR" altLang="ko-KR" sz="2800" dirty="0">
              <a:effectLst>
                <a:outerShdw blurRad="38100" dist="38100" dir="2700000" algn="tl">
                  <a:srgbClr val="000000">
                    <a:alpha val="43137"/>
                  </a:srgbClr>
                </a:outerShdw>
              </a:effectLst>
            </a:endParaRPr>
          </a:p>
        </p:txBody>
      </p:sp>
      <p:sp>
        <p:nvSpPr>
          <p:cNvPr id="3" name="부제목 2"/>
          <p:cNvSpPr>
            <a:spLocks noGrp="1"/>
          </p:cNvSpPr>
          <p:nvPr>
            <p:ph type="subTitle" idx="1"/>
          </p:nvPr>
        </p:nvSpPr>
        <p:spPr>
          <a:xfrm>
            <a:off x="692939" y="3571876"/>
            <a:ext cx="7758122" cy="3000396"/>
          </a:xfrm>
        </p:spPr>
        <p:txBody>
          <a:bodyPr>
            <a:normAutofit/>
          </a:bodyPr>
          <a:lstStyle/>
          <a:p>
            <a:pPr algn="r"/>
            <a:endParaRPr lang="en-US" altLang="ko-KR" dirty="0" smtClean="0">
              <a:effectLst>
                <a:outerShdw blurRad="38100" dist="38100" dir="2700000" algn="tl">
                  <a:srgbClr val="000000">
                    <a:alpha val="43137"/>
                  </a:srgbClr>
                </a:outerShdw>
              </a:effectLst>
            </a:endParaRPr>
          </a:p>
          <a:p>
            <a:pPr algn="r"/>
            <a:endParaRPr lang="en-US" altLang="ko-KR" dirty="0">
              <a:effectLst>
                <a:outerShdw blurRad="38100" dist="38100" dir="2700000" algn="tl">
                  <a:srgbClr val="000000">
                    <a:alpha val="43137"/>
                  </a:srgbClr>
                </a:outerShdw>
              </a:effectLst>
            </a:endParaRPr>
          </a:p>
          <a:p>
            <a:pPr algn="r"/>
            <a:r>
              <a:rPr lang="en-US" altLang="ko-KR" dirty="0" smtClean="0">
                <a:effectLst>
                  <a:outerShdw blurRad="38100" dist="38100" dir="2700000" algn="tl">
                    <a:srgbClr val="000000">
                      <a:alpha val="43137"/>
                    </a:srgbClr>
                  </a:outerShdw>
                </a:effectLst>
              </a:rPr>
              <a:t>Aug 26, 2013</a:t>
            </a:r>
          </a:p>
          <a:p>
            <a:pPr algn="r"/>
            <a:r>
              <a:rPr lang="en-US" altLang="ko-KR" dirty="0" smtClean="0">
                <a:effectLst>
                  <a:outerShdw blurRad="38100" dist="38100" dir="2700000" algn="tl">
                    <a:srgbClr val="000000">
                      <a:alpha val="43137"/>
                    </a:srgbClr>
                  </a:outerShdw>
                </a:effectLst>
              </a:rPr>
              <a:t>Kyung-Bin Lim</a:t>
            </a:r>
            <a:endParaRPr lang="ko-KR"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9819139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Know your data</a:t>
            </a:r>
            <a:endParaRPr lang="ko-KR" altLang="en-US" dirty="0"/>
          </a:p>
        </p:txBody>
      </p:sp>
      <p:sp>
        <p:nvSpPr>
          <p:cNvPr id="3" name="Content Placeholder 2"/>
          <p:cNvSpPr>
            <a:spLocks noGrp="1"/>
          </p:cNvSpPr>
          <p:nvPr>
            <p:ph idx="1"/>
          </p:nvPr>
        </p:nvSpPr>
        <p:spPr/>
        <p:txBody>
          <a:bodyPr/>
          <a:lstStyle/>
          <a:p>
            <a:r>
              <a:rPr lang="en-US" altLang="ko-KR" dirty="0" smtClean="0"/>
              <a:t>Your code worked fine for a while, then crashed with a </a:t>
            </a:r>
            <a:r>
              <a:rPr lang="en-US" altLang="ko-KR" i="1" dirty="0" smtClean="0"/>
              <a:t>runtime error</a:t>
            </a:r>
            <a:r>
              <a:rPr lang="en-US" altLang="ko-KR" dirty="0" smtClean="0"/>
              <a:t>.</a:t>
            </a:r>
          </a:p>
          <a:p>
            <a:r>
              <a:rPr lang="en-US" altLang="ko-KR" dirty="0" smtClean="0"/>
              <a:t>Let’s look at the data file and see where it crashed.</a:t>
            </a:r>
          </a:p>
          <a:p>
            <a:endParaRPr lang="en-US" altLang="ko-KR" dirty="0"/>
          </a:p>
          <a:p>
            <a:endParaRPr lang="en-US" altLang="ko-KR" dirty="0" smtClean="0"/>
          </a:p>
          <a:p>
            <a:endParaRPr lang="en-US" altLang="ko-KR" dirty="0"/>
          </a:p>
          <a:p>
            <a:endParaRPr lang="en-US" altLang="ko-KR" dirty="0" smtClean="0"/>
          </a:p>
          <a:p>
            <a:endParaRPr lang="en-US" altLang="ko-KR" dirty="0"/>
          </a:p>
          <a:p>
            <a:pPr marL="0" indent="0">
              <a:buNone/>
            </a:pPr>
            <a:endParaRPr lang="en-US" altLang="ko-KR" dirty="0"/>
          </a:p>
          <a:p>
            <a:r>
              <a:rPr lang="en-US" altLang="ko-KR" dirty="0" smtClean="0"/>
              <a:t>The line has TWO colons! This caused split() method to crash, since our code currently expects it to break the line into two parts. </a:t>
            </a:r>
          </a:p>
          <a:p>
            <a:r>
              <a:rPr lang="en-US" altLang="ko-KR" dirty="0" smtClean="0"/>
              <a:t>When there is two colons, the split() method breaks the line into three parts and our code doesn’t know what to do if it gets three pieces of string. So is raises a </a:t>
            </a:r>
            <a:r>
              <a:rPr lang="en-US" altLang="ko-KR" dirty="0" err="1" smtClean="0"/>
              <a:t>ValueError</a:t>
            </a:r>
            <a:r>
              <a:rPr lang="en-US" altLang="ko-KR" dirty="0" smtClean="0"/>
              <a:t>.</a:t>
            </a:r>
          </a:p>
          <a:p>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52482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0295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Know your methods and ask for help</a:t>
            </a:r>
            <a:endParaRPr lang="ko-KR" altLang="en-US" dirty="0"/>
          </a:p>
        </p:txBody>
      </p:sp>
      <p:sp>
        <p:nvSpPr>
          <p:cNvPr id="3" name="Content Placeholder 2"/>
          <p:cNvSpPr>
            <a:spLocks noGrp="1"/>
          </p:cNvSpPr>
          <p:nvPr>
            <p:ph idx="1"/>
          </p:nvPr>
        </p:nvSpPr>
        <p:spPr/>
        <p:txBody>
          <a:bodyPr/>
          <a:lstStyle/>
          <a:p>
            <a:r>
              <a:rPr lang="en-US" altLang="ko-KR" dirty="0" smtClean="0"/>
              <a:t>help() tells you more about BIF methods</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smtClean="0"/>
              <a:t>The optional argument to split() controls how many breaks occur</a:t>
            </a:r>
          </a:p>
          <a:p>
            <a:r>
              <a:rPr lang="en-US" altLang="ko-KR" dirty="0" smtClean="0"/>
              <a:t>By default, the data is broken into as many parts as is possible</a:t>
            </a:r>
          </a:p>
          <a:p>
            <a:r>
              <a:rPr lang="en-US" altLang="ko-KR" dirty="0" smtClean="0"/>
              <a:t>Since we need only two parts, we will set it to 1</a:t>
            </a:r>
          </a:p>
          <a:p>
            <a:pPr marL="0" indent="0">
              <a:buNone/>
            </a:pP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556792"/>
            <a:ext cx="4464496" cy="2307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222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Modified code</a:t>
            </a:r>
            <a:endParaRPr lang="ko-KR" altLang="en-US" dirty="0"/>
          </a:p>
        </p:txBody>
      </p:sp>
      <p:sp>
        <p:nvSpPr>
          <p:cNvPr id="3" name="Content Placeholder 2"/>
          <p:cNvSpPr>
            <a:spLocks noGrp="1"/>
          </p:cNvSpPr>
          <p:nvPr>
            <p:ph idx="1"/>
          </p:nvPr>
        </p:nvSpPr>
        <p:spPr/>
        <p:txBody>
          <a:bodyPr/>
          <a:lstStyle/>
          <a:p>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052736"/>
            <a:ext cx="5184576" cy="5448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753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Know your data (better)</a:t>
            </a:r>
            <a:endParaRPr lang="ko-KR" altLang="en-US" dirty="0"/>
          </a:p>
        </p:txBody>
      </p:sp>
      <p:sp>
        <p:nvSpPr>
          <p:cNvPr id="3" name="Content Placeholder 2"/>
          <p:cNvSpPr>
            <a:spLocks noGrp="1"/>
          </p:cNvSpPr>
          <p:nvPr>
            <p:ph idx="1"/>
          </p:nvPr>
        </p:nvSpPr>
        <p:spPr/>
        <p:txBody>
          <a:bodyPr/>
          <a:lstStyle/>
          <a:p>
            <a:r>
              <a:rPr lang="en-US" altLang="ko-KR" dirty="0" smtClean="0"/>
              <a:t>Your code has raised another </a:t>
            </a:r>
            <a:r>
              <a:rPr lang="en-US" altLang="ko-KR" dirty="0" err="1" smtClean="0"/>
              <a:t>ValueError</a:t>
            </a:r>
            <a:r>
              <a:rPr lang="en-US" altLang="ko-KR" dirty="0" smtClean="0"/>
              <a: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Problem: Some of the lines of data contain no colon, which causes a problem when the split() method goes looking for it. The lack of a colon prevents split() from doing its job, causes the runtime error, which then results in the complaint that the interpreter needs “more than 1 value.”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484784"/>
            <a:ext cx="486727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6893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Two very different approaches</a:t>
            </a:r>
            <a:endParaRPr lang="ko-KR" altLang="en-US" dirty="0"/>
          </a:p>
        </p:txBody>
      </p:sp>
      <p:sp>
        <p:nvSpPr>
          <p:cNvPr id="3" name="Content Placeholder 2"/>
          <p:cNvSpPr>
            <a:spLocks noGrp="1"/>
          </p:cNvSpPr>
          <p:nvPr>
            <p:ph idx="1"/>
          </p:nvPr>
        </p:nvSpPr>
        <p:spPr/>
        <p:txBody>
          <a:bodyPr/>
          <a:lstStyle/>
          <a:p>
            <a:endParaRPr lang="en-US" altLang="ko-KR" dirty="0" smtClean="0"/>
          </a:p>
          <a:p>
            <a:r>
              <a:rPr lang="en-US" altLang="ko-KR" dirty="0" smtClean="0"/>
              <a:t>First approach: </a:t>
            </a:r>
          </a:p>
          <a:p>
            <a:pPr marL="0" indent="0">
              <a:buNone/>
            </a:pPr>
            <a:r>
              <a:rPr lang="en-US" altLang="ko-KR" dirty="0"/>
              <a:t>	</a:t>
            </a:r>
            <a:r>
              <a:rPr lang="en-US" altLang="ko-KR" dirty="0" smtClean="0"/>
              <a:t>	Add extra logic required work out whether it’s worth 			invoking split() on the line of data</a:t>
            </a:r>
          </a:p>
          <a:p>
            <a:pPr marL="0" indent="0">
              <a:buNone/>
            </a:pPr>
            <a:endParaRPr lang="en-US" altLang="ko-KR" dirty="0"/>
          </a:p>
          <a:p>
            <a:pPr marL="0" indent="0">
              <a:buNone/>
            </a:pPr>
            <a:endParaRPr lang="en-US" altLang="ko-KR" dirty="0" smtClean="0"/>
          </a:p>
          <a:p>
            <a:pPr marL="0" indent="0">
              <a:buNone/>
            </a:pPr>
            <a:endParaRPr lang="en-US" altLang="ko-KR" dirty="0"/>
          </a:p>
          <a:p>
            <a:r>
              <a:rPr lang="en-US" altLang="ko-KR" dirty="0" smtClean="0"/>
              <a:t>Second approach:</a:t>
            </a:r>
          </a:p>
          <a:p>
            <a:pPr marL="0" indent="0">
              <a:buNone/>
            </a:pPr>
            <a:r>
              <a:rPr lang="en-US" altLang="ko-KR" dirty="0"/>
              <a:t>	</a:t>
            </a:r>
            <a:r>
              <a:rPr lang="en-US" altLang="ko-KR" dirty="0" smtClean="0"/>
              <a:t>	Let the error occur, then simply handle each error if and 			when it happens</a:t>
            </a:r>
          </a:p>
        </p:txBody>
      </p:sp>
    </p:spTree>
    <p:extLst>
      <p:ext uri="{BB962C8B-B14F-4D97-AF65-F5344CB8AC3E}">
        <p14:creationId xmlns:p14="http://schemas.microsoft.com/office/powerpoint/2010/main" val="2861545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First approach: Add extra logic</a:t>
            </a:r>
            <a:endParaRPr lang="ko-KR" altLang="en-US" dirty="0"/>
          </a:p>
        </p:txBody>
      </p:sp>
      <p:sp>
        <p:nvSpPr>
          <p:cNvPr id="3" name="Content Placeholder 2"/>
          <p:cNvSpPr>
            <a:spLocks noGrp="1"/>
          </p:cNvSpPr>
          <p:nvPr>
            <p:ph idx="1"/>
          </p:nvPr>
        </p:nvSpPr>
        <p:spPr/>
        <p:txBody>
          <a:bodyPr/>
          <a:lstStyle/>
          <a:p>
            <a:r>
              <a:rPr lang="en-US" altLang="ko-KR" dirty="0" smtClean="0"/>
              <a:t>find() method finds location of a substring in another string, and if it can’t be found, the find() method returns the value -1. If the method locates the substring, it returns the index of the substring</a:t>
            </a:r>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348880"/>
            <a:ext cx="6515966"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375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First approach: Code</a:t>
            </a:r>
            <a:endParaRPr lang="ko-KR" altLang="en-US" dirty="0"/>
          </a:p>
        </p:txBody>
      </p:sp>
      <p:sp>
        <p:nvSpPr>
          <p:cNvPr id="3" name="Content Placeholder 2"/>
          <p:cNvSpPr>
            <a:spLocks noGrp="1"/>
          </p:cNvSpPr>
          <p:nvPr>
            <p:ph idx="1"/>
          </p:nvPr>
        </p:nvSpPr>
        <p:spPr/>
        <p:txBody>
          <a:bodyPr/>
          <a:lstStyle/>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ko-KR"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8457782"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591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Second approach: Try first, then recover</a:t>
            </a:r>
            <a:endParaRPr lang="ko-KR" altLang="en-US" dirty="0"/>
          </a:p>
        </p:txBody>
      </p:sp>
      <p:sp>
        <p:nvSpPr>
          <p:cNvPr id="3" name="Content Placeholder 2"/>
          <p:cNvSpPr>
            <a:spLocks noGrp="1"/>
          </p:cNvSpPr>
          <p:nvPr>
            <p:ph idx="1"/>
          </p:nvPr>
        </p:nvSpPr>
        <p:spPr/>
        <p:txBody>
          <a:bodyPr/>
          <a:lstStyle/>
          <a:p>
            <a:r>
              <a:rPr lang="en-US" altLang="ko-KR" dirty="0" smtClean="0"/>
              <a:t>Exception handling: Lets the error occur, spots that it has happened, and then recover</a:t>
            </a:r>
          </a:p>
          <a:p>
            <a:r>
              <a:rPr lang="en-US" altLang="ko-KR" dirty="0" smtClean="0"/>
              <a:t>try/except mechanism: A way to systematically handle exceptions and errors at runtime</a:t>
            </a:r>
          </a:p>
          <a:p>
            <a:endParaRPr lang="ko-KR"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924944"/>
            <a:ext cx="6462247" cy="2033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8655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Second approach: Code</a:t>
            </a:r>
            <a:endParaRPr lang="ko-KR" altLang="en-US" dirty="0"/>
          </a:p>
        </p:txBody>
      </p:sp>
      <p:sp>
        <p:nvSpPr>
          <p:cNvPr id="3" name="Content Placeholder 2"/>
          <p:cNvSpPr>
            <a:spLocks noGrp="1"/>
          </p:cNvSpPr>
          <p:nvPr>
            <p:ph idx="1"/>
          </p:nvPr>
        </p:nvSpPr>
        <p:spPr/>
        <p:txBody>
          <a:bodyPr/>
          <a:lstStyle/>
          <a:p>
            <a:endParaRPr lang="ko-KR"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68760"/>
            <a:ext cx="8627294"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425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What if file doesn’t exist?</a:t>
            </a:r>
            <a:endParaRPr lang="ko-KR" altLang="en-US" dirty="0"/>
          </a:p>
        </p:txBody>
      </p:sp>
      <p:sp>
        <p:nvSpPr>
          <p:cNvPr id="3" name="Content Placeholder 2"/>
          <p:cNvSpPr>
            <a:spLocks noGrp="1"/>
          </p:cNvSpPr>
          <p:nvPr>
            <p:ph idx="1"/>
          </p:nvPr>
        </p:nvSpPr>
        <p:spPr/>
        <p:txBody>
          <a:bodyPr/>
          <a:lstStyle/>
          <a:p>
            <a:r>
              <a:rPr lang="en-US" altLang="ko-KR" dirty="0" smtClean="0"/>
              <a:t>Python’s OS module has exist() method that can help determine whether a data file exists.</a:t>
            </a:r>
          </a:p>
          <a:p>
            <a:pPr marL="0" indent="0">
              <a:buNone/>
            </a:pPr>
            <a:endParaRPr lang="en-US" altLang="ko-K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060848"/>
            <a:ext cx="7091723"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690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Outline</a:t>
            </a:r>
            <a:endParaRPr lang="ko-KR" altLang="en-US" dirty="0"/>
          </a:p>
        </p:txBody>
      </p:sp>
      <p:sp>
        <p:nvSpPr>
          <p:cNvPr id="3" name="Content Placeholder 2"/>
          <p:cNvSpPr>
            <a:spLocks noGrp="1"/>
          </p:cNvSpPr>
          <p:nvPr>
            <p:ph idx="1"/>
          </p:nvPr>
        </p:nvSpPr>
        <p:spPr/>
        <p:txBody>
          <a:bodyPr>
            <a:normAutofit fontScale="92500" lnSpcReduction="10000"/>
          </a:bodyPr>
          <a:lstStyle/>
          <a:p>
            <a:r>
              <a:rPr lang="en-US" altLang="ko-KR" dirty="0"/>
              <a:t>Data is external to your </a:t>
            </a:r>
            <a:r>
              <a:rPr lang="en-US" altLang="ko-KR" dirty="0" smtClean="0"/>
              <a:t>program</a:t>
            </a:r>
          </a:p>
          <a:p>
            <a:r>
              <a:rPr lang="en-US" altLang="ko-KR" dirty="0"/>
              <a:t>It’s all lines of </a:t>
            </a:r>
            <a:r>
              <a:rPr lang="en-US" altLang="ko-KR" dirty="0" smtClean="0"/>
              <a:t>text</a:t>
            </a:r>
          </a:p>
          <a:p>
            <a:r>
              <a:rPr lang="en-US" altLang="ko-KR" dirty="0"/>
              <a:t>Take a closer look at the </a:t>
            </a:r>
            <a:r>
              <a:rPr lang="en-US" altLang="ko-KR" dirty="0" smtClean="0"/>
              <a:t>data</a:t>
            </a:r>
          </a:p>
          <a:p>
            <a:r>
              <a:rPr lang="en-US" altLang="ko-KR" dirty="0"/>
              <a:t>Know your </a:t>
            </a:r>
            <a:r>
              <a:rPr lang="en-US" altLang="ko-KR" dirty="0" smtClean="0"/>
              <a:t>data</a:t>
            </a:r>
          </a:p>
          <a:p>
            <a:r>
              <a:rPr lang="en-US" altLang="ko-KR" dirty="0"/>
              <a:t>Know your methods and ask for </a:t>
            </a:r>
            <a:r>
              <a:rPr lang="en-US" altLang="ko-KR" dirty="0" smtClean="0"/>
              <a:t>help</a:t>
            </a:r>
          </a:p>
          <a:p>
            <a:r>
              <a:rPr lang="en-US" altLang="ko-KR" dirty="0"/>
              <a:t>Modified </a:t>
            </a:r>
            <a:r>
              <a:rPr lang="en-US" altLang="ko-KR" dirty="0" smtClean="0"/>
              <a:t>code</a:t>
            </a:r>
          </a:p>
          <a:p>
            <a:r>
              <a:rPr lang="en-US" altLang="ko-KR" dirty="0"/>
              <a:t>Know your data (better</a:t>
            </a:r>
            <a:r>
              <a:rPr lang="en-US" altLang="ko-KR" dirty="0" smtClean="0"/>
              <a:t>)</a:t>
            </a:r>
          </a:p>
          <a:p>
            <a:r>
              <a:rPr lang="en-US" altLang="ko-KR" dirty="0"/>
              <a:t>Two very different </a:t>
            </a:r>
            <a:r>
              <a:rPr lang="en-US" altLang="ko-KR" dirty="0" smtClean="0"/>
              <a:t>approaches</a:t>
            </a:r>
          </a:p>
          <a:p>
            <a:r>
              <a:rPr lang="en-US" altLang="ko-KR" dirty="0"/>
              <a:t>First approach: Add extra </a:t>
            </a:r>
            <a:r>
              <a:rPr lang="en-US" altLang="ko-KR" dirty="0" smtClean="0"/>
              <a:t>logic</a:t>
            </a:r>
          </a:p>
          <a:p>
            <a:r>
              <a:rPr lang="en-US" altLang="ko-KR" dirty="0"/>
              <a:t>First approach: </a:t>
            </a:r>
            <a:r>
              <a:rPr lang="en-US" altLang="ko-KR" dirty="0" smtClean="0"/>
              <a:t>Code</a:t>
            </a:r>
          </a:p>
          <a:p>
            <a:r>
              <a:rPr lang="en-US" altLang="ko-KR" dirty="0"/>
              <a:t>Second approach: Try first, then </a:t>
            </a:r>
            <a:r>
              <a:rPr lang="en-US" altLang="ko-KR" dirty="0" smtClean="0"/>
              <a:t>recover</a:t>
            </a:r>
          </a:p>
          <a:p>
            <a:r>
              <a:rPr lang="en-US" altLang="ko-KR" dirty="0"/>
              <a:t>Second approach: </a:t>
            </a:r>
            <a:r>
              <a:rPr lang="en-US" altLang="ko-KR" dirty="0" smtClean="0"/>
              <a:t>Code</a:t>
            </a:r>
          </a:p>
          <a:p>
            <a:r>
              <a:rPr lang="en-US" altLang="ko-KR" dirty="0"/>
              <a:t>What if file doesn’t exist</a:t>
            </a:r>
            <a:r>
              <a:rPr lang="en-US" altLang="ko-KR" dirty="0" smtClean="0"/>
              <a:t>?</a:t>
            </a:r>
          </a:p>
          <a:p>
            <a:r>
              <a:rPr lang="en-US" altLang="ko-KR" dirty="0"/>
              <a:t>Using another level of exception </a:t>
            </a:r>
            <a:r>
              <a:rPr lang="en-US" altLang="ko-KR" dirty="0" smtClean="0"/>
              <a:t>handling</a:t>
            </a:r>
          </a:p>
          <a:p>
            <a:r>
              <a:rPr lang="en-US" altLang="ko-KR" dirty="0"/>
              <a:t>Conclusion: So which is better?</a:t>
            </a:r>
            <a:endParaRPr lang="en-US" altLang="ko-KR" dirty="0" smtClean="0"/>
          </a:p>
          <a:p>
            <a:endParaRPr lang="en-US" altLang="ko-KR" dirty="0" smtClean="0"/>
          </a:p>
          <a:p>
            <a:endParaRPr lang="en-US" altLang="ko-KR" dirty="0" smtClean="0"/>
          </a:p>
          <a:p>
            <a:endParaRPr lang="ko-KR" altLang="en-US" dirty="0"/>
          </a:p>
        </p:txBody>
      </p:sp>
    </p:spTree>
    <p:extLst>
      <p:ext uri="{BB962C8B-B14F-4D97-AF65-F5344CB8AC3E}">
        <p14:creationId xmlns:p14="http://schemas.microsoft.com/office/powerpoint/2010/main" val="2526371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Using another level of exception handling</a:t>
            </a:r>
            <a:endParaRPr lang="ko-KR" altLang="en-US" dirty="0"/>
          </a:p>
        </p:txBody>
      </p:sp>
      <p:sp>
        <p:nvSpPr>
          <p:cNvPr id="3" name="Content Placeholder 2"/>
          <p:cNvSpPr>
            <a:spLocks noGrp="1"/>
          </p:cNvSpPr>
          <p:nvPr>
            <p:ph idx="1"/>
          </p:nvPr>
        </p:nvSpPr>
        <p:spPr/>
        <p:txBody>
          <a:bodyPr/>
          <a:lstStyle/>
          <a:p>
            <a:endParaRPr lang="ko-KR"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30846"/>
            <a:ext cx="8017853"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4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Conclusion: So which is better?</a:t>
            </a:r>
            <a:endParaRPr lang="ko-KR" altLang="en-US" dirty="0"/>
          </a:p>
        </p:txBody>
      </p:sp>
      <p:sp>
        <p:nvSpPr>
          <p:cNvPr id="3" name="Content Placeholder 2"/>
          <p:cNvSpPr>
            <a:spLocks noGrp="1"/>
          </p:cNvSpPr>
          <p:nvPr>
            <p:ph idx="1"/>
          </p:nvPr>
        </p:nvSpPr>
        <p:spPr/>
        <p:txBody>
          <a:bodyPr/>
          <a:lstStyle/>
          <a:p>
            <a:r>
              <a:rPr lang="en-US" altLang="ko-KR" dirty="0" smtClean="0"/>
              <a:t>First approach (adding more logic/code)</a:t>
            </a:r>
          </a:p>
          <a:p>
            <a:pPr lvl="1"/>
            <a:r>
              <a:rPr lang="en-US" altLang="ko-KR" dirty="0" smtClean="0"/>
              <a:t>Too complex</a:t>
            </a:r>
          </a:p>
          <a:p>
            <a:pPr lvl="1"/>
            <a:r>
              <a:rPr lang="en-US" altLang="ko-KR" dirty="0" smtClean="0"/>
              <a:t>Code gets longer and complicated</a:t>
            </a:r>
            <a:endParaRPr lang="en-US" altLang="ko-KR" dirty="0"/>
          </a:p>
          <a:p>
            <a:endParaRPr lang="en-US" altLang="ko-KR" dirty="0" smtClean="0"/>
          </a:p>
          <a:p>
            <a:endParaRPr lang="en-US" altLang="ko-KR" dirty="0"/>
          </a:p>
          <a:p>
            <a:r>
              <a:rPr lang="en-US" altLang="ko-KR" dirty="0" smtClean="0"/>
              <a:t>Second approach (exception handling)</a:t>
            </a:r>
          </a:p>
          <a:p>
            <a:pPr lvl="1"/>
            <a:r>
              <a:rPr lang="en-US" altLang="ko-KR" dirty="0" smtClean="0"/>
              <a:t>Simple</a:t>
            </a:r>
          </a:p>
          <a:p>
            <a:pPr lvl="1"/>
            <a:r>
              <a:rPr lang="en-US" altLang="ko-KR" dirty="0" smtClean="0"/>
              <a:t>You can concentrate on what your code needs to do</a:t>
            </a:r>
          </a:p>
          <a:p>
            <a:pPr lvl="1"/>
            <a:r>
              <a:rPr lang="en-US" altLang="ko-KR" dirty="0" smtClean="0"/>
              <a:t>Easier to read, write, and fix</a:t>
            </a:r>
            <a:endParaRPr lang="ko-KR" altLang="en-US" dirty="0"/>
          </a:p>
        </p:txBody>
      </p:sp>
    </p:spTree>
    <p:extLst>
      <p:ext uri="{BB962C8B-B14F-4D97-AF65-F5344CB8AC3E}">
        <p14:creationId xmlns:p14="http://schemas.microsoft.com/office/powerpoint/2010/main" val="49338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Data is external to your program</a:t>
            </a:r>
            <a:endParaRPr lang="ko-KR" altLang="en-US" dirty="0"/>
          </a:p>
        </p:txBody>
      </p:sp>
      <p:sp>
        <p:nvSpPr>
          <p:cNvPr id="3" name="Content Placeholder 2"/>
          <p:cNvSpPr>
            <a:spLocks noGrp="1"/>
          </p:cNvSpPr>
          <p:nvPr>
            <p:ph idx="1"/>
          </p:nvPr>
        </p:nvSpPr>
        <p:spPr/>
        <p:txBody>
          <a:bodyPr/>
          <a:lstStyle/>
          <a:p>
            <a:r>
              <a:rPr lang="en-US" altLang="ko-KR" dirty="0" smtClean="0"/>
              <a:t>Most of your programs conform to the </a:t>
            </a:r>
            <a:r>
              <a:rPr lang="en-US" altLang="ko-KR" i="1" dirty="0" smtClean="0"/>
              <a:t>input-output model</a:t>
            </a:r>
            <a:r>
              <a:rPr lang="en-US" altLang="ko-KR" dirty="0" smtClean="0"/>
              <a:t>; data comes in, gets manipulated, and then stored, displayed, printed, or transferred</a:t>
            </a:r>
          </a:p>
          <a:p>
            <a:endParaRPr lang="en-US" altLang="ko-KR" dirty="0"/>
          </a:p>
          <a:p>
            <a:r>
              <a:rPr lang="en-US" altLang="ko-KR" dirty="0" smtClean="0"/>
              <a:t>So far, you’ve learned how to process data as well as display it on screen</a:t>
            </a:r>
          </a:p>
          <a:p>
            <a:endParaRPr lang="en-US" altLang="ko-KR" dirty="0"/>
          </a:p>
          <a:p>
            <a:r>
              <a:rPr lang="en-US" altLang="ko-KR" dirty="0" smtClean="0"/>
              <a:t>But, HOW does Python read data from a file?</a:t>
            </a:r>
            <a:endParaRPr lang="ko-KR" altLang="en-US" dirty="0"/>
          </a:p>
        </p:txBody>
      </p:sp>
    </p:spTree>
    <p:extLst>
      <p:ext uri="{BB962C8B-B14F-4D97-AF65-F5344CB8AC3E}">
        <p14:creationId xmlns:p14="http://schemas.microsoft.com/office/powerpoint/2010/main" val="1511129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It’s all lines of text</a:t>
            </a:r>
            <a:endParaRPr lang="ko-KR" altLang="en-US" dirty="0"/>
          </a:p>
        </p:txBody>
      </p:sp>
      <p:sp>
        <p:nvSpPr>
          <p:cNvPr id="3" name="Content Placeholder 2"/>
          <p:cNvSpPr>
            <a:spLocks noGrp="1"/>
          </p:cNvSpPr>
          <p:nvPr>
            <p:ph idx="1"/>
          </p:nvPr>
        </p:nvSpPr>
        <p:spPr/>
        <p:txBody>
          <a:bodyPr/>
          <a:lstStyle/>
          <a:p>
            <a:r>
              <a:rPr lang="en-US" altLang="ko-KR" dirty="0" smtClean="0"/>
              <a:t>The basic input mechanism in </a:t>
            </a:r>
            <a:r>
              <a:rPr lang="en-US" altLang="ko-KR" dirty="0" err="1" smtClean="0"/>
              <a:t>Phython</a:t>
            </a:r>
            <a:r>
              <a:rPr lang="en-US" altLang="ko-KR" dirty="0" smtClean="0"/>
              <a:t> is </a:t>
            </a:r>
            <a:r>
              <a:rPr lang="en-US" altLang="ko-KR" b="1" dirty="0" smtClean="0"/>
              <a:t>line based</a:t>
            </a:r>
            <a:r>
              <a:rPr lang="en-US" altLang="ko-KR" dirty="0" smtClean="0"/>
              <a:t>: when read into your program from a text file, data arrives one line at a time</a:t>
            </a:r>
          </a:p>
          <a:p>
            <a:r>
              <a:rPr lang="en-US" altLang="ko-KR" dirty="0" smtClean="0"/>
              <a:t>Python’s </a:t>
            </a:r>
            <a:r>
              <a:rPr lang="en-US" altLang="ko-KR" b="1" dirty="0" smtClean="0"/>
              <a:t>open()</a:t>
            </a:r>
            <a:r>
              <a:rPr lang="en-US" altLang="ko-KR" dirty="0" smtClean="0"/>
              <a:t> function lives to interact with files. When combined with a </a:t>
            </a:r>
            <a:r>
              <a:rPr lang="en-US" altLang="ko-KR" b="1" dirty="0" smtClean="0"/>
              <a:t>for</a:t>
            </a:r>
            <a:r>
              <a:rPr lang="en-US" altLang="ko-KR" dirty="0" smtClean="0"/>
              <a:t> statement, reading file is straightforward.</a:t>
            </a:r>
          </a:p>
          <a:p>
            <a:endParaRPr lang="en-US" altLang="ko-KR" dirty="0"/>
          </a:p>
          <a:p>
            <a:pPr marL="0" indent="0">
              <a:buNone/>
            </a:pPr>
            <a:r>
              <a:rPr lang="en-US" altLang="ko-KR" dirty="0" err="1"/>
              <a:t>t</a:t>
            </a:r>
            <a:r>
              <a:rPr lang="en-US" altLang="ko-KR" dirty="0" err="1" smtClean="0"/>
              <a:t>he_file</a:t>
            </a:r>
            <a:r>
              <a:rPr lang="en-US" altLang="ko-KR" dirty="0" smtClean="0"/>
              <a:t> = open(‘sketch.txt)</a:t>
            </a:r>
          </a:p>
          <a:p>
            <a:pPr marL="0" indent="0">
              <a:buNone/>
            </a:pPr>
            <a:r>
              <a:rPr lang="en-US" altLang="ko-KR" dirty="0" smtClean="0"/>
              <a:t># Do something with the data </a:t>
            </a:r>
          </a:p>
          <a:p>
            <a:pPr marL="0" indent="0">
              <a:buNone/>
            </a:pPr>
            <a:r>
              <a:rPr lang="en-US" altLang="ko-KR" dirty="0" smtClean="0"/>
              <a:t># in “</a:t>
            </a:r>
            <a:r>
              <a:rPr lang="en-US" altLang="ko-KR" dirty="0" err="1" smtClean="0"/>
              <a:t>the_file</a:t>
            </a:r>
            <a:r>
              <a:rPr lang="en-US" altLang="ko-KR" dirty="0" smtClean="0"/>
              <a:t>”</a:t>
            </a:r>
          </a:p>
          <a:p>
            <a:pPr marL="0" indent="0">
              <a:buNone/>
            </a:pPr>
            <a:r>
              <a:rPr lang="en-US" altLang="ko-KR" dirty="0" err="1" smtClean="0"/>
              <a:t>The_file</a:t>
            </a:r>
            <a:r>
              <a:rPr lang="en-US" altLang="ko-KR" dirty="0" smtClean="0"/>
              <a:t> = close()</a:t>
            </a:r>
          </a:p>
          <a:p>
            <a:pPr marL="0" indent="0">
              <a:buNone/>
            </a:pPr>
            <a:endParaRPr lang="en-US" altLang="ko-KR" dirty="0" smtClean="0"/>
          </a:p>
          <a:p>
            <a:endParaRPr lang="en-US" altLang="ko-KR" dirty="0" smtClean="0"/>
          </a:p>
        </p:txBody>
      </p:sp>
    </p:spTree>
    <p:extLst>
      <p:ext uri="{BB962C8B-B14F-4D97-AF65-F5344CB8AC3E}">
        <p14:creationId xmlns:p14="http://schemas.microsoft.com/office/powerpoint/2010/main" val="2736473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Exercise</a:t>
            </a:r>
            <a:endParaRPr lang="ko-KR" altLang="en-US" dirty="0"/>
          </a:p>
        </p:txBody>
      </p:sp>
      <p:sp>
        <p:nvSpPr>
          <p:cNvPr id="3" name="Content Placeholder 2"/>
          <p:cNvSpPr>
            <a:spLocks noGrp="1"/>
          </p:cNvSpPr>
          <p:nvPr>
            <p:ph idx="1"/>
          </p:nvPr>
        </p:nvSpPr>
        <p:spPr/>
        <p:txBody>
          <a:bodyPr/>
          <a:lstStyle/>
          <a:p>
            <a:r>
              <a:rPr lang="en-US" altLang="ko-KR" dirty="0" smtClean="0"/>
              <a:t>Start an IDEL session and import the OS to move to the correct directory</a:t>
            </a:r>
          </a:p>
          <a:p>
            <a:pPr marL="0" indent="0">
              <a:buNone/>
            </a:pPr>
            <a:r>
              <a:rPr lang="en-US" altLang="ko-KR" dirty="0" smtClean="0"/>
              <a:t>import </a:t>
            </a:r>
            <a:r>
              <a:rPr lang="en-US" altLang="ko-KR" dirty="0" err="1" smtClean="0"/>
              <a:t>os</a:t>
            </a:r>
            <a:endParaRPr lang="en-US" altLang="ko-KR" dirty="0" smtClean="0"/>
          </a:p>
          <a:p>
            <a:pPr marL="0" indent="0">
              <a:buNone/>
            </a:pPr>
            <a:r>
              <a:rPr lang="en-US" altLang="ko-KR" dirty="0" err="1" smtClean="0"/>
              <a:t>os.getcwd</a:t>
            </a:r>
            <a:r>
              <a:rPr lang="en-US" altLang="ko-KR" dirty="0" smtClean="0"/>
              <a:t>()</a:t>
            </a:r>
          </a:p>
          <a:p>
            <a:pPr marL="0" indent="0">
              <a:buNone/>
            </a:pPr>
            <a:r>
              <a:rPr lang="en-US" altLang="ko-KR" dirty="0" err="1" smtClean="0"/>
              <a:t>os.chdir</a:t>
            </a:r>
            <a:r>
              <a:rPr lang="en-US" altLang="ko-KR" dirty="0" smtClean="0"/>
              <a:t>(‘... your file directory…’)</a:t>
            </a:r>
          </a:p>
          <a:p>
            <a:pPr marL="0" indent="0">
              <a:buNone/>
            </a:pPr>
            <a:endParaRPr lang="en-US" altLang="ko-KR" dirty="0"/>
          </a:p>
          <a:p>
            <a:r>
              <a:rPr lang="en-US" altLang="ko-KR" dirty="0" smtClean="0"/>
              <a:t>Now, open your data file and read the first two lines from the file</a:t>
            </a:r>
          </a:p>
          <a:p>
            <a:pPr marL="0" indent="0">
              <a:buNone/>
            </a:pPr>
            <a:endParaRPr lang="en-US" altLang="ko-KR" dirty="0"/>
          </a:p>
          <a:p>
            <a:pPr marL="0" indent="0">
              <a:buNone/>
            </a:pPr>
            <a:r>
              <a:rPr lang="en-US" altLang="ko-KR" dirty="0" smtClean="0"/>
              <a:t>data = open(‘sketch.txt’)</a:t>
            </a:r>
          </a:p>
          <a:p>
            <a:pPr marL="0" indent="0">
              <a:buNone/>
            </a:pPr>
            <a:r>
              <a:rPr lang="en-US" altLang="ko-KR" dirty="0" smtClean="0"/>
              <a:t>print(</a:t>
            </a:r>
            <a:r>
              <a:rPr lang="en-US" altLang="ko-KR" dirty="0" err="1" smtClean="0"/>
              <a:t>data.readline</a:t>
            </a:r>
            <a:r>
              <a:rPr lang="en-US" altLang="ko-KR" dirty="0" smtClean="0"/>
              <a:t>(), end=‘’)</a:t>
            </a:r>
          </a:p>
          <a:p>
            <a:pPr marL="0" indent="0">
              <a:buNone/>
            </a:pPr>
            <a:r>
              <a:rPr lang="en-US" altLang="ko-KR" dirty="0" smtClean="0"/>
              <a:t>	</a:t>
            </a:r>
            <a:r>
              <a:rPr lang="en-US" altLang="ko-KR" b="1" dirty="0">
                <a:solidFill>
                  <a:srgbClr val="0070C0"/>
                </a:solidFill>
              </a:rPr>
              <a:t>Man: Is this the right room for an argument?</a:t>
            </a:r>
            <a:endParaRPr lang="en-US" altLang="ko-KR" dirty="0" smtClean="0">
              <a:solidFill>
                <a:srgbClr val="0070C0"/>
              </a:solidFill>
            </a:endParaRPr>
          </a:p>
          <a:p>
            <a:pPr marL="0" indent="0">
              <a:buNone/>
            </a:pPr>
            <a:r>
              <a:rPr lang="en-US" altLang="ko-KR" dirty="0"/>
              <a:t>print(</a:t>
            </a:r>
            <a:r>
              <a:rPr lang="en-US" altLang="ko-KR" dirty="0" err="1"/>
              <a:t>data.readline</a:t>
            </a:r>
            <a:r>
              <a:rPr lang="en-US" altLang="ko-KR" dirty="0"/>
              <a:t>(), end</a:t>
            </a:r>
            <a:r>
              <a:rPr lang="en-US" altLang="ko-KR" dirty="0" smtClean="0"/>
              <a:t>=‘’)</a:t>
            </a:r>
          </a:p>
          <a:p>
            <a:pPr marL="0" indent="0">
              <a:buNone/>
            </a:pPr>
            <a:r>
              <a:rPr lang="en-US" altLang="ko-KR" b="1" dirty="0" smtClean="0"/>
              <a:t>	</a:t>
            </a:r>
            <a:r>
              <a:rPr lang="en-US" altLang="ko-KR" b="1" dirty="0" smtClean="0">
                <a:solidFill>
                  <a:srgbClr val="0070C0"/>
                </a:solidFill>
              </a:rPr>
              <a:t>Other </a:t>
            </a:r>
            <a:r>
              <a:rPr lang="en-US" altLang="ko-KR" b="1" dirty="0">
                <a:solidFill>
                  <a:srgbClr val="0070C0"/>
                </a:solidFill>
              </a:rPr>
              <a:t>Man: I've told you once.</a:t>
            </a:r>
            <a:endParaRPr lang="en-US" altLang="ko-KR" dirty="0">
              <a:solidFill>
                <a:srgbClr val="0070C0"/>
              </a:solidFill>
            </a:endParaRPr>
          </a:p>
          <a:p>
            <a:pPr marL="0" indent="0">
              <a:buNone/>
            </a:pPr>
            <a:endParaRPr lang="en-US" altLang="ko-KR" dirty="0" smtClean="0"/>
          </a:p>
        </p:txBody>
      </p:sp>
    </p:spTree>
    <p:extLst>
      <p:ext uri="{BB962C8B-B14F-4D97-AF65-F5344CB8AC3E}">
        <p14:creationId xmlns:p14="http://schemas.microsoft.com/office/powerpoint/2010/main" val="1421261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Exercise</a:t>
            </a:r>
            <a:endParaRPr lang="ko-KR" altLang="en-US" dirty="0"/>
          </a:p>
        </p:txBody>
      </p:sp>
      <p:sp>
        <p:nvSpPr>
          <p:cNvPr id="3" name="Content Placeholder 2"/>
          <p:cNvSpPr>
            <a:spLocks noGrp="1"/>
          </p:cNvSpPr>
          <p:nvPr>
            <p:ph idx="1"/>
          </p:nvPr>
        </p:nvSpPr>
        <p:spPr/>
        <p:txBody>
          <a:bodyPr/>
          <a:lstStyle/>
          <a:p>
            <a:r>
              <a:rPr lang="en-US" altLang="ko-KR" dirty="0" smtClean="0"/>
              <a:t>Let’s rewind the file back to the start</a:t>
            </a:r>
          </a:p>
          <a:p>
            <a:endParaRPr lang="en-US" altLang="ko-KR" dirty="0"/>
          </a:p>
          <a:p>
            <a:pPr marL="0" indent="0">
              <a:buNone/>
            </a:pPr>
            <a:r>
              <a:rPr lang="en-US" altLang="ko-KR" dirty="0" err="1" smtClean="0"/>
              <a:t>data.seek</a:t>
            </a:r>
            <a:r>
              <a:rPr lang="en-US" altLang="ko-KR" dirty="0" smtClean="0"/>
              <a:t>(0)</a:t>
            </a:r>
          </a:p>
          <a:p>
            <a:pPr marL="0" indent="0">
              <a:buNone/>
            </a:pPr>
            <a:endParaRPr lang="en-US" altLang="ko-KR" dirty="0"/>
          </a:p>
          <a:p>
            <a:r>
              <a:rPr lang="en-US" altLang="ko-KR" dirty="0" smtClean="0"/>
              <a:t>You can read every line in the file using </a:t>
            </a:r>
            <a:r>
              <a:rPr lang="en-US" altLang="ko-KR" b="1" dirty="0" smtClean="0"/>
              <a:t>for</a:t>
            </a:r>
            <a:r>
              <a:rPr lang="en-US" altLang="ko-KR" dirty="0" smtClean="0"/>
              <a:t> statement</a:t>
            </a:r>
          </a:p>
          <a:p>
            <a:endParaRPr lang="en-US" altLang="ko-KR" dirty="0"/>
          </a:p>
          <a:p>
            <a:pPr marL="0" indent="0">
              <a:buNone/>
            </a:pPr>
            <a:r>
              <a:rPr lang="en-US" altLang="ko-KR" dirty="0" smtClean="0"/>
              <a:t>for </a:t>
            </a:r>
            <a:r>
              <a:rPr lang="en-US" altLang="ko-KR" dirty="0" err="1" smtClean="0"/>
              <a:t>each_line</a:t>
            </a:r>
            <a:r>
              <a:rPr lang="en-US" altLang="ko-KR" dirty="0" smtClean="0"/>
              <a:t> in data:</a:t>
            </a:r>
          </a:p>
          <a:p>
            <a:pPr marL="0" indent="0">
              <a:buNone/>
            </a:pPr>
            <a:r>
              <a:rPr lang="en-US" altLang="ko-KR" dirty="0"/>
              <a:t>	</a:t>
            </a:r>
            <a:r>
              <a:rPr lang="en-US" altLang="ko-KR" dirty="0" smtClean="0"/>
              <a:t>print(</a:t>
            </a:r>
            <a:r>
              <a:rPr lang="en-US" altLang="ko-KR" dirty="0" err="1" smtClean="0"/>
              <a:t>each_line</a:t>
            </a:r>
            <a:r>
              <a:rPr lang="en-US" altLang="ko-KR" dirty="0" smtClean="0"/>
              <a:t>, end=‘’)</a:t>
            </a:r>
            <a:endParaRPr lang="ko-KR" altLang="en-US" dirty="0"/>
          </a:p>
        </p:txBody>
      </p:sp>
    </p:spTree>
    <p:extLst>
      <p:ext uri="{BB962C8B-B14F-4D97-AF65-F5344CB8AC3E}">
        <p14:creationId xmlns:p14="http://schemas.microsoft.com/office/powerpoint/2010/main" val="3864613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Take a closer look at the data</a:t>
            </a:r>
            <a:endParaRPr lang="ko-KR" altLang="en-US" dirty="0"/>
          </a:p>
        </p:txBody>
      </p:sp>
      <p:sp>
        <p:nvSpPr>
          <p:cNvPr id="3" name="Content Placeholder 2"/>
          <p:cNvSpPr>
            <a:spLocks noGrp="1"/>
          </p:cNvSpPr>
          <p:nvPr>
            <p:ph idx="1"/>
          </p:nvPr>
        </p:nvSpPr>
        <p:spPr/>
        <p:txBody>
          <a:bodyPr/>
          <a:lstStyle/>
          <a:p>
            <a:r>
              <a:rPr lang="en-US" altLang="ko-KR" dirty="0" smtClean="0"/>
              <a:t>Look closely at the data. It appears to conform to a specific format.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marL="0" indent="0">
              <a:buNone/>
            </a:pP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84784"/>
            <a:ext cx="4857750"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80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Take a closer look at the data</a:t>
            </a:r>
            <a:endParaRPr lang="ko-KR" altLang="en-US" dirty="0"/>
          </a:p>
        </p:txBody>
      </p:sp>
      <p:sp>
        <p:nvSpPr>
          <p:cNvPr id="3" name="Content Placeholder 2"/>
          <p:cNvSpPr>
            <a:spLocks noGrp="1"/>
          </p:cNvSpPr>
          <p:nvPr>
            <p:ph idx="1"/>
          </p:nvPr>
        </p:nvSpPr>
        <p:spPr/>
        <p:txBody>
          <a:bodyPr/>
          <a:lstStyle/>
          <a:p>
            <a:r>
              <a:rPr lang="en-US" altLang="ko-KR" dirty="0"/>
              <a:t>With this format in mind, you can  process each line to extract parts of the line as required. the </a:t>
            </a:r>
            <a:r>
              <a:rPr lang="en-US" altLang="ko-KR" b="1" dirty="0"/>
              <a:t>split() </a:t>
            </a:r>
            <a:r>
              <a:rPr lang="en-US" altLang="ko-KR" dirty="0"/>
              <a:t>method can help here:</a:t>
            </a:r>
          </a:p>
          <a:p>
            <a:pPr marL="0" indent="0">
              <a:buNone/>
            </a:pPr>
            <a:endParaRPr lang="en-US" altLang="ko-KR" dirty="0" smtClean="0"/>
          </a:p>
          <a:p>
            <a:pPr marL="0" indent="0">
              <a:buNone/>
            </a:pPr>
            <a:endParaRPr lang="en-US" altLang="ko-KR" dirty="0"/>
          </a:p>
          <a:p>
            <a:pPr marL="0" indent="0">
              <a:buNone/>
            </a:pPr>
            <a:endParaRPr lang="en-US" altLang="ko-KR" dirty="0" smtClean="0"/>
          </a:p>
          <a:p>
            <a:pPr marL="0" indent="0">
              <a:buNone/>
            </a:pPr>
            <a:endParaRPr lang="en-US" altLang="ko-KR" dirty="0"/>
          </a:p>
          <a:p>
            <a:pPr marL="0" indent="0">
              <a:buNone/>
            </a:pPr>
            <a:endParaRPr lang="en-US" altLang="ko-KR" dirty="0" smtClean="0"/>
          </a:p>
          <a:p>
            <a:r>
              <a:rPr lang="en-US" altLang="ko-KR" dirty="0" smtClean="0"/>
              <a:t>The split() method returns a </a:t>
            </a:r>
            <a:r>
              <a:rPr lang="en-US" altLang="ko-KR" b="1" dirty="0" smtClean="0"/>
              <a:t>list</a:t>
            </a:r>
            <a:r>
              <a:rPr lang="en-US" altLang="ko-KR" dirty="0" smtClean="0"/>
              <a:t> of string, which are assigned to a list of target identifiers. This is known as </a:t>
            </a:r>
            <a:r>
              <a:rPr lang="en-US" altLang="ko-KR" i="1" dirty="0" smtClean="0"/>
              <a:t>multiple assignments</a:t>
            </a:r>
            <a:r>
              <a:rPr lang="en-US" altLang="ko-KR" dirty="0" smtClean="0"/>
              <a:t>.</a:t>
            </a:r>
          </a:p>
          <a:p>
            <a:pPr marL="0" indent="0">
              <a:buNone/>
            </a:pPr>
            <a:endParaRPr lang="en-US" altLang="ko-KR" dirty="0"/>
          </a:p>
          <a:p>
            <a:pPr marL="0" indent="0">
              <a:buNone/>
            </a:pPr>
            <a:r>
              <a:rPr lang="en-US" altLang="ko-KR" dirty="0" smtClean="0"/>
              <a:t>(role, </a:t>
            </a:r>
            <a:r>
              <a:rPr lang="en-US" altLang="ko-KR" dirty="0" err="1" smtClean="0"/>
              <a:t>line_spoken</a:t>
            </a:r>
            <a:r>
              <a:rPr lang="en-US" altLang="ko-KR" dirty="0" smtClean="0"/>
              <a:t>) = </a:t>
            </a:r>
            <a:r>
              <a:rPr lang="en-US" altLang="ko-KR" dirty="0" err="1" smtClean="0"/>
              <a:t>each_line.split</a:t>
            </a:r>
            <a:r>
              <a:rPr lang="en-US" altLang="ko-KR" dirty="0" smtClean="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81175"/>
            <a:ext cx="5976664" cy="1969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516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t>Exercise</a:t>
            </a:r>
            <a:endParaRPr lang="ko-KR" altLang="en-US" dirty="0"/>
          </a:p>
        </p:txBody>
      </p:sp>
      <p:sp>
        <p:nvSpPr>
          <p:cNvPr id="3" name="Content Placeholder 2"/>
          <p:cNvSpPr>
            <a:spLocks noGrp="1"/>
          </p:cNvSpPr>
          <p:nvPr>
            <p:ph idx="1"/>
          </p:nvPr>
        </p:nvSpPr>
        <p:spPr/>
        <p:txBody>
          <a:bodyPr/>
          <a:lstStyle/>
          <a:p>
            <a:pPr marL="0" indent="0">
              <a:buNone/>
            </a:pPr>
            <a:endParaRPr lang="ko-KR"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3" y="1066262"/>
            <a:ext cx="6192688" cy="5466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827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NU IDB 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12011</TotalTime>
  <Words>808</Words>
  <Application>Microsoft Office PowerPoint</Application>
  <PresentationFormat>화면 슬라이드 쇼(4:3)</PresentationFormat>
  <Paragraphs>147</Paragraphs>
  <Slides>21</Slides>
  <Notes>3</Notes>
  <HiddenSlides>0</HiddenSlides>
  <MMClips>0</MMClips>
  <ScaleCrop>false</ScaleCrop>
  <HeadingPairs>
    <vt:vector size="4" baseType="variant">
      <vt:variant>
        <vt:lpstr>테마</vt:lpstr>
      </vt:variant>
      <vt:variant>
        <vt:i4>1</vt:i4>
      </vt:variant>
      <vt:variant>
        <vt:lpstr>슬라이드 제목</vt:lpstr>
      </vt:variant>
      <vt:variant>
        <vt:i4>21</vt:i4>
      </vt:variant>
    </vt:vector>
  </HeadingPairs>
  <TitlesOfParts>
    <vt:vector size="22" baseType="lpstr">
      <vt:lpstr>SNU IDB Lab.</vt:lpstr>
      <vt:lpstr>Head First Python: Ch 3. Files and Exceptions:      Dealing with Errors</vt:lpstr>
      <vt:lpstr>Outline</vt:lpstr>
      <vt:lpstr>Data is external to your program</vt:lpstr>
      <vt:lpstr>It’s all lines of text</vt:lpstr>
      <vt:lpstr>Exercise</vt:lpstr>
      <vt:lpstr>Exercise</vt:lpstr>
      <vt:lpstr>Take a closer look at the data</vt:lpstr>
      <vt:lpstr>Take a closer look at the data</vt:lpstr>
      <vt:lpstr>Exercise</vt:lpstr>
      <vt:lpstr>Know your data</vt:lpstr>
      <vt:lpstr>Know your methods and ask for help</vt:lpstr>
      <vt:lpstr>Modified code</vt:lpstr>
      <vt:lpstr>Know your data (better)</vt:lpstr>
      <vt:lpstr>Two very different approaches</vt:lpstr>
      <vt:lpstr>First approach: Add extra logic</vt:lpstr>
      <vt:lpstr>First approach: Code</vt:lpstr>
      <vt:lpstr>Second approach: Try first, then recover</vt:lpstr>
      <vt:lpstr>Second approach: Code</vt:lpstr>
      <vt:lpstr>What if file doesn’t exist?</vt:lpstr>
      <vt:lpstr>Using another level of exception handling</vt:lpstr>
      <vt:lpstr>Conclusion: So which is better?</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Corporation</dc:creator>
  <cp:lastModifiedBy>IDB</cp:lastModifiedBy>
  <cp:revision>537</cp:revision>
  <cp:lastPrinted>2013-08-26T00:41:33Z</cp:lastPrinted>
  <dcterms:created xsi:type="dcterms:W3CDTF">2006-10-05T04:04:58Z</dcterms:created>
  <dcterms:modified xsi:type="dcterms:W3CDTF">2013-08-26T02:49:30Z</dcterms:modified>
</cp:coreProperties>
</file>