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74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5" r:id="rId19"/>
    <p:sldId id="266" r:id="rId20"/>
    <p:sldId id="272" r:id="rId21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9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3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r>
              <a:rPr lang="en-US" altLang="ko-KR" dirty="0" smtClean="0"/>
              <a:t>/20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 Media-based Social Interactions Analysis Procedure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Alan Keller Gomes and Maria da </a:t>
            </a:r>
            <a:r>
              <a:rPr lang="en-US" altLang="ko-KR" dirty="0" err="1" smtClean="0"/>
              <a:t>Graça</a:t>
            </a:r>
            <a:r>
              <a:rPr lang="en-US" altLang="ko-KR" dirty="0" smtClean="0"/>
              <a:t> </a:t>
            </a:r>
            <a:r>
              <a:rPr lang="en-US" altLang="ko-KR" dirty="0" smtClean="0"/>
              <a:t>Campos Pimentel</a:t>
            </a:r>
          </a:p>
          <a:p>
            <a:r>
              <a:rPr lang="en-US" altLang="ko-KR" dirty="0" smtClean="0"/>
              <a:t>SAC’12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17 March 2015</a:t>
            </a:r>
            <a:endParaRPr lang="en-US" altLang="ko-KR" dirty="0"/>
          </a:p>
          <a:p>
            <a:r>
              <a:rPr lang="en-US" altLang="ko-KR" dirty="0" smtClean="0"/>
              <a:t>Hyewon Lim</a:t>
            </a:r>
          </a:p>
        </p:txBody>
      </p:sp>
    </p:spTree>
    <p:extLst>
      <p:ext uri="{BB962C8B-B14F-4D97-AF65-F5344CB8AC3E}">
        <p14:creationId xmlns:p14="http://schemas.microsoft.com/office/powerpoint/2010/main" val="29705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Overview 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Proposed Analysis Procedure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463" y="1972585"/>
            <a:ext cx="3717074" cy="427699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10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49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1. Data collection and preparation</a:t>
            </a:r>
          </a:p>
          <a:p>
            <a:pPr lvl="1"/>
            <a:r>
              <a:rPr lang="en-US" altLang="ko-KR" dirty="0" smtClean="0"/>
              <a:t>1,400 profiles</a:t>
            </a:r>
          </a:p>
          <a:p>
            <a:pPr lvl="1"/>
            <a:r>
              <a:rPr lang="en-US" altLang="ko-KR" dirty="0" smtClean="0"/>
              <a:t>&gt; 600,000 actions</a:t>
            </a:r>
          </a:p>
          <a:p>
            <a:pPr lvl="1"/>
            <a:r>
              <a:rPr lang="en-US" altLang="ko-KR" dirty="0" smtClean="0"/>
              <a:t>27,137 behavioral contingencies (observation)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Case Study using Facebook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21" y="2942275"/>
            <a:ext cx="4475358" cy="64634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11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1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2. Media-based social interactions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Case Study using Facebook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423" y="1883295"/>
            <a:ext cx="3821154" cy="155997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2376725" y="3658260"/>
            <a:ext cx="4873562" cy="2860708"/>
            <a:chOff x="526304" y="3581283"/>
            <a:chExt cx="5135840" cy="301466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04" y="3581283"/>
              <a:ext cx="3193446" cy="3014662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907256" y="5734050"/>
              <a:ext cx="607219" cy="819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73590" y="3648255"/>
              <a:ext cx="3098877" cy="16745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3590" y="5527833"/>
              <a:ext cx="3098877" cy="1277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3589" y="5690077"/>
              <a:ext cx="3098877" cy="8835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19496" y="430088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</a:t>
              </a:r>
              <a:r>
                <a:rPr lang="en-US" altLang="ko-KR" baseline="-25000" dirty="0" smtClean="0"/>
                <a:t>1</a:t>
              </a:r>
              <a:endParaRPr lang="ko-KR" altLang="en-US" baseline="-25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19496" y="5407040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</a:t>
              </a:r>
              <a:r>
                <a:rPr lang="en-US" altLang="ko-KR" baseline="-25000" dirty="0" smtClean="0"/>
                <a:t>2</a:t>
              </a:r>
              <a:r>
                <a:rPr lang="en-US" altLang="ko-KR" dirty="0" smtClean="0"/>
                <a:t>, group </a:t>
              </a:r>
              <a:r>
                <a:rPr lang="en-US" altLang="ko-KR" i="1" dirty="0" smtClean="0"/>
                <a:t>k</a:t>
              </a:r>
              <a:endParaRPr lang="ko-KR" altLang="en-US" i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19496" y="5947194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</a:t>
              </a:r>
              <a:r>
                <a:rPr lang="en-US" altLang="ko-KR" baseline="-25000" dirty="0" smtClean="0"/>
                <a:t>3</a:t>
              </a:r>
              <a:r>
                <a:rPr lang="en-US" altLang="ko-KR" dirty="0" smtClean="0"/>
                <a:t>, group </a:t>
              </a:r>
              <a:r>
                <a:rPr lang="en-US" altLang="ko-KR" i="1" dirty="0" smtClean="0"/>
                <a:t>l</a:t>
              </a:r>
              <a:endParaRPr lang="ko-KR" altLang="en-US" i="1"/>
            </a:p>
          </p:txBody>
        </p:sp>
        <p:cxnSp>
          <p:nvCxnSpPr>
            <p:cNvPr id="16" name="직선 화살표 연결선 15"/>
            <p:cNvCxnSpPr>
              <a:stCxn id="7" idx="3"/>
              <a:endCxn id="12" idx="1"/>
            </p:cNvCxnSpPr>
            <p:nvPr/>
          </p:nvCxnSpPr>
          <p:spPr>
            <a:xfrm>
              <a:off x="3672467" y="4485552"/>
              <a:ext cx="7470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8" idx="3"/>
              <a:endCxn id="13" idx="1"/>
            </p:cNvCxnSpPr>
            <p:nvPr/>
          </p:nvCxnSpPr>
          <p:spPr>
            <a:xfrm>
              <a:off x="3672467" y="5591706"/>
              <a:ext cx="7470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endCxn id="14" idx="1"/>
            </p:cNvCxnSpPr>
            <p:nvPr/>
          </p:nvCxnSpPr>
          <p:spPr>
            <a:xfrm flipV="1">
              <a:off x="3672466" y="6131860"/>
              <a:ext cx="747030" cy="117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12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9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2. Media-based social interactions (cont.)</a:t>
            </a:r>
          </a:p>
          <a:p>
            <a:pPr lvl="1"/>
            <a:r>
              <a:rPr lang="en-US" altLang="ko-KR" dirty="0" smtClean="0"/>
              <a:t>Mapping user actions in the </a:t>
            </a:r>
            <a:r>
              <a:rPr lang="en-US" altLang="ko-KR" dirty="0" err="1" smtClean="0"/>
              <a:t>Mechner</a:t>
            </a:r>
            <a:r>
              <a:rPr lang="en-US" altLang="ko-KR" dirty="0" smtClean="0"/>
              <a:t> language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Computing how much they occur in the data set</a:t>
            </a:r>
          </a:p>
          <a:p>
            <a:pPr lvl="2"/>
            <a:r>
              <a:rPr lang="en-US" altLang="ko-KR" dirty="0" smtClean="0"/>
              <a:t>Correlation: R3 &gt; R2 &gt; R1, R4</a:t>
            </a:r>
          </a:p>
          <a:p>
            <a:pPr lvl="2"/>
            <a:r>
              <a:rPr lang="en-US" altLang="ko-KR" dirty="0" smtClean="0"/>
              <a:t>Others: R4 &gt; R1 &gt; R3 &gt; R2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Case Study using Facebook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39" y="2210895"/>
            <a:ext cx="4772722" cy="1127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371" y="4861233"/>
            <a:ext cx="3583258" cy="11499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91453" y="2438400"/>
            <a:ext cx="1305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: </a:t>
            </a:r>
            <a:r>
              <a:rPr lang="en-US" altLang="ko-KR" sz="1200" dirty="0" smtClean="0">
                <a:solidFill>
                  <a:srgbClr val="C00000"/>
                </a:solidFill>
              </a:rPr>
              <a:t>No response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: Comment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: Like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: Comment &amp; like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13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35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2. Media-based social interactions (cont.)</a:t>
            </a:r>
          </a:p>
          <a:p>
            <a:pPr lvl="1"/>
            <a:r>
              <a:rPr lang="en-US" altLang="ko-KR" dirty="0" smtClean="0"/>
              <a:t>Specializing as media-based social interactions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Computing how much they occur in the data set</a:t>
            </a:r>
          </a:p>
          <a:p>
            <a:pPr lvl="2"/>
            <a:r>
              <a:rPr lang="en-US" altLang="ko-KR" dirty="0" smtClean="0"/>
              <a:t>Video!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Case Study using Facebook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253" y="2224113"/>
            <a:ext cx="3895494" cy="13095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252" y="4476650"/>
            <a:ext cx="3895496" cy="174072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35766" y="5255942"/>
            <a:ext cx="3620429" cy="193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14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4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3. Media-based sharing</a:t>
            </a:r>
          </a:p>
          <a:p>
            <a:pPr lvl="1"/>
            <a:r>
              <a:rPr lang="en-US" altLang="ko-KR" dirty="0" smtClean="0"/>
              <a:t>It is important to observe the responses to original actions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Case Study using Facebook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2842528"/>
            <a:ext cx="2748260" cy="25943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749" y="2315641"/>
            <a:ext cx="2211640" cy="15724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직선 화살표 연결선 6"/>
          <p:cNvCxnSpPr/>
          <p:nvPr/>
        </p:nvCxnSpPr>
        <p:spPr>
          <a:xfrm flipV="1">
            <a:off x="3206275" y="3163492"/>
            <a:ext cx="1261647" cy="6117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640" y="4056105"/>
            <a:ext cx="2512742" cy="22734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b="33215"/>
          <a:stretch/>
        </p:blipFill>
        <p:spPr>
          <a:xfrm>
            <a:off x="2332438" y="5308566"/>
            <a:ext cx="3303680" cy="7948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4" name="직선 화살표 연결선 13"/>
          <p:cNvCxnSpPr/>
          <p:nvPr/>
        </p:nvCxnSpPr>
        <p:spPr>
          <a:xfrm>
            <a:off x="3174380" y="3959612"/>
            <a:ext cx="662718" cy="12071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204117" y="3888059"/>
            <a:ext cx="2547472" cy="6690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922640" y="6133171"/>
            <a:ext cx="906749" cy="1963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970059" y="3702162"/>
            <a:ext cx="587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15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5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3. Media-based sharing</a:t>
            </a:r>
          </a:p>
          <a:p>
            <a:pPr lvl="1"/>
            <a:r>
              <a:rPr lang="en-US" altLang="ko-KR" dirty="0" smtClean="0"/>
              <a:t>It is important to observe the responses to original actions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Case Study using Facebook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34" y="2396504"/>
            <a:ext cx="4043144" cy="312621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16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2507" y="3033132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/>
                </a:solidFill>
              </a:rPr>
              <a:t>New interaction</a:t>
            </a:r>
            <a:endParaRPr lang="ko-KR" altLang="en-US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2507" y="3605561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/>
                </a:solidFill>
              </a:rPr>
              <a:t>New interaction</a:t>
            </a:r>
            <a:endParaRPr lang="ko-KR" altLang="en-US" sz="1200">
              <a:solidFill>
                <a:schemeClr val="accent2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385932" y="3171631"/>
            <a:ext cx="31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385932" y="3744060"/>
            <a:ext cx="31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2507" y="2756133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5"/>
                </a:solidFill>
              </a:rPr>
              <a:t>Original action</a:t>
            </a:r>
            <a:endParaRPr lang="ko-KR" altLang="en-US" sz="1200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72507" y="3328562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5"/>
                </a:solidFill>
              </a:rPr>
              <a:t>Original action</a:t>
            </a:r>
            <a:endParaRPr lang="ko-KR" altLang="en-US" sz="1200">
              <a:solidFill>
                <a:schemeClr val="accent5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385932" y="2894632"/>
            <a:ext cx="31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385932" y="3467061"/>
            <a:ext cx="31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72507" y="4021059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6"/>
                </a:solidFill>
              </a:rPr>
              <a:t>Response (sharing media)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19" name="오른쪽 중괄호 18"/>
          <p:cNvSpPr/>
          <p:nvPr/>
        </p:nvSpPr>
        <p:spPr>
          <a:xfrm>
            <a:off x="6445405" y="4021059"/>
            <a:ext cx="200722" cy="276999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 rot="5400000">
            <a:off x="6634535" y="4122388"/>
            <a:ext cx="75222" cy="74342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8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3. Media-based sharing</a:t>
            </a:r>
          </a:p>
          <a:p>
            <a:pPr lvl="1"/>
            <a:r>
              <a:rPr lang="en-US" altLang="ko-KR" dirty="0" smtClean="0"/>
              <a:t>It is important to observe the responses to original actions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Computing </a:t>
            </a:r>
            <a:r>
              <a:rPr lang="en-US" altLang="ko-KR" dirty="0"/>
              <a:t>how much they occur in the data set</a:t>
            </a:r>
          </a:p>
          <a:p>
            <a:pPr lvl="2"/>
            <a:r>
              <a:rPr lang="en-US" altLang="ko-KR" dirty="0" smtClean="0">
                <a:solidFill>
                  <a:schemeClr val="accent6"/>
                </a:solidFill>
              </a:rPr>
              <a:t>R8</a:t>
            </a:r>
            <a:r>
              <a:rPr lang="en-US" altLang="ko-KR" dirty="0" smtClean="0"/>
              <a:t> &gt; </a:t>
            </a:r>
            <a:r>
              <a:rPr lang="en-US" altLang="ko-KR" dirty="0" smtClean="0">
                <a:solidFill>
                  <a:schemeClr val="accent5"/>
                </a:solidFill>
              </a:rPr>
              <a:t>R5</a:t>
            </a:r>
            <a:r>
              <a:rPr lang="en-US" altLang="ko-KR" dirty="0" smtClean="0"/>
              <a:t> &gt; </a:t>
            </a:r>
            <a:r>
              <a:rPr lang="en-US" altLang="ko-KR" dirty="0" smtClean="0">
                <a:solidFill>
                  <a:schemeClr val="accent6"/>
                </a:solidFill>
              </a:rPr>
              <a:t>R6</a:t>
            </a:r>
            <a:r>
              <a:rPr lang="en-US" altLang="ko-KR" dirty="0" smtClean="0"/>
              <a:t> &gt; </a:t>
            </a:r>
            <a:r>
              <a:rPr lang="en-US" altLang="ko-KR" dirty="0" smtClean="0">
                <a:solidFill>
                  <a:schemeClr val="accent5"/>
                </a:solidFill>
              </a:rPr>
              <a:t>R7 </a:t>
            </a:r>
            <a:r>
              <a:rPr lang="en-US" altLang="ko-KR" dirty="0" smtClean="0"/>
              <a:t>&gt; </a:t>
            </a:r>
            <a:r>
              <a:rPr lang="en-US" altLang="ko-KR" dirty="0" smtClean="0">
                <a:solidFill>
                  <a:schemeClr val="accent5"/>
                </a:solidFill>
              </a:rPr>
              <a:t>R9</a:t>
            </a:r>
            <a:r>
              <a:rPr lang="en-US" altLang="ko-KR" dirty="0" smtClean="0"/>
              <a:t> &gt; </a:t>
            </a:r>
            <a:r>
              <a:rPr lang="en-US" altLang="ko-KR" dirty="0" smtClean="0">
                <a:solidFill>
                  <a:schemeClr val="accent6"/>
                </a:solidFill>
              </a:rPr>
              <a:t>R10 </a:t>
            </a:r>
            <a:r>
              <a:rPr lang="en-US" altLang="ko-KR" sz="1400" dirty="0" smtClean="0"/>
              <a:t>(cf. </a:t>
            </a:r>
            <a:r>
              <a:rPr lang="en-US" altLang="ko-KR" sz="1400" dirty="0" smtClean="0">
                <a:solidFill>
                  <a:schemeClr val="accent5"/>
                </a:solidFill>
              </a:rPr>
              <a:t>video</a:t>
            </a:r>
            <a:r>
              <a:rPr lang="en-US" altLang="ko-KR" sz="1400" dirty="0" smtClean="0">
                <a:solidFill>
                  <a:schemeClr val="accent6"/>
                </a:solidFill>
              </a:rPr>
              <a:t>, link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Case Study using Facebook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323" y="2207529"/>
            <a:ext cx="4729566" cy="14356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793" y="4984968"/>
            <a:ext cx="3418626" cy="138635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17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53075" y="2504673"/>
            <a:ext cx="2444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200" dirty="0" smtClean="0">
                <a:solidFill>
                  <a:srgbClr val="C00000"/>
                </a:solidFill>
              </a:rPr>
              <a:t>Original action + new interaction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5" name="오른쪽 중괄호 4"/>
          <p:cNvSpPr/>
          <p:nvPr/>
        </p:nvSpPr>
        <p:spPr>
          <a:xfrm>
            <a:off x="5469255" y="2504673"/>
            <a:ext cx="83820" cy="27699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53075" y="2863716"/>
            <a:ext cx="2092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200" dirty="0" smtClean="0">
                <a:solidFill>
                  <a:srgbClr val="C00000"/>
                </a:solidFill>
              </a:rPr>
              <a:t>Original action + no replies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13" name="오른쪽 중괄호 12"/>
          <p:cNvSpPr/>
          <p:nvPr/>
        </p:nvSpPr>
        <p:spPr>
          <a:xfrm>
            <a:off x="5469255" y="2863716"/>
            <a:ext cx="83820" cy="27699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53075" y="3222759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200" dirty="0" smtClean="0">
                <a:solidFill>
                  <a:srgbClr val="C00000"/>
                </a:solidFill>
              </a:rPr>
              <a:t>Original action + response (sharing media)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15" name="오른쪽 중괄호 14"/>
          <p:cNvSpPr/>
          <p:nvPr/>
        </p:nvSpPr>
        <p:spPr>
          <a:xfrm>
            <a:off x="5469255" y="3222759"/>
            <a:ext cx="83820" cy="27699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407920" y="4732020"/>
            <a:ext cx="7543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62400" y="4732020"/>
            <a:ext cx="84582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874520" y="4472940"/>
            <a:ext cx="29480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413760" y="4472940"/>
            <a:ext cx="29480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617044" y="4703321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100"/>
          </a:p>
        </p:txBody>
      </p:sp>
      <p:sp>
        <p:nvSpPr>
          <p:cNvPr id="22" name="직사각형 21"/>
          <p:cNvSpPr/>
          <p:nvPr/>
        </p:nvSpPr>
        <p:spPr>
          <a:xfrm>
            <a:off x="4197167" y="4703321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100"/>
          </a:p>
        </p:txBody>
      </p:sp>
      <p:sp>
        <p:nvSpPr>
          <p:cNvPr id="25" name="직사각형 24"/>
          <p:cNvSpPr/>
          <p:nvPr/>
        </p:nvSpPr>
        <p:spPr>
          <a:xfrm>
            <a:off x="1617370" y="4342135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1437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Measuring Social Interactions</a:t>
            </a:r>
          </a:p>
          <a:p>
            <a:r>
              <a:rPr lang="en-US" altLang="ko-KR" dirty="0" smtClean="0"/>
              <a:t>Proposed Analysis Procedure</a:t>
            </a:r>
          </a:p>
          <a:p>
            <a:r>
              <a:rPr lang="en-US" altLang="ko-KR" dirty="0" smtClean="0"/>
              <a:t>A Case Study using Facebook</a:t>
            </a:r>
          </a:p>
          <a:p>
            <a:r>
              <a:rPr lang="en-US" altLang="ko-KR" b="1" dirty="0" smtClean="0"/>
              <a:t>Conclusion</a:t>
            </a:r>
            <a:endParaRPr lang="ko-KR" altLang="en-US" b="1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18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1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Proposed</a:t>
            </a:r>
            <a:r>
              <a:rPr lang="ko-KR" altLang="en-US" smtClean="0"/>
              <a:t> </a:t>
            </a:r>
            <a:r>
              <a:rPr lang="en-US" altLang="ko-KR" dirty="0" smtClean="0"/>
              <a:t>a human-readable technique </a:t>
            </a:r>
          </a:p>
          <a:p>
            <a:pPr lvl="1"/>
            <a:r>
              <a:rPr lang="en-US" altLang="ko-KR" dirty="0" smtClean="0"/>
              <a:t>for the representation and the evaluation of social interactions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Case study</a:t>
            </a:r>
          </a:p>
          <a:p>
            <a:pPr lvl="1"/>
            <a:r>
              <a:rPr lang="en-US" altLang="ko-KR" dirty="0" smtClean="0"/>
              <a:t>Users are more involved in social interaction via</a:t>
            </a:r>
            <a:r>
              <a:rPr lang="en-US" altLang="ko-KR" i="1" dirty="0" smtClean="0"/>
              <a:t> c</a:t>
            </a:r>
            <a:r>
              <a:rPr lang="en-US" altLang="ko-KR" i="1" dirty="0" smtClean="0"/>
              <a:t>omments and likes</a:t>
            </a:r>
          </a:p>
          <a:p>
            <a:pPr lvl="1"/>
            <a:r>
              <a:rPr lang="en-US" altLang="ko-KR" i="1" dirty="0" smtClean="0"/>
              <a:t>Video</a:t>
            </a:r>
            <a:r>
              <a:rPr lang="en-US" altLang="ko-KR" dirty="0" smtClean="0"/>
              <a:t> is the most frequent media type to receive comments and likes</a:t>
            </a:r>
          </a:p>
          <a:p>
            <a:pPr lvl="1"/>
            <a:r>
              <a:rPr lang="en-US" altLang="ko-KR" dirty="0" smtClean="0"/>
              <a:t>Identify a common behavior in the media sharing</a:t>
            </a:r>
          </a:p>
          <a:p>
            <a:pPr lvl="2"/>
            <a:r>
              <a:rPr lang="en-US" altLang="ko-KR" dirty="0" smtClean="0"/>
              <a:t>Video: go to the original media provider and start a new social interaction</a:t>
            </a:r>
          </a:p>
          <a:p>
            <a:pPr lvl="2"/>
            <a:r>
              <a:rPr lang="en-US" altLang="ko-KR" dirty="0" smtClean="0"/>
              <a:t>Link: not shared with others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19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4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smtClean="0"/>
              <a:t>Measuring Social Interactions</a:t>
            </a:r>
          </a:p>
          <a:p>
            <a:r>
              <a:rPr lang="en-US" altLang="ko-KR" dirty="0" smtClean="0"/>
              <a:t>Proposed Analysis Procedure</a:t>
            </a:r>
          </a:p>
          <a:p>
            <a:r>
              <a:rPr lang="en-US" altLang="ko-KR" dirty="0" smtClean="0"/>
              <a:t>A Case Study using Facebook</a:t>
            </a:r>
          </a:p>
          <a:p>
            <a:r>
              <a:rPr lang="en-US" altLang="ko-KR" dirty="0" smtClean="0"/>
              <a:t>Conclusion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0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</a:p>
          <a:p>
            <a:pPr lvl="1"/>
            <a:r>
              <a:rPr lang="en-US" altLang="ko-KR" dirty="0"/>
              <a:t>Make all timing information explicit in the rules </a:t>
            </a:r>
          </a:p>
          <a:p>
            <a:pPr lvl="2"/>
            <a:r>
              <a:rPr lang="en-US" altLang="ko-KR" dirty="0" smtClean="0"/>
              <a:t>to </a:t>
            </a:r>
            <a:r>
              <a:rPr lang="en-US" altLang="ko-KR" dirty="0"/>
              <a:t>facilitate identifying the dynamics of media sharing in the social </a:t>
            </a:r>
            <a:r>
              <a:rPr lang="en-US" altLang="ko-KR" dirty="0" smtClean="0"/>
              <a:t>network</a:t>
            </a:r>
          </a:p>
          <a:p>
            <a:pPr lvl="1"/>
            <a:r>
              <a:rPr lang="en-US" altLang="ko-KR" dirty="0" smtClean="0"/>
              <a:t>Extend the analysis to consider the diversity of the social connections</a:t>
            </a:r>
          </a:p>
          <a:p>
            <a:pPr lvl="1"/>
            <a:r>
              <a:rPr lang="en-US" altLang="ko-KR" dirty="0" smtClean="0"/>
              <a:t>Investigate the use of the analysis </a:t>
            </a:r>
          </a:p>
          <a:p>
            <a:pPr lvl="2"/>
            <a:r>
              <a:rPr lang="en-US" altLang="ko-KR" dirty="0"/>
              <a:t>i</a:t>
            </a:r>
            <a:r>
              <a:rPr lang="en-US" altLang="ko-KR" dirty="0" smtClean="0"/>
              <a:t>n the context of reputation systems and community-authored content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20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46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Social interactions</a:t>
            </a:r>
          </a:p>
          <a:p>
            <a:pPr lvl="1"/>
            <a:r>
              <a:rPr lang="en-US" altLang="ko-KR" dirty="0" smtClean="0"/>
              <a:t>Defined as the acts, actions, or practices of two or more people </a:t>
            </a:r>
          </a:p>
          <a:p>
            <a:pPr lvl="1"/>
            <a:r>
              <a:rPr lang="en-US" altLang="ko-KR" dirty="0" smtClean="0"/>
              <a:t>Any behavior that tries to affect or take account of each other’s subjective experiences or intentions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 demand for providing a human-readable model</a:t>
            </a:r>
          </a:p>
          <a:p>
            <a:pPr lvl="1"/>
            <a:r>
              <a:rPr lang="en-US" altLang="ko-KR" dirty="0" smtClean="0"/>
              <a:t>for the representation and the evaluation of situations which involve users in social interactions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Suggestions</a:t>
            </a:r>
          </a:p>
          <a:p>
            <a:pPr lvl="1"/>
            <a:r>
              <a:rPr lang="en-US" altLang="ko-KR" i="1" dirty="0" smtClean="0"/>
              <a:t>Graph</a:t>
            </a:r>
            <a:r>
              <a:rPr lang="en-US" altLang="ko-KR" dirty="0" smtClean="0"/>
              <a:t> from Sociology</a:t>
            </a:r>
          </a:p>
          <a:p>
            <a:pPr lvl="1"/>
            <a:r>
              <a:rPr lang="en-US" altLang="ko-KR" i="1" dirty="0" smtClean="0"/>
              <a:t>The form of if-then rules</a:t>
            </a:r>
            <a:r>
              <a:rPr lang="en-US" altLang="ko-KR" dirty="0" smtClean="0"/>
              <a:t> from Experimental Social Psychology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1211766" y="2148468"/>
            <a:ext cx="230458" cy="215590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3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0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Observation</a:t>
            </a:r>
          </a:p>
          <a:p>
            <a:pPr lvl="1"/>
            <a:r>
              <a:rPr lang="en-US" altLang="ko-KR" dirty="0" smtClean="0"/>
              <a:t>Social interactions can be specified as behavioral contingencies</a:t>
            </a:r>
          </a:p>
          <a:p>
            <a:pPr lvl="2"/>
            <a:r>
              <a:rPr lang="en-US" altLang="ko-KR" dirty="0" smtClean="0"/>
              <a:t>Modeled as </a:t>
            </a:r>
            <a:r>
              <a:rPr lang="en-US" altLang="ko-KR" i="1" dirty="0" smtClean="0"/>
              <a:t>if-then</a:t>
            </a:r>
            <a:r>
              <a:rPr lang="en-US" altLang="ko-KR" dirty="0" smtClean="0"/>
              <a:t> rules</a:t>
            </a:r>
          </a:p>
          <a:p>
            <a:pPr lvl="1"/>
            <a:r>
              <a:rPr lang="en-US" altLang="ko-KR" dirty="0" smtClean="0"/>
              <a:t>Social interactions can be measured using data mining procedures</a:t>
            </a:r>
          </a:p>
          <a:p>
            <a:endParaRPr lang="en-US" altLang="ko-KR" dirty="0"/>
          </a:p>
          <a:p>
            <a:r>
              <a:rPr lang="en-US" altLang="ko-KR" i="1" dirty="0" smtClean="0"/>
              <a:t>“An analysis procedure of media-based social interactions”</a:t>
            </a:r>
          </a:p>
          <a:p>
            <a:pPr lvl="1"/>
            <a:r>
              <a:rPr lang="en-US" altLang="ko-KR" dirty="0" smtClean="0"/>
              <a:t>by ranking rules associated with social interactions which involve </a:t>
            </a:r>
            <a:br>
              <a:rPr lang="en-US" altLang="ko-KR" dirty="0" smtClean="0"/>
            </a:br>
            <a:r>
              <a:rPr lang="en-US" altLang="ko-KR" dirty="0" smtClean="0"/>
              <a:t>not only posts, comments and likes, but also different types of media</a:t>
            </a:r>
          </a:p>
          <a:p>
            <a:endParaRPr lang="en-US" altLang="ko-KR" i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4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6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Measuring Social Interactions</a:t>
            </a:r>
          </a:p>
          <a:p>
            <a:r>
              <a:rPr lang="en-US" altLang="ko-KR" dirty="0" smtClean="0"/>
              <a:t>Proposed Analysis Procedure</a:t>
            </a:r>
          </a:p>
          <a:p>
            <a:r>
              <a:rPr lang="en-US" altLang="ko-KR" dirty="0" smtClean="0"/>
              <a:t>A Case Study using Facebook</a:t>
            </a:r>
          </a:p>
          <a:p>
            <a:r>
              <a:rPr lang="en-US" altLang="ko-KR" dirty="0" smtClean="0"/>
              <a:t>Conclusion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5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24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Social interactions in </a:t>
                </a:r>
                <a:r>
                  <a:rPr lang="en-US" altLang="ko-KR" dirty="0" err="1" smtClean="0"/>
                  <a:t>Mechner</a:t>
                </a:r>
                <a:r>
                  <a:rPr lang="en-US" altLang="ko-KR" dirty="0" smtClean="0"/>
                  <a:t> Language</a:t>
                </a:r>
              </a:p>
              <a:p>
                <a:pPr lvl="1"/>
                <a:r>
                  <a:rPr lang="en-US" altLang="ko-KR" dirty="0" smtClean="0"/>
                  <a:t>Behavioral contingencies are logic implications which can be evaluated as independent variables</a:t>
                </a:r>
              </a:p>
              <a:p>
                <a:pPr lvl="1"/>
                <a:r>
                  <a:rPr lang="en-US" altLang="ko-KR" dirty="0" smtClean="0"/>
                  <a:t>Some important elements:</a:t>
                </a:r>
              </a:p>
              <a:p>
                <a:pPr lvl="2"/>
                <a:r>
                  <a:rPr lang="en-US" altLang="ko-KR" dirty="0" smtClean="0"/>
                  <a:t>Action(s)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→ .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⋯→ .</m:t>
                      </m:r>
                    </m:oMath>
                  </m:oMathPara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Agent(s) of action(s)</a:t>
                </a:r>
              </a:p>
              <a:p>
                <a:pPr lvl="3"/>
                <a:r>
                  <a:rPr lang="en-US" altLang="ko-KR" dirty="0" smtClean="0"/>
                  <a:t>i.e., agent a performed action A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𝑎𝐴</m:t>
                      </m:r>
                    </m:oMath>
                  </m:oMathPara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Consequence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For example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28" t="-1634" r="-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Measuring Social Interactions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6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6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Represent social interactions using </a:t>
                </a:r>
                <a:r>
                  <a:rPr lang="en-US" altLang="ko-KR" dirty="0" err="1" smtClean="0"/>
                  <a:t>Mechner</a:t>
                </a:r>
                <a:r>
                  <a:rPr lang="en-US" altLang="ko-KR" dirty="0" smtClean="0"/>
                  <a:t> Language</a:t>
                </a:r>
              </a:p>
              <a:p>
                <a:pPr lvl="1"/>
                <a:r>
                  <a:rPr lang="en-US" altLang="ko-KR" dirty="0" smtClean="0"/>
                  <a:t>E.g., represent social interactions</a:t>
                </a:r>
              </a:p>
              <a:p>
                <a:pPr lvl="2"/>
                <a:r>
                  <a:rPr lang="en-US" altLang="ko-KR" i="1" dirty="0" smtClean="0">
                    <a:solidFill>
                      <a:srgbClr val="C00000"/>
                    </a:solidFill>
                  </a:rPr>
                  <a:t>if</a:t>
                </a:r>
                <a:r>
                  <a:rPr lang="en-US" altLang="ko-KR" dirty="0" smtClean="0"/>
                  <a:t> a Facebook user a performs the action A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			= post a text message on his Wall</a:t>
                </a:r>
              </a:p>
              <a:p>
                <a:pPr lvl="3"/>
                <a:r>
                  <a:rPr lang="en-US" altLang="ko-KR" i="1" dirty="0" smtClean="0">
                    <a:solidFill>
                      <a:srgbClr val="C00000"/>
                    </a:solidFill>
                  </a:rPr>
                  <a:t>then</a:t>
                </a:r>
                <a:r>
                  <a:rPr lang="en-US" altLang="ko-KR" dirty="0" smtClean="0"/>
                  <a:t> user a and users in groups k and l C1 = are notified of this posting,</a:t>
                </a:r>
              </a:p>
              <a:p>
                <a:pPr lvl="3"/>
                <a:r>
                  <a:rPr lang="en-US" altLang="ko-KR" i="1" dirty="0" smtClean="0">
                    <a:solidFill>
                      <a:srgbClr val="C00000"/>
                    </a:solidFill>
                  </a:rPr>
                  <a:t>if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 smtClean="0"/>
                  <a:t>users in group k perform the action A2 = comment that post (after being notified of the post of user a)</a:t>
                </a:r>
              </a:p>
              <a:p>
                <a:pPr lvl="4"/>
                <a:r>
                  <a:rPr lang="en-US" altLang="ko-KR" i="1" dirty="0">
                    <a:solidFill>
                      <a:srgbClr val="C00000"/>
                    </a:solidFill>
                  </a:rPr>
                  <a:t>t</a:t>
                </a:r>
                <a:r>
                  <a:rPr lang="en-US" altLang="ko-KR" i="1" dirty="0" smtClean="0">
                    <a:solidFill>
                      <a:srgbClr val="C00000"/>
                    </a:solidFill>
                  </a:rPr>
                  <a:t>hen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 smtClean="0"/>
                  <a:t>user a and users in groups k and l C2 = are notified of this comment,</a:t>
                </a:r>
              </a:p>
              <a:p>
                <a:pPr lvl="2"/>
                <a:r>
                  <a:rPr lang="en-US" altLang="ko-KR" i="1" dirty="0" smtClean="0">
                    <a:solidFill>
                      <a:srgbClr val="C00000"/>
                    </a:solidFill>
                  </a:rPr>
                  <a:t>then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 smtClean="0"/>
                  <a:t>using the </a:t>
                </a:r>
                <a:r>
                  <a:rPr lang="en-US" altLang="ko-KR" dirty="0" err="1" smtClean="0"/>
                  <a:t>Mechner</a:t>
                </a:r>
                <a:r>
                  <a:rPr lang="en-US" altLang="ko-KR" dirty="0" smtClean="0"/>
                  <a:t> Language we present this social interactions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𝑎𝑘𝑙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r>
                  <a:rPr lang="en-US" altLang="ko-KR" i="1" dirty="0" smtClean="0"/>
                  <a:t>Social stimulus</a:t>
                </a:r>
              </a:p>
              <a:p>
                <a:pPr lvl="1"/>
                <a:r>
                  <a:rPr lang="en-US" altLang="ko-KR" dirty="0" smtClean="0"/>
                  <a:t>The action that starts the social interaction</a:t>
                </a:r>
              </a:p>
              <a:p>
                <a:pPr lvl="2"/>
                <a:r>
                  <a:rPr lang="en-US" altLang="ko-KR" dirty="0" smtClean="0"/>
                  <a:t>A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 in the example above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28" t="-1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Measuring Social Interactions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7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14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Behavioral contingencies measurement</a:t>
                </a:r>
              </a:p>
              <a:p>
                <a:pPr lvl="1"/>
                <a:r>
                  <a:rPr lang="en-US" altLang="ko-KR" dirty="0" smtClean="0"/>
                  <a:t>Comparing it with a set of observations</a:t>
                </a:r>
              </a:p>
              <a:p>
                <a:pPr marL="914400" lvl="2" indent="0">
                  <a:buNone/>
                </a:pPr>
                <a:r>
                  <a:rPr lang="en-US" altLang="ko-KR" i="1" dirty="0" smtClean="0"/>
                  <a:t>	Behavioral contingences R = Body → Head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altLang="ko-KR" b="0" dirty="0" smtClean="0"/>
              </a:p>
              <a:p>
                <a:pPr lvl="1"/>
                <a:r>
                  <a:rPr lang="en-US" altLang="ko-KR" dirty="0" smtClean="0"/>
                  <a:t>Rule evaluation measures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28" t="-1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Measuring Social Interactions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054" y="3262958"/>
            <a:ext cx="3285892" cy="867342"/>
          </a:xfrm>
          <a:prstGeom prst="rect">
            <a:avLst/>
          </a:prstGeom>
        </p:spPr>
      </p:pic>
      <p:sp>
        <p:nvSpPr>
          <p:cNvPr id="6" name="오른쪽 중괄호 5"/>
          <p:cNvSpPr/>
          <p:nvPr/>
        </p:nvSpPr>
        <p:spPr>
          <a:xfrm rot="5400000">
            <a:off x="3709639" y="3929579"/>
            <a:ext cx="178420" cy="5798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7405" y="430872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symmetric</a:t>
            </a:r>
            <a:endParaRPr lang="ko-KR" altLang="en-US" sz="1400"/>
          </a:p>
        </p:txBody>
      </p:sp>
      <p:sp>
        <p:nvSpPr>
          <p:cNvPr id="8" name="오른쪽 중괄호 7"/>
          <p:cNvSpPr/>
          <p:nvPr/>
        </p:nvSpPr>
        <p:spPr>
          <a:xfrm rot="5400000">
            <a:off x="5273605" y="3929579"/>
            <a:ext cx="178420" cy="5798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1296" y="4308721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asymmetric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8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16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Measuring Social Interactions</a:t>
            </a:r>
          </a:p>
          <a:p>
            <a:r>
              <a:rPr lang="en-US" altLang="ko-KR" b="1" dirty="0" smtClean="0"/>
              <a:t>Proposed Analysis Procedure</a:t>
            </a:r>
          </a:p>
          <a:p>
            <a:r>
              <a:rPr lang="en-US" altLang="ko-KR" b="1" dirty="0" smtClean="0"/>
              <a:t>A Case Study using Facebook</a:t>
            </a:r>
          </a:p>
          <a:p>
            <a:r>
              <a:rPr lang="en-US" altLang="ko-KR" dirty="0" smtClean="0"/>
              <a:t>Conclusion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9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6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334</TotalTime>
  <Words>662</Words>
  <Application>Microsoft Office PowerPoint</Application>
  <PresentationFormat>화면 슬라이드 쇼(4:3)</PresentationFormat>
  <Paragraphs>185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Cambria Math</vt:lpstr>
      <vt:lpstr>Times New Roman</vt:lpstr>
      <vt:lpstr>Wingdings</vt:lpstr>
      <vt:lpstr>Office 테마</vt:lpstr>
      <vt:lpstr>A Media-based Social Interactions Analysis Procedure</vt:lpstr>
      <vt:lpstr>Outline</vt:lpstr>
      <vt:lpstr>Introduction</vt:lpstr>
      <vt:lpstr>Introduction</vt:lpstr>
      <vt:lpstr>Outline</vt:lpstr>
      <vt:lpstr>Measuring Social Interactions</vt:lpstr>
      <vt:lpstr>Measuring Social Interactions</vt:lpstr>
      <vt:lpstr>Measuring Social Interactions</vt:lpstr>
      <vt:lpstr>Outline</vt:lpstr>
      <vt:lpstr>Proposed Analysis Procedure</vt:lpstr>
      <vt:lpstr>A Case Study using Facebook</vt:lpstr>
      <vt:lpstr>A Case Study using Facebook</vt:lpstr>
      <vt:lpstr>A Case Study using Facebook</vt:lpstr>
      <vt:lpstr>A Case Study using Facebook</vt:lpstr>
      <vt:lpstr>A Case Study using Facebook</vt:lpstr>
      <vt:lpstr>A Case Study using Facebook</vt:lpstr>
      <vt:lpstr>A Case Study using Facebook</vt:lpstr>
      <vt:lpstr>Outline</vt:lpstr>
      <vt:lpstr>Conclusion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Media-based Social Interactions Analysis Procedure</dc:title>
  <dc:creator>Hyewon Lim</dc:creator>
  <cp:lastModifiedBy>Hyewon Lim</cp:lastModifiedBy>
  <cp:revision>28</cp:revision>
  <dcterms:created xsi:type="dcterms:W3CDTF">2015-03-16T04:19:06Z</dcterms:created>
  <dcterms:modified xsi:type="dcterms:W3CDTF">2015-03-17T06:14:20Z</dcterms:modified>
</cp:coreProperties>
</file>