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5" r:id="rId4"/>
    <p:sldId id="258" r:id="rId5"/>
    <p:sldId id="266" r:id="rId6"/>
    <p:sldId id="260" r:id="rId7"/>
    <p:sldId id="261" r:id="rId8"/>
    <p:sldId id="269" r:id="rId9"/>
    <p:sldId id="262" r:id="rId10"/>
    <p:sldId id="272" r:id="rId11"/>
    <p:sldId id="263" r:id="rId12"/>
    <p:sldId id="273" r:id="rId13"/>
    <p:sldId id="274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FF95C-F0AF-4C86-B175-3942D0E21F6D}" type="datetimeFigureOut">
              <a:rPr lang="en-US" smtClean="0"/>
              <a:t>12/29/2016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7F162-3297-4853-8A9D-E9C6F1E7B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8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3CC7C-0B3D-4778-9E75-62FE18655101}" type="datetimeFigureOut">
              <a:rPr lang="en-US" smtClean="0"/>
              <a:t>12/29/2016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54955-D0C1-4635-AF54-97E7409858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27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F566-1D29-47E1-A7E2-D54F18CB1C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F566-1D29-47E1-A7E2-D54F18CB1C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323975"/>
            <a:ext cx="8302213" cy="5249668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74878" y="6553514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/16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9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F566-1D29-47E1-A7E2-D54F18CB1C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Fraud Detection System: A Survey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776" y="3706115"/>
            <a:ext cx="8980448" cy="3151885"/>
          </a:xfrm>
        </p:spPr>
        <p:txBody>
          <a:bodyPr/>
          <a:lstStyle/>
          <a:p>
            <a:r>
              <a:rPr lang="en-US" dirty="0" smtClean="0"/>
              <a:t>Abdallah Aisha </a:t>
            </a:r>
            <a:r>
              <a:rPr lang="en-US" altLang="ko-KR" dirty="0" smtClean="0"/>
              <a:t>et</a:t>
            </a:r>
            <a:r>
              <a:rPr lang="ko-KR" altLang="en-US" dirty="0" smtClean="0"/>
              <a:t> </a:t>
            </a:r>
            <a:r>
              <a:rPr lang="en-US" altLang="ko-KR" dirty="0" smtClean="0"/>
              <a:t>al.</a:t>
            </a:r>
            <a:endParaRPr lang="en-US" dirty="0"/>
          </a:p>
          <a:p>
            <a:r>
              <a:rPr lang="en-US" i="1" dirty="0"/>
              <a:t>Journal of Network and Computer </a:t>
            </a:r>
            <a:r>
              <a:rPr lang="en-US" i="1" dirty="0" smtClean="0"/>
              <a:t>Applications, 2016</a:t>
            </a:r>
          </a:p>
          <a:p>
            <a:endParaRPr lang="en-US" dirty="0" smtClean="0"/>
          </a:p>
          <a:p>
            <a:r>
              <a:rPr lang="en-US" dirty="0" smtClean="0"/>
              <a:t>2016. 12. 22</a:t>
            </a:r>
            <a:br>
              <a:rPr lang="en-US" dirty="0" smtClean="0"/>
            </a:br>
            <a:r>
              <a:rPr lang="ko-KR" altLang="en-US" dirty="0" smtClean="0"/>
              <a:t>임유빈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F566-1D29-47E1-A7E2-D54F18CB1C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Reduction of large amount of data</a:t>
            </a:r>
          </a:p>
          <a:p>
            <a:pPr lvl="1"/>
            <a:r>
              <a:rPr lang="en-US" dirty="0" smtClean="0"/>
              <a:t>Dimensionality reduction</a:t>
            </a:r>
          </a:p>
          <a:p>
            <a:pPr lvl="2"/>
            <a:r>
              <a:rPr lang="en-US" dirty="0" smtClean="0"/>
              <a:t>Data compression: PCA</a:t>
            </a:r>
          </a:p>
          <a:p>
            <a:pPr lvl="2"/>
            <a:r>
              <a:rPr lang="en-US" dirty="0" smtClean="0"/>
              <a:t>Feature selection: select most significant features</a:t>
            </a:r>
          </a:p>
          <a:p>
            <a:pPr lvl="3"/>
            <a:r>
              <a:rPr lang="en-US" dirty="0" smtClean="0"/>
              <a:t>Filter: preprocessing algorithm ranking features</a:t>
            </a:r>
          </a:p>
          <a:p>
            <a:pPr lvl="3"/>
            <a:r>
              <a:rPr lang="en-US" dirty="0" smtClean="0"/>
              <a:t>Wrapper: find subset of predictor with highest </a:t>
            </a:r>
            <a:r>
              <a:rPr lang="en-US" dirty="0" err="1" smtClean="0"/>
              <a:t>performace</a:t>
            </a:r>
            <a:endParaRPr lang="en-US" dirty="0" smtClean="0"/>
          </a:p>
          <a:p>
            <a:pPr lvl="3"/>
            <a:r>
              <a:rPr lang="en-US" dirty="0" smtClean="0"/>
              <a:t>Embedded: selection is included in training with whole data</a:t>
            </a:r>
          </a:p>
          <a:p>
            <a:pPr lvl="2"/>
            <a:r>
              <a:rPr lang="en-US" dirty="0" smtClean="0"/>
              <a:t>Feature construction: derive new useful features from the original</a:t>
            </a:r>
          </a:p>
          <a:p>
            <a:pPr lvl="1"/>
            <a:r>
              <a:rPr lang="en-US" dirty="0" err="1" smtClean="0"/>
              <a:t>Numerosity</a:t>
            </a:r>
            <a:r>
              <a:rPr lang="en-US" dirty="0" smtClean="0"/>
              <a:t> reduction</a:t>
            </a:r>
          </a:p>
          <a:p>
            <a:pPr lvl="2"/>
            <a:r>
              <a:rPr lang="en-US" dirty="0" smtClean="0"/>
              <a:t>Replace data using data aggregation</a:t>
            </a:r>
          </a:p>
          <a:p>
            <a:pPr lvl="1"/>
            <a:endParaRPr lang="en-US" dirty="0" smtClean="0"/>
          </a:p>
          <a:p>
            <a:r>
              <a:rPr lang="en-US" dirty="0"/>
              <a:t>Supports real time detection</a:t>
            </a:r>
          </a:p>
          <a:p>
            <a:pPr lvl="1"/>
            <a:r>
              <a:rPr lang="en-US" dirty="0"/>
              <a:t>Fraud detection algorithm should be able to deal with limited resources</a:t>
            </a:r>
          </a:p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Challenges</a:t>
            </a:r>
          </a:p>
        </p:txBody>
      </p:sp>
    </p:spTree>
    <p:extLst>
      <p:ext uri="{BB962C8B-B14F-4D97-AF65-F5344CB8AC3E}">
        <p14:creationId xmlns:p14="http://schemas.microsoft.com/office/powerpoint/2010/main" val="103233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Reduction of large amount of data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Challenges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82" y="2062859"/>
            <a:ext cx="7181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6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Detection system</a:t>
            </a:r>
          </a:p>
          <a:p>
            <a:pPr lvl="1"/>
            <a:r>
              <a:rPr lang="en-US" dirty="0" smtClean="0"/>
              <a:t>Strategy: recognizing patterns by analyzing users’ spending behaviors</a:t>
            </a:r>
          </a:p>
          <a:p>
            <a:pPr lvl="1"/>
            <a:r>
              <a:rPr lang="en-US" dirty="0" smtClean="0"/>
              <a:t>Transaction which is inconsistent with profile = fraud</a:t>
            </a:r>
          </a:p>
          <a:p>
            <a:pPr lvl="1"/>
            <a:r>
              <a:rPr lang="en-US" dirty="0" smtClean="0"/>
              <a:t>False alarm is very harmful due to consumer’s feedback</a:t>
            </a:r>
          </a:p>
          <a:p>
            <a:pPr lvl="1"/>
            <a:r>
              <a:rPr lang="en-US" dirty="0" smtClean="0"/>
              <a:t>Anomaly based detection based on profile</a:t>
            </a:r>
          </a:p>
          <a:p>
            <a:pPr lvl="2"/>
            <a:r>
              <a:rPr lang="en-US" dirty="0" smtClean="0"/>
              <a:t>Owner based: profile base on credit card history</a:t>
            </a:r>
          </a:p>
          <a:p>
            <a:pPr lvl="2"/>
            <a:r>
              <a:rPr lang="en-US" dirty="0" smtClean="0"/>
              <a:t>Operation based: detect fraud based on geographic location</a:t>
            </a:r>
          </a:p>
          <a:p>
            <a:pPr lvl="1"/>
            <a:r>
              <a:rPr lang="en-US" dirty="0" smtClean="0"/>
              <a:t>Misuse detection</a:t>
            </a:r>
          </a:p>
          <a:p>
            <a:pPr lvl="2"/>
            <a:r>
              <a:rPr lang="en-US" dirty="0" smtClean="0"/>
              <a:t>Use fraudsters’ finger prints</a:t>
            </a:r>
          </a:p>
          <a:p>
            <a:pPr lvl="1"/>
            <a:r>
              <a:rPr lang="en-US" dirty="0" smtClean="0"/>
              <a:t>Misuse is seldom used, focus on anomaly based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Fraud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13" y="5175526"/>
            <a:ext cx="3286125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9" y="4831492"/>
            <a:ext cx="3286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Concept </a:t>
            </a:r>
            <a:r>
              <a:rPr lang="en-US" dirty="0" smtClean="0"/>
              <a:t>drift</a:t>
            </a:r>
            <a:endParaRPr lang="en-US" dirty="0"/>
          </a:p>
          <a:p>
            <a:pPr lvl="2"/>
            <a:r>
              <a:rPr lang="en-US" dirty="0"/>
              <a:t>Purchasing power increases by specific condition e.g. </a:t>
            </a:r>
            <a:r>
              <a:rPr lang="en-US" dirty="0" smtClean="0"/>
              <a:t>Christmas</a:t>
            </a:r>
          </a:p>
          <a:p>
            <a:pPr lvl="2"/>
            <a:r>
              <a:rPr lang="en-US" dirty="0" smtClean="0"/>
              <a:t>Evolving based approach</a:t>
            </a:r>
          </a:p>
          <a:p>
            <a:pPr lvl="3"/>
            <a:r>
              <a:rPr lang="en-US" dirty="0" smtClean="0"/>
              <a:t>Ensemble of C4.5, RIPPER, naïve Bayesian, etc.</a:t>
            </a:r>
          </a:p>
          <a:p>
            <a:pPr lvl="3"/>
            <a:r>
              <a:rPr lang="en-US" dirty="0" smtClean="0"/>
              <a:t>Adaptive model addressing fluctuation, evolution or behavior of users</a:t>
            </a:r>
          </a:p>
          <a:p>
            <a:pPr lvl="3"/>
            <a:r>
              <a:rPr lang="en-US" dirty="0" smtClean="0"/>
              <a:t>Base model specific techniques. Adaptation of artificial immune system</a:t>
            </a:r>
          </a:p>
          <a:p>
            <a:pPr lvl="3"/>
            <a:r>
              <a:rPr lang="en-US" dirty="0" smtClean="0"/>
              <a:t>Using artificial neural network</a:t>
            </a:r>
          </a:p>
          <a:p>
            <a:pPr lvl="2"/>
            <a:r>
              <a:rPr lang="en-US" dirty="0" smtClean="0"/>
              <a:t>Regulated based approach</a:t>
            </a:r>
          </a:p>
          <a:p>
            <a:pPr lvl="3"/>
            <a:r>
              <a:rPr lang="en-US" dirty="0" smtClean="0"/>
              <a:t>Handling concept drift by monitoring profiles</a:t>
            </a:r>
          </a:p>
          <a:p>
            <a:pPr lvl="1"/>
            <a:r>
              <a:rPr lang="en-US" dirty="0"/>
              <a:t>Skewed distribution issue</a:t>
            </a:r>
          </a:p>
          <a:p>
            <a:pPr lvl="2"/>
            <a:r>
              <a:rPr lang="en-US" dirty="0"/>
              <a:t>Data level: </a:t>
            </a:r>
            <a:r>
              <a:rPr lang="en-US" dirty="0" smtClean="0"/>
              <a:t>under sampling</a:t>
            </a:r>
            <a:r>
              <a:rPr lang="en-US" dirty="0"/>
              <a:t>, oversampling</a:t>
            </a:r>
          </a:p>
          <a:p>
            <a:pPr lvl="2"/>
            <a:r>
              <a:rPr lang="en-US" dirty="0"/>
              <a:t>Algorithmic </a:t>
            </a:r>
            <a:r>
              <a:rPr lang="en-US" dirty="0" smtClean="0"/>
              <a:t>level</a:t>
            </a:r>
          </a:p>
          <a:p>
            <a:pPr lvl="3"/>
            <a:r>
              <a:rPr lang="en-US" dirty="0" smtClean="0"/>
              <a:t>Imbalance Class weighted support vector machine(ICWSVM)</a:t>
            </a:r>
          </a:p>
          <a:p>
            <a:pPr lvl="3"/>
            <a:r>
              <a:rPr lang="en-US" dirty="0" smtClean="0"/>
              <a:t>Racing method which selects most appropriate strategy adaptively</a:t>
            </a:r>
          </a:p>
          <a:p>
            <a:pPr lvl="3"/>
            <a:r>
              <a:rPr lang="en-US" dirty="0" smtClean="0"/>
              <a:t>Binary SVM with genetic algorithm(GA)</a:t>
            </a:r>
          </a:p>
          <a:p>
            <a:pPr lvl="3"/>
            <a:r>
              <a:rPr lang="en-US" dirty="0" smtClean="0"/>
              <a:t>Very Fast Decision Tree(VFDT)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5727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Large data issue</a:t>
            </a:r>
          </a:p>
          <a:p>
            <a:pPr lvl="2"/>
            <a:r>
              <a:rPr lang="en-US" dirty="0" err="1" smtClean="0"/>
              <a:t>Numerosity</a:t>
            </a:r>
            <a:r>
              <a:rPr lang="en-US" dirty="0" smtClean="0"/>
              <a:t> reduction with aggregation</a:t>
            </a:r>
          </a:p>
          <a:p>
            <a:pPr lvl="2"/>
            <a:r>
              <a:rPr lang="en-US" dirty="0" smtClean="0"/>
              <a:t>Dimension reduction: PCA, adaptation of ID3, GA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Real time issue</a:t>
            </a:r>
          </a:p>
          <a:p>
            <a:pPr lvl="2"/>
            <a:r>
              <a:rPr lang="en-US" dirty="0" smtClean="0"/>
              <a:t>Use algorithms to reduce process time</a:t>
            </a:r>
          </a:p>
          <a:p>
            <a:pPr lvl="2"/>
            <a:r>
              <a:rPr lang="en-US" dirty="0" smtClean="0"/>
              <a:t>Hybridization of Basic Local Alignment Search Tool(BLAST) and Sequence Search and Alignment by Hashing Algorithm(SSAHA)</a:t>
            </a:r>
          </a:p>
          <a:p>
            <a:pPr lvl="2"/>
            <a:r>
              <a:rPr lang="en-US" dirty="0" smtClean="0"/>
              <a:t>SOM to filter out number of transactions for review</a:t>
            </a:r>
          </a:p>
          <a:p>
            <a:pPr lvl="2"/>
            <a:r>
              <a:rPr lang="en-US" dirty="0" smtClean="0"/>
              <a:t>Very Fast Decision Tree(VFDT)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37069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Detection System</a:t>
            </a:r>
          </a:p>
          <a:p>
            <a:pPr lvl="1"/>
            <a:r>
              <a:rPr lang="en-US" dirty="0" smtClean="0"/>
              <a:t>Profile based on insurance claims , clinical-instance data, etc.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Concept drift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 err="1" smtClean="0"/>
              <a:t>Benford’s</a:t>
            </a:r>
            <a:r>
              <a:rPr lang="en-US" dirty="0" smtClean="0"/>
              <a:t> Law combined with reinforcement learning</a:t>
            </a:r>
          </a:p>
          <a:p>
            <a:pPr lvl="1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</a:t>
            </a:r>
            <a:r>
              <a:rPr lang="en-US" dirty="0"/>
              <a:t>Fraud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19" y="2122487"/>
            <a:ext cx="4143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Large data issue</a:t>
            </a:r>
          </a:p>
          <a:p>
            <a:pPr lvl="1"/>
            <a:r>
              <a:rPr lang="en-US" dirty="0" smtClean="0"/>
              <a:t>Dimension reduction</a:t>
            </a:r>
          </a:p>
          <a:p>
            <a:pPr lvl="2"/>
            <a:r>
              <a:rPr lang="en-US" dirty="0" smtClean="0"/>
              <a:t>Use clustering to reduce dimension</a:t>
            </a:r>
          </a:p>
          <a:p>
            <a:pPr lvl="2"/>
            <a:r>
              <a:rPr lang="en-US" dirty="0" smtClean="0"/>
              <a:t>Systematic feature construction/extraction transforming multi-relation, dimensional data into feature vectors</a:t>
            </a:r>
          </a:p>
          <a:p>
            <a:r>
              <a:rPr lang="en-US" dirty="0" smtClean="0"/>
              <a:t>Real time issue</a:t>
            </a:r>
          </a:p>
          <a:p>
            <a:pPr lvl="1"/>
            <a:r>
              <a:rPr lang="en-US" dirty="0" smtClean="0"/>
              <a:t>Most systems are static, lack real time detection</a:t>
            </a:r>
          </a:p>
          <a:p>
            <a:pPr lvl="1"/>
            <a:r>
              <a:rPr lang="en-US" dirty="0" smtClean="0"/>
              <a:t>Human gives final decision about fraud</a:t>
            </a:r>
          </a:p>
          <a:p>
            <a:pPr lvl="1"/>
            <a:r>
              <a:rPr lang="en-US" dirty="0" smtClean="0"/>
              <a:t>SVM to speed up process time</a:t>
            </a:r>
          </a:p>
          <a:p>
            <a:pPr lvl="1"/>
            <a:r>
              <a:rPr lang="en-US" dirty="0" smtClean="0"/>
              <a:t>Use knowledge engineering methodology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</a:t>
            </a:r>
            <a:r>
              <a:rPr lang="en-US" dirty="0"/>
              <a:t>Fraud</a:t>
            </a:r>
          </a:p>
        </p:txBody>
      </p:sp>
    </p:spTree>
    <p:extLst>
      <p:ext uri="{BB962C8B-B14F-4D97-AF65-F5344CB8AC3E}">
        <p14:creationId xmlns:p14="http://schemas.microsoft.com/office/powerpoint/2010/main" val="13817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Deliberate </a:t>
            </a:r>
            <a:r>
              <a:rPr lang="en-US" dirty="0"/>
              <a:t>misuse of </a:t>
            </a:r>
            <a:r>
              <a:rPr lang="en-US" dirty="0" smtClean="0"/>
              <a:t>resources </a:t>
            </a:r>
            <a:r>
              <a:rPr lang="en-US" dirty="0"/>
              <a:t>or assets</a:t>
            </a:r>
            <a:r>
              <a:rPr lang="en-US" dirty="0" smtClean="0"/>
              <a:t> </a:t>
            </a:r>
            <a:r>
              <a:rPr lang="en-US" dirty="0"/>
              <a:t>for personal </a:t>
            </a:r>
            <a:r>
              <a:rPr lang="en-US" dirty="0" smtClean="0"/>
              <a:t>enrichment</a:t>
            </a:r>
          </a:p>
          <a:p>
            <a:endParaRPr lang="en-US" dirty="0"/>
          </a:p>
          <a:p>
            <a:r>
              <a:rPr lang="en-US" dirty="0" smtClean="0"/>
              <a:t>Areas</a:t>
            </a:r>
          </a:p>
          <a:p>
            <a:pPr lvl="1"/>
            <a:r>
              <a:rPr lang="en-US" b="1" dirty="0" smtClean="0"/>
              <a:t>Credit card</a:t>
            </a:r>
          </a:p>
          <a:p>
            <a:pPr lvl="1"/>
            <a:r>
              <a:rPr lang="en-US" b="1" dirty="0" smtClean="0"/>
              <a:t>Healthcare insurance</a:t>
            </a:r>
          </a:p>
          <a:p>
            <a:pPr lvl="1"/>
            <a:r>
              <a:rPr lang="en-US" b="1" dirty="0" smtClean="0"/>
              <a:t>Automobile insurance</a:t>
            </a:r>
          </a:p>
          <a:p>
            <a:pPr lvl="1"/>
            <a:r>
              <a:rPr lang="en-US" dirty="0" smtClean="0"/>
              <a:t>Telecommunication</a:t>
            </a:r>
          </a:p>
          <a:p>
            <a:pPr lvl="1"/>
            <a:r>
              <a:rPr lang="en-US" dirty="0" smtClean="0"/>
              <a:t>Online auction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107" y="2567684"/>
            <a:ext cx="4143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Areas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393"/>
            <a:ext cx="9144000" cy="33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23975"/>
            <a:ext cx="8302213" cy="54557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Fraud prevention system(FPS)</a:t>
            </a:r>
          </a:p>
          <a:p>
            <a:pPr lvl="1"/>
            <a:r>
              <a:rPr lang="en-US" sz="2000" dirty="0" smtClean="0"/>
              <a:t>Prevent fraud from occurring in the first place</a:t>
            </a:r>
          </a:p>
          <a:p>
            <a:pPr lvl="2"/>
            <a:r>
              <a:rPr lang="en-US" sz="1800" dirty="0" smtClean="0"/>
              <a:t>Suppress, restrict, prevent occurrence of fraud  </a:t>
            </a:r>
          </a:p>
          <a:p>
            <a:pPr lvl="1"/>
            <a:r>
              <a:rPr lang="en-US" sz="2000" dirty="0" smtClean="0"/>
              <a:t>Not enough to halt fraud</a:t>
            </a:r>
          </a:p>
          <a:p>
            <a:pPr lvl="1"/>
            <a:r>
              <a:rPr lang="en-US" dirty="0" smtClean="0"/>
              <a:t>Firewall, Encryption/Decryption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Fraud detection system(FDS)</a:t>
            </a:r>
          </a:p>
          <a:p>
            <a:pPr lvl="1"/>
            <a:r>
              <a:rPr lang="en-US" sz="2000" dirty="0" smtClean="0"/>
              <a:t>Detects fraudulent activities </a:t>
            </a:r>
            <a:br>
              <a:rPr lang="en-US" sz="2000" dirty="0" smtClean="0"/>
            </a:br>
            <a:r>
              <a:rPr lang="en-US" sz="2000" dirty="0" smtClean="0"/>
              <a:t>as they enter the system and report them</a:t>
            </a:r>
          </a:p>
          <a:p>
            <a:pPr lvl="1"/>
            <a:r>
              <a:rPr lang="en-US" sz="2000" dirty="0" smtClean="0"/>
              <a:t>Integration of data mining methods</a:t>
            </a:r>
          </a:p>
          <a:p>
            <a:pPr lvl="2"/>
            <a:r>
              <a:rPr lang="en-US" dirty="0" smtClean="0"/>
              <a:t>ANN, SVM, k-means, etc.</a:t>
            </a:r>
            <a:endParaRPr lang="en-US" sz="1800" dirty="0" smtClean="0"/>
          </a:p>
          <a:p>
            <a:pPr lvl="2"/>
            <a:r>
              <a:rPr lang="en-US" sz="1800" dirty="0" smtClean="0"/>
              <a:t>Pattern recognition from data</a:t>
            </a:r>
          </a:p>
          <a:p>
            <a:pPr lvl="2"/>
            <a:r>
              <a:rPr lang="en-US" dirty="0" smtClean="0"/>
              <a:t>Priority on “fraud likelihood”</a:t>
            </a:r>
          </a:p>
          <a:p>
            <a:pPr lvl="2"/>
            <a:r>
              <a:rPr lang="en-US" dirty="0" smtClean="0"/>
              <a:t>Detection of novelty</a:t>
            </a:r>
          </a:p>
          <a:p>
            <a:pPr lvl="1"/>
            <a:r>
              <a:rPr lang="en-US" dirty="0"/>
              <a:t>Difficulties</a:t>
            </a:r>
          </a:p>
          <a:p>
            <a:pPr lvl="2"/>
            <a:r>
              <a:rPr lang="en-US" dirty="0"/>
              <a:t>concept drift, skewed distribution, etc</a:t>
            </a:r>
            <a:r>
              <a:rPr lang="en-US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Protection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21" y="2859668"/>
            <a:ext cx="2880000" cy="32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Anomaly based</a:t>
            </a:r>
          </a:p>
          <a:p>
            <a:pPr lvl="1"/>
            <a:r>
              <a:rPr lang="en-US" sz="1800" dirty="0" smtClean="0"/>
              <a:t>Monitor deviation from the norm</a:t>
            </a:r>
          </a:p>
          <a:p>
            <a:pPr lvl="1"/>
            <a:r>
              <a:rPr lang="en-US" sz="1800" dirty="0" smtClean="0"/>
              <a:t>Have potential to detect novel fraud</a:t>
            </a:r>
          </a:p>
          <a:p>
            <a:pPr lvl="1"/>
            <a:r>
              <a:rPr lang="en-US" sz="1800" dirty="0" smtClean="0"/>
              <a:t>Supervised</a:t>
            </a:r>
          </a:p>
          <a:p>
            <a:pPr lvl="2"/>
            <a:r>
              <a:rPr lang="en-US" sz="1600" dirty="0" smtClean="0"/>
              <a:t>requires label data and discriminate fraud from non-fraud</a:t>
            </a:r>
          </a:p>
          <a:p>
            <a:pPr lvl="2"/>
            <a:r>
              <a:rPr lang="en-US" sz="1600" dirty="0" smtClean="0"/>
              <a:t>labeling is very difficult job</a:t>
            </a:r>
          </a:p>
          <a:p>
            <a:pPr lvl="2"/>
            <a:r>
              <a:rPr lang="en-US" sz="1600" dirty="0" smtClean="0"/>
              <a:t>e.g. classification, regression</a:t>
            </a:r>
          </a:p>
          <a:p>
            <a:pPr lvl="1"/>
            <a:r>
              <a:rPr lang="en-US" sz="1800" dirty="0" smtClean="0"/>
              <a:t>Unsupervised: assume that majority of instances is non-fraud</a:t>
            </a:r>
          </a:p>
          <a:p>
            <a:pPr lvl="2"/>
            <a:r>
              <a:rPr lang="en-US" sz="1600" dirty="0"/>
              <a:t>e.g. clustering, dimensionality reduction, etc</a:t>
            </a:r>
            <a:r>
              <a:rPr lang="en-US" sz="1600" dirty="0" smtClean="0"/>
              <a:t>.</a:t>
            </a:r>
          </a:p>
          <a:p>
            <a:pPr lvl="1"/>
            <a:r>
              <a:rPr lang="en-US" sz="1800" dirty="0"/>
              <a:t>Semi-supervised: small number of labeled data with </a:t>
            </a:r>
            <a:r>
              <a:rPr lang="en-US" sz="1800" dirty="0" smtClean="0"/>
              <a:t>many unlabeled data</a:t>
            </a:r>
          </a:p>
          <a:p>
            <a:r>
              <a:rPr lang="en-US" sz="2000" dirty="0" smtClean="0"/>
              <a:t>Misuse based</a:t>
            </a:r>
          </a:p>
          <a:p>
            <a:pPr lvl="1"/>
            <a:r>
              <a:rPr lang="en-US" sz="1800" dirty="0" smtClean="0"/>
              <a:t>Monitor if previously occurred frauds happen</a:t>
            </a:r>
          </a:p>
          <a:p>
            <a:r>
              <a:rPr lang="en-US" sz="2000" dirty="0" smtClean="0"/>
              <a:t>Hybrid of anomaly and misuse</a:t>
            </a:r>
          </a:p>
          <a:p>
            <a:pPr lvl="1"/>
            <a:r>
              <a:rPr lang="en-US" sz="1800" dirty="0" smtClean="0"/>
              <a:t>Misuse can’t detect novel fraud</a:t>
            </a:r>
          </a:p>
          <a:p>
            <a:pPr lvl="1"/>
            <a:r>
              <a:rPr lang="en-US" sz="1800" dirty="0" smtClean="0"/>
              <a:t>Anomaly suffers from lack of generalization capability and frequent false alarm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Detection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Concept drift</a:t>
            </a:r>
          </a:p>
          <a:p>
            <a:r>
              <a:rPr lang="en-US" dirty="0" smtClean="0"/>
              <a:t>Skewed class distribution</a:t>
            </a:r>
          </a:p>
          <a:p>
            <a:r>
              <a:rPr lang="en-US" dirty="0" smtClean="0"/>
              <a:t>Large amount of data</a:t>
            </a:r>
          </a:p>
          <a:p>
            <a:r>
              <a:rPr lang="en-US" dirty="0" smtClean="0"/>
              <a:t>Support real time detection</a:t>
            </a:r>
          </a:p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Detection Challenges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69" y="3271837"/>
            <a:ext cx="5476875" cy="2847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69" y="6119812"/>
            <a:ext cx="55530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Concept drift</a:t>
            </a:r>
          </a:p>
          <a:p>
            <a:pPr lvl="1"/>
            <a:r>
              <a:rPr lang="en-US" dirty="0" smtClean="0"/>
              <a:t>Behavior of legitimate user or fraudster is continuously changing</a:t>
            </a:r>
          </a:p>
          <a:p>
            <a:pPr lvl="1"/>
            <a:r>
              <a:rPr lang="en-US" dirty="0" smtClean="0"/>
              <a:t>Deal with non-stationary behavior and dynamically update model</a:t>
            </a:r>
          </a:p>
          <a:p>
            <a:pPr lvl="1"/>
            <a:r>
              <a:rPr lang="en-US" dirty="0" smtClean="0"/>
              <a:t>Adaptive learning algorithm: incremental learning</a:t>
            </a:r>
          </a:p>
          <a:p>
            <a:pPr lvl="2"/>
            <a:r>
              <a:rPr lang="en-US" dirty="0" smtClean="0"/>
              <a:t>Evolving based: learner automatically adapts behavior staying up-to-date </a:t>
            </a:r>
            <a:br>
              <a:rPr lang="en-US" dirty="0" smtClean="0"/>
            </a:br>
            <a:r>
              <a:rPr lang="en-US" dirty="0" smtClean="0"/>
              <a:t>with stream dynamics</a:t>
            </a:r>
          </a:p>
          <a:p>
            <a:pPr lvl="2"/>
            <a:r>
              <a:rPr lang="en-US" dirty="0" smtClean="0"/>
              <a:t>Regulated based: separate concept drift from classification</a:t>
            </a:r>
          </a:p>
          <a:p>
            <a:pPr lvl="2"/>
            <a:r>
              <a:rPr lang="en-US" dirty="0" smtClean="0"/>
              <a:t>Evolving based methods are used more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Challenges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9" y="4181317"/>
            <a:ext cx="5337662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4018647"/>
            <a:ext cx="36480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Skewed class distribution</a:t>
            </a:r>
          </a:p>
          <a:p>
            <a:pPr lvl="1"/>
            <a:r>
              <a:rPr lang="en-US" dirty="0" smtClean="0"/>
              <a:t>Class imbalance problem when minority class is very small</a:t>
            </a:r>
          </a:p>
          <a:p>
            <a:pPr lvl="2"/>
            <a:r>
              <a:rPr lang="en-US" dirty="0" smtClean="0"/>
              <a:t>Learner is impossible to discover patterns of minority</a:t>
            </a:r>
          </a:p>
          <a:p>
            <a:pPr lvl="1"/>
            <a:r>
              <a:rPr lang="en-US" dirty="0" smtClean="0"/>
              <a:t>Data level</a:t>
            </a:r>
          </a:p>
          <a:p>
            <a:pPr lvl="2"/>
            <a:r>
              <a:rPr lang="en-US" dirty="0" smtClean="0"/>
              <a:t>Data pre-processing step</a:t>
            </a:r>
          </a:p>
          <a:p>
            <a:pPr lvl="2"/>
            <a:r>
              <a:rPr lang="en-US" dirty="0" smtClean="0"/>
              <a:t>Under sampling, over sampling</a:t>
            </a:r>
          </a:p>
          <a:p>
            <a:pPr lvl="1"/>
            <a:r>
              <a:rPr lang="en-US" dirty="0" smtClean="0"/>
              <a:t>Algorithmic level</a:t>
            </a:r>
          </a:p>
          <a:p>
            <a:pPr lvl="2"/>
            <a:r>
              <a:rPr lang="en-US" dirty="0" smtClean="0"/>
              <a:t>Cost-sensitive learning with cost-matrix to minimize cost</a:t>
            </a:r>
          </a:p>
          <a:p>
            <a:pPr lvl="2"/>
            <a:r>
              <a:rPr lang="en-US" dirty="0" smtClean="0"/>
              <a:t>Use learners which are resistant to class imbalance problem. k-NN, SVM..</a:t>
            </a:r>
          </a:p>
          <a:p>
            <a:pPr lvl="1"/>
            <a:r>
              <a:rPr lang="en-US" dirty="0" smtClean="0"/>
              <a:t>Usually, data methods are better than algorithmic methods</a:t>
            </a:r>
          </a:p>
          <a:p>
            <a:pPr lvl="2"/>
            <a:r>
              <a:rPr lang="en-US" dirty="0" smtClean="0"/>
              <a:t>Easier and do not lead to increase in computation cost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Challenges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79" y="5025048"/>
            <a:ext cx="27608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Challenges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19" y="1323975"/>
            <a:ext cx="83343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37721"/>
      </p:ext>
    </p:extLst>
  </p:cSld>
  <p:clrMapOvr>
    <a:masterClrMapping/>
  </p:clrMapOvr>
</p:sld>
</file>

<file path=ppt/theme/theme1.xml><?xml version="1.0" encoding="utf-8"?>
<a:theme xmlns:a="http://schemas.openxmlformats.org/drawingml/2006/main" name="ID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" id="{7E776922-000D-44FE-AF0C-B0EA27A481A4}" vid="{78E2F6A4-C2FE-42C1-9F34-5934F07580F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1285</TotalTime>
  <Words>704</Words>
  <Application>Microsoft Office PowerPoint</Application>
  <PresentationFormat>화면 슬라이드 쇼(4:3)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Times New Roman</vt:lpstr>
      <vt:lpstr>Wingdings</vt:lpstr>
      <vt:lpstr>IDB</vt:lpstr>
      <vt:lpstr>Fraud Detection System: A Survey</vt:lpstr>
      <vt:lpstr>Fraud</vt:lpstr>
      <vt:lpstr>Fraud Areas</vt:lpstr>
      <vt:lpstr>Fraud Protection</vt:lpstr>
      <vt:lpstr>Fraud Detection System</vt:lpstr>
      <vt:lpstr>Fraud Detection Challenges</vt:lpstr>
      <vt:lpstr>Fraud Detection Challenges</vt:lpstr>
      <vt:lpstr>Fraud Detection Challenges</vt:lpstr>
      <vt:lpstr>Fraud Detection Challenges</vt:lpstr>
      <vt:lpstr>Fraud Detection Challenges</vt:lpstr>
      <vt:lpstr>Fraud Detection Challenges</vt:lpstr>
      <vt:lpstr>Credit Card Fraud</vt:lpstr>
      <vt:lpstr>Credit Card Fraud</vt:lpstr>
      <vt:lpstr>Credit Card Fraud</vt:lpstr>
      <vt:lpstr>Healthcare Fraud</vt:lpstr>
      <vt:lpstr>Healthcare Fraud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System: A Survey</dc:title>
  <dc:creator>YB</dc:creator>
  <cp:lastModifiedBy>YB</cp:lastModifiedBy>
  <cp:revision>63</cp:revision>
  <dcterms:created xsi:type="dcterms:W3CDTF">2016-11-24T07:01:00Z</dcterms:created>
  <dcterms:modified xsi:type="dcterms:W3CDTF">2016-12-29T13:27:10Z</dcterms:modified>
</cp:coreProperties>
</file>