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60" r:id="rId2"/>
    <p:sldId id="414" r:id="rId3"/>
    <p:sldId id="536" r:id="rId4"/>
    <p:sldId id="554" r:id="rId5"/>
    <p:sldId id="555" r:id="rId6"/>
    <p:sldId id="574" r:id="rId7"/>
    <p:sldId id="575" r:id="rId8"/>
    <p:sldId id="551" r:id="rId9"/>
    <p:sldId id="556" r:id="rId10"/>
    <p:sldId id="557" r:id="rId11"/>
    <p:sldId id="558" r:id="rId12"/>
    <p:sldId id="576" r:id="rId13"/>
    <p:sldId id="583" r:id="rId14"/>
    <p:sldId id="581" r:id="rId15"/>
    <p:sldId id="580" r:id="rId16"/>
    <p:sldId id="584" r:id="rId17"/>
    <p:sldId id="582" r:id="rId18"/>
    <p:sldId id="585" r:id="rId19"/>
    <p:sldId id="577" r:id="rId20"/>
    <p:sldId id="559" r:id="rId21"/>
    <p:sldId id="560" r:id="rId22"/>
    <p:sldId id="578" r:id="rId23"/>
    <p:sldId id="561" r:id="rId24"/>
    <p:sldId id="562" r:id="rId25"/>
    <p:sldId id="563" r:id="rId26"/>
    <p:sldId id="564" r:id="rId27"/>
    <p:sldId id="552" r:id="rId28"/>
    <p:sldId id="565" r:id="rId29"/>
    <p:sldId id="579" r:id="rId30"/>
    <p:sldId id="566" r:id="rId31"/>
    <p:sldId id="567" r:id="rId32"/>
    <p:sldId id="568" r:id="rId33"/>
    <p:sldId id="553" r:id="rId34"/>
    <p:sldId id="569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F0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82133" autoAdjust="0"/>
  </p:normalViewPr>
  <p:slideViewPr>
    <p:cSldViewPr>
      <p:cViewPr varScale="1">
        <p:scale>
          <a:sx n="109" d="100"/>
          <a:sy n="109" d="100"/>
        </p:scale>
        <p:origin x="16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37E5-44EA-4E71-A92B-2E9F1EC527FB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469EF-598E-4249-A037-3BA4333FB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869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64767-9A2E-4752-9542-9FBBA8DB4FD4}" type="datetimeFigureOut">
              <a:rPr lang="ko-KR" altLang="en-US" smtClean="0"/>
              <a:t>2014-12-22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F5-2B45-4EC3-BF57-CB756619C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026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11263" y="214313"/>
            <a:ext cx="4573587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613" y="8685215"/>
            <a:ext cx="2971800" cy="457201"/>
          </a:xfrm>
          <a:prstGeom prst="rect">
            <a:avLst/>
          </a:prstGeom>
        </p:spPr>
        <p:txBody>
          <a:bodyPr/>
          <a:lstStyle/>
          <a:p>
            <a:fld id="{E1F218CC-981A-4E1A-BC31-F6D8E5B0BA0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24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52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3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62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02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96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제일 </a:t>
            </a:r>
            <a:r>
              <a:rPr lang="ko-KR" altLang="en-US" dirty="0" smtClean="0"/>
              <a:t>간단하게 </a:t>
            </a:r>
            <a:r>
              <a:rPr lang="ko-KR" altLang="en-US" dirty="0" err="1" smtClean="0"/>
              <a:t>멀티플리케이션을</a:t>
            </a:r>
            <a:r>
              <a:rPr lang="ko-KR" altLang="en-US" dirty="0" smtClean="0"/>
              <a:t> 한 방법인데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매트릭스 </a:t>
            </a:r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곱한다고 한다면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맵퍼에서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row index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column</a:t>
            </a:r>
            <a:r>
              <a:rPr lang="en-US" altLang="ko-KR" baseline="0" dirty="0" smtClean="0"/>
              <a:t> vector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벨류로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받습ㅁ니다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매트릭스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의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row</a:t>
            </a:r>
            <a:r>
              <a:rPr lang="ko-KR" altLang="en-US" baseline="0" dirty="0" smtClean="0"/>
              <a:t>에 있는 숫자들과 곱셈을 수행하고</a:t>
            </a:r>
            <a:r>
              <a:rPr lang="en-US" altLang="ko-KR" baseline="0" dirty="0" smtClean="0"/>
              <a:t>,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리듀서에서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i</a:t>
            </a:r>
            <a:r>
              <a:rPr lang="ko-KR" altLang="en-US" baseline="0" dirty="0" smtClean="0"/>
              <a:t>번째 곱들을 모두 모아서 더하는 작업을 합니다</a:t>
            </a:r>
            <a:r>
              <a:rPr lang="en-US" altLang="ko-KR" baseline="0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1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88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7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91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6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5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62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6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8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8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51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99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22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18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0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67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41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70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81E1F5-2B45-4EC3-BF57-CB756619C8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0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0414" y="3573016"/>
            <a:ext cx="7715304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5462067"/>
          </a:xfrm>
        </p:spPr>
        <p:txBody>
          <a:bodyPr>
            <a:normAutofit/>
          </a:bodyPr>
          <a:lstStyle>
            <a:lvl1pPr marL="342900" indent="-342900">
              <a:buClr>
                <a:srgbClr val="C00000"/>
              </a:buClr>
              <a:buFont typeface="Wingdings" pitchFamily="2" charset="2"/>
              <a:buChar char="§"/>
              <a:defRPr sz="2400"/>
            </a:lvl1pPr>
            <a:lvl2pPr>
              <a:buClr>
                <a:srgbClr val="C00000"/>
              </a:buClr>
              <a:defRPr sz="2000"/>
            </a:lvl2pPr>
            <a:lvl3pPr marL="1143000" indent="-228600">
              <a:buClr>
                <a:srgbClr val="C00000"/>
              </a:buClr>
              <a:buFont typeface="Wingdings" pitchFamily="2" charset="2"/>
              <a:buChar char="§"/>
              <a:defRPr sz="1800"/>
            </a:lvl3pPr>
            <a:lvl4pPr>
              <a:buClr>
                <a:srgbClr val="C00000"/>
              </a:buClr>
              <a:defRPr sz="1600"/>
            </a:lvl4pPr>
            <a:lvl5pPr marL="2057400" indent="-228600">
              <a:buClr>
                <a:srgbClr val="C00000"/>
              </a:buClr>
              <a:buFont typeface="Wingdings" pitchFamily="2" charset="2"/>
              <a:buChar char="§"/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7" name="Picture 1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8" y="6506386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196330" y="6573907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446ACE9-6805-41E3-8C4E-7096CD0B5227}" type="slidenum"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‹#›</a:t>
            </a:fld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 35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928694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HAMA: An Efficient Matrix Computation with the </a:t>
            </a:r>
            <a:r>
              <a:rPr lang="en-US" altLang="ko-KR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MapReduce</a:t>
            </a:r>
            <a:r>
              <a:rPr lang="en-US" altLang="ko-K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</a:t>
            </a:r>
            <a:endParaRPr lang="ko-KR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3000396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Sangwon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Seo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Edward J.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Jaehong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Kim,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Seongwook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Jin-soo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Kim,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Seungryoul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Maeng</a:t>
            </a:r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atinLnBrk="0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IEEE 2007</a:t>
            </a:r>
          </a:p>
          <a:p>
            <a:pPr algn="r"/>
            <a:endParaRPr lang="en-US" altLang="ko-K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 3, 2014</a:t>
            </a:r>
          </a:p>
          <a:p>
            <a:pPr algn="r"/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Kyung-Bin Lim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19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Representing matrices</a:t>
            </a:r>
          </a:p>
          <a:p>
            <a:pPr lvl="1"/>
            <a:r>
              <a:rPr lang="en-US" altLang="ko-KR" dirty="0" smtClean="0"/>
              <a:t>As a defaults, HAMA use </a:t>
            </a:r>
            <a:r>
              <a:rPr lang="en-US" altLang="ko-KR" dirty="0" err="1" smtClean="0"/>
              <a:t>HBase</a:t>
            </a:r>
            <a:r>
              <a:rPr lang="en-US" altLang="ko-KR" dirty="0" smtClean="0"/>
              <a:t> (NoSQL database)</a:t>
            </a:r>
          </a:p>
          <a:p>
            <a:pPr lvl="2"/>
            <a:r>
              <a:rPr lang="en-US" altLang="ko-KR" dirty="0" err="1" smtClean="0"/>
              <a:t>HBase</a:t>
            </a:r>
            <a:r>
              <a:rPr lang="en-US" altLang="ko-KR" dirty="0" smtClean="0"/>
              <a:t> is modeled after Google’s </a:t>
            </a:r>
            <a:r>
              <a:rPr lang="en-US" altLang="ko-KR" dirty="0" err="1" smtClean="0"/>
              <a:t>Bigtable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Column oriented, semi-structured distributed database with high scalability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515" y="2708920"/>
            <a:ext cx="5870970" cy="34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– </a:t>
            </a:r>
            <a:r>
              <a:rPr lang="en-US" altLang="ko-KR" dirty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Iterative approach (Algorithm)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09" y="1525237"/>
            <a:ext cx="7330982" cy="49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3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</a:t>
            </a:r>
            <a:r>
              <a:rPr lang="en-US" altLang="ko-KR" dirty="0" smtClean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Simple, naïve strategy</a:t>
            </a:r>
          </a:p>
          <a:p>
            <a:endParaRPr lang="en-US" altLang="ko-KR" dirty="0"/>
          </a:p>
          <a:p>
            <a:r>
              <a:rPr lang="en-US" altLang="ko-KR" dirty="0" smtClean="0"/>
              <a:t>Works well with sparse matrix</a:t>
            </a:r>
          </a:p>
          <a:p>
            <a:endParaRPr lang="en-US" altLang="ko-KR" dirty="0"/>
          </a:p>
          <a:p>
            <a:r>
              <a:rPr lang="en-US" altLang="ko-KR" dirty="0" smtClean="0"/>
              <a:t>Sparse matrix: most entries are 0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7" y="4005064"/>
            <a:ext cx="8202006" cy="18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0650"/>
          <a:stretch/>
        </p:blipFill>
        <p:spPr>
          <a:xfrm>
            <a:off x="144000" y="1484784"/>
            <a:ext cx="8856000" cy="52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1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1738"/>
          <a:stretch/>
        </p:blipFill>
        <p:spPr>
          <a:xfrm>
            <a:off x="144000" y="1556792"/>
            <a:ext cx="8856000" cy="518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0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1739"/>
          <a:stretch/>
        </p:blipFill>
        <p:spPr>
          <a:xfrm>
            <a:off x="143757" y="1556792"/>
            <a:ext cx="885648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20650"/>
          <a:stretch/>
        </p:blipFill>
        <p:spPr>
          <a:xfrm>
            <a:off x="144000" y="1484784"/>
            <a:ext cx="8856000" cy="52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9564"/>
          <a:stretch/>
        </p:blipFill>
        <p:spPr>
          <a:xfrm>
            <a:off x="144000" y="1412776"/>
            <a:ext cx="8856000" cy="53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2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Multiplication: Iterative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9562"/>
          <a:stretch/>
        </p:blipFill>
        <p:spPr>
          <a:xfrm>
            <a:off x="144249" y="1412776"/>
            <a:ext cx="8855502" cy="53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36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Multiplication: </a:t>
            </a:r>
            <a:r>
              <a:rPr lang="en-US" altLang="ko-KR" dirty="0" smtClean="0"/>
              <a:t>Block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Multiplication can be done using sub-matrix</a:t>
            </a:r>
          </a:p>
          <a:p>
            <a:endParaRPr lang="en-US" altLang="ko-KR" dirty="0"/>
          </a:p>
          <a:p>
            <a:r>
              <a:rPr lang="en-US" altLang="ko-KR" dirty="0" smtClean="0"/>
              <a:t>Works well with dense matrix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02" y="3068960"/>
            <a:ext cx="743879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6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Experiments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36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Multiplication: Block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 Approach</a:t>
            </a:r>
          </a:p>
          <a:p>
            <a:pPr lvl="1"/>
            <a:r>
              <a:rPr lang="en-US" altLang="ko-KR" dirty="0" smtClean="0"/>
              <a:t>Minimize data movement (network cost)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1957395"/>
            <a:ext cx="8280920" cy="45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Multiplication: Block Way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 Approach (Algorithm)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469169"/>
            <a:ext cx="6264696" cy="512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57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Finding Linear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Ax =b</a:t>
            </a:r>
          </a:p>
          <a:p>
            <a:pPr lvl="1"/>
            <a:r>
              <a:rPr lang="en-US" altLang="ko-KR" dirty="0" smtClean="0"/>
              <a:t>x = ?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A: known square symmetric positive-definite matrix</a:t>
            </a:r>
          </a:p>
          <a:p>
            <a:r>
              <a:rPr lang="en-US" altLang="ko-KR" dirty="0" smtClean="0"/>
              <a:t>b: known vector</a:t>
            </a:r>
          </a:p>
          <a:p>
            <a:endParaRPr lang="en-US" altLang="ko-KR" dirty="0"/>
          </a:p>
          <a:p>
            <a:r>
              <a:rPr lang="en-US" altLang="ko-KR" dirty="0" smtClean="0"/>
              <a:t>Use Conjugate Gradient approach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112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 – Finding Linear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Finding Linear Solution</a:t>
            </a:r>
          </a:p>
          <a:p>
            <a:pPr lvl="1"/>
            <a:r>
              <a:rPr lang="en-US" altLang="ko-KR" dirty="0" smtClean="0"/>
              <a:t>Cramer’s rule</a:t>
            </a:r>
          </a:p>
          <a:p>
            <a:pPr lvl="1"/>
            <a:r>
              <a:rPr lang="en-US" altLang="ko-KR" dirty="0" smtClean="0"/>
              <a:t>Conjugate Gradient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57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Finding Linear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Cramer’s rule	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4" y="1484784"/>
            <a:ext cx="7668253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Finding Linear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Conjugate Gradient Method</a:t>
            </a:r>
          </a:p>
          <a:p>
            <a:pPr lvl="1"/>
            <a:r>
              <a:rPr lang="en-US" altLang="ko-KR" dirty="0" smtClean="0"/>
              <a:t>Find a direction (conjugate direction)</a:t>
            </a:r>
          </a:p>
          <a:p>
            <a:pPr lvl="1"/>
            <a:r>
              <a:rPr lang="en-US" altLang="ko-KR" dirty="0" smtClean="0"/>
              <a:t>Find a step size (Line search)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8920"/>
            <a:ext cx="5438462" cy="30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Study – Finding Linear 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Conjugate Gradient Method (Algorithm)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562848"/>
            <a:ext cx="7128792" cy="49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70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b="1" dirty="0" smtClean="0"/>
              <a:t>Experiments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3090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TUSCI (TU Berlin SCI) Cluster</a:t>
            </a:r>
          </a:p>
          <a:p>
            <a:pPr lvl="1"/>
            <a:r>
              <a:rPr lang="en-US" altLang="ko-KR" dirty="0" smtClean="0"/>
              <a:t>16 nodes, two Intel P4 Xeon processors, 1GB memory</a:t>
            </a:r>
          </a:p>
          <a:p>
            <a:pPr lvl="1"/>
            <a:r>
              <a:rPr lang="en-US" altLang="ko-KR" dirty="0"/>
              <a:t>Connected with SCI (Scalable Coherent </a:t>
            </a:r>
            <a:r>
              <a:rPr lang="en-US" altLang="ko-KR" dirty="0" smtClean="0"/>
              <a:t>Interface) network </a:t>
            </a:r>
            <a:r>
              <a:rPr lang="en-US" altLang="ko-KR" dirty="0"/>
              <a:t>interface in a 2D torus </a:t>
            </a:r>
            <a:r>
              <a:rPr lang="en-US" altLang="ko-KR" dirty="0" smtClean="0"/>
              <a:t>topology</a:t>
            </a:r>
          </a:p>
          <a:p>
            <a:pPr lvl="1"/>
            <a:r>
              <a:rPr lang="en-US" altLang="ko-KR" dirty="0"/>
              <a:t>Running in </a:t>
            </a:r>
            <a:r>
              <a:rPr lang="en-US" altLang="ko-KR" dirty="0" err="1"/>
              <a:t>OpenCCS</a:t>
            </a:r>
            <a:r>
              <a:rPr lang="en-US" altLang="ko-KR" dirty="0"/>
              <a:t> (similar environment of HOD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Test sets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3886648"/>
            <a:ext cx="6984776" cy="16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HPMR’s Enhancements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Prefetching</a:t>
            </a:r>
          </a:p>
          <a:p>
            <a:pPr lvl="1"/>
            <a:r>
              <a:rPr lang="en-US" altLang="ko-KR" dirty="0" smtClean="0"/>
              <a:t>Increase Data Locality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Pre-shuffling</a:t>
            </a:r>
          </a:p>
          <a:p>
            <a:pPr lvl="1"/>
            <a:r>
              <a:rPr lang="en-US" altLang="ko-KR" dirty="0" smtClean="0"/>
              <a:t>Reduces Amount of intermediate outputs to shuffle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49" y="3212976"/>
            <a:ext cx="7423302" cy="306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n-US" altLang="ko-KR" dirty="0" smtClean="0">
                <a:cs typeface="Arial" panose="020B0604020202020204" pitchFamily="34" charset="0"/>
              </a:rPr>
              <a:t>Apache HAMA</a:t>
            </a:r>
            <a:endParaRPr lang="he-IL" altLang="ko-K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Easy-of-use tool for data-intensive </a:t>
            </a:r>
            <a:r>
              <a:rPr lang="en-US" altLang="ko-KR" dirty="0" smtClean="0"/>
              <a:t>scientific computation</a:t>
            </a:r>
            <a:endParaRPr lang="en-US" altLang="ko-KR" dirty="0"/>
          </a:p>
          <a:p>
            <a:r>
              <a:rPr lang="en-US" altLang="ko-KR" dirty="0"/>
              <a:t>Massive matrix/graph computations are often used as primary functionalities</a:t>
            </a:r>
            <a:endParaRPr lang="ko-KR" altLang="en-US" dirty="0"/>
          </a:p>
          <a:p>
            <a:r>
              <a:rPr lang="en-US" altLang="ko-KR" sz="2400" dirty="0" smtClean="0"/>
              <a:t>Fundamental </a:t>
            </a:r>
            <a:r>
              <a:rPr lang="en-US" altLang="ko-KR" sz="2400" dirty="0"/>
              <a:t>design is </a:t>
            </a:r>
            <a:r>
              <a:rPr lang="en-US" altLang="ko-KR" sz="2400" dirty="0" smtClean="0"/>
              <a:t>changed from </a:t>
            </a:r>
            <a:r>
              <a:rPr lang="en-US" altLang="ko-KR" sz="2400" dirty="0" err="1"/>
              <a:t>MapReduce</a:t>
            </a:r>
            <a:r>
              <a:rPr lang="en-US" altLang="ko-KR" sz="2400" dirty="0"/>
              <a:t> with matrix </a:t>
            </a:r>
            <a:r>
              <a:rPr lang="en-US" altLang="ko-KR" sz="2400" dirty="0" smtClean="0"/>
              <a:t>computation to </a:t>
            </a:r>
            <a:r>
              <a:rPr lang="en-US" altLang="ko-KR" sz="2400" dirty="0"/>
              <a:t>BSP with graph processing</a:t>
            </a:r>
          </a:p>
          <a:p>
            <a:r>
              <a:rPr lang="en-US" altLang="ko-KR" sz="2400" dirty="0" smtClean="0"/>
              <a:t>Mimic </a:t>
            </a:r>
            <a:r>
              <a:rPr lang="en-US" altLang="ko-KR" sz="2400" dirty="0"/>
              <a:t>of </a:t>
            </a:r>
            <a:r>
              <a:rPr lang="en-US" altLang="ko-KR" sz="2400" dirty="0" err="1"/>
              <a:t>Pregel</a:t>
            </a:r>
            <a:r>
              <a:rPr lang="en-US" altLang="ko-KR" sz="2400" dirty="0"/>
              <a:t> running on </a:t>
            </a:r>
            <a:r>
              <a:rPr lang="en-US" altLang="ko-KR" sz="2400" dirty="0" smtClean="0"/>
              <a:t>HDFS</a:t>
            </a:r>
          </a:p>
          <a:p>
            <a:pPr lvl="1"/>
            <a:r>
              <a:rPr lang="en-US" altLang="ko-KR" sz="2000" dirty="0" smtClean="0"/>
              <a:t>Use </a:t>
            </a:r>
            <a:r>
              <a:rPr lang="en-US" altLang="ko-KR" sz="2000" dirty="0"/>
              <a:t>zookeeper as a synchronization barrier</a:t>
            </a:r>
            <a:endParaRPr lang="en-US" altLang="ko-KR" sz="2000" dirty="0" smtClean="0"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369" y="4653136"/>
            <a:ext cx="5170282" cy="155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9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comparison of average execution time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scaleup</a:t>
            </a:r>
            <a:r>
              <a:rPr lang="en-US" altLang="ko-KR" dirty="0" smtClean="0"/>
              <a:t> </a:t>
            </a:r>
            <a:r>
              <a:rPr lang="en-US" altLang="ko-KR" dirty="0"/>
              <a:t>with Matrix Multiplication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26"/>
          <a:stretch/>
        </p:blipFill>
        <p:spPr>
          <a:xfrm>
            <a:off x="71501" y="2132856"/>
            <a:ext cx="9000999" cy="38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comparison of average execution time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scaleup</a:t>
            </a:r>
            <a:r>
              <a:rPr lang="en-US" altLang="ko-KR" dirty="0" smtClean="0"/>
              <a:t> </a:t>
            </a:r>
            <a:r>
              <a:rPr lang="en-US" altLang="ko-KR" dirty="0"/>
              <a:t>with CG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6" y="2060848"/>
            <a:ext cx="9148233" cy="38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6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comparison of average execution time with </a:t>
            </a:r>
            <a:r>
              <a:rPr lang="en-US" altLang="ko-KR" dirty="0" smtClean="0"/>
              <a:t>CG, when </a:t>
            </a:r>
            <a:r>
              <a:rPr lang="en-US" altLang="ko-KR" dirty="0"/>
              <a:t>a single node is overloaded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493"/>
          <a:stretch/>
        </p:blipFill>
        <p:spPr>
          <a:xfrm>
            <a:off x="20832" y="2085968"/>
            <a:ext cx="9102336" cy="39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dirty="0" smtClean="0"/>
              <a:t>Methodology</a:t>
            </a:r>
          </a:p>
          <a:p>
            <a:r>
              <a:rPr lang="en-US" altLang="ko-KR" sz="2400" dirty="0" smtClean="0"/>
              <a:t>Experiments</a:t>
            </a:r>
          </a:p>
          <a:p>
            <a:r>
              <a:rPr lang="en-US" altLang="ko-KR" sz="24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38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HAMA provides the easy-of-use tool for data-intensive computations</a:t>
            </a:r>
          </a:p>
          <a:p>
            <a:pPr lvl="1"/>
            <a:r>
              <a:rPr lang="en-US" altLang="ko-KR" dirty="0" smtClean="0"/>
              <a:t>Matrix computation with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Graph computation with BSP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097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Our Focus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paper is a story about previous version 0.1 of HAMA</a:t>
            </a:r>
          </a:p>
          <a:p>
            <a:pPr lvl="1"/>
            <a:r>
              <a:rPr lang="en-US" altLang="ko-KR" dirty="0" smtClean="0"/>
              <a:t>Latest version: 0.7.0,  Mar. 2014 released</a:t>
            </a:r>
          </a:p>
          <a:p>
            <a:r>
              <a:rPr lang="en-US" altLang="ko-KR" dirty="0" smtClean="0"/>
              <a:t>Only Focus on matrix computation with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r>
              <a:rPr lang="en-US" altLang="ko-KR" dirty="0" smtClean="0"/>
              <a:t>Shows simple case studies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710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HAMA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propose distributed scientific framework called HAMA (based on HPMR)</a:t>
            </a:r>
          </a:p>
          <a:p>
            <a:pPr lvl="1"/>
            <a:r>
              <a:rPr lang="en-US" altLang="ko-KR" dirty="0" smtClean="0"/>
              <a:t>Provide transparent matrix/graph primitives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56" y="2276872"/>
            <a:ext cx="753468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8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HAMA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HAMA API: Easy-to-use Interface</a:t>
            </a:r>
          </a:p>
          <a:p>
            <a:r>
              <a:rPr lang="en-US" altLang="ko-KR" dirty="0" smtClean="0"/>
              <a:t>HAMA Core: Provides matrix/graph primitives</a:t>
            </a:r>
          </a:p>
          <a:p>
            <a:r>
              <a:rPr lang="en-US" altLang="ko-KR" dirty="0" smtClean="0"/>
              <a:t>HAMA Shell: Interactive User Console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18" y="2492896"/>
            <a:ext cx="6876764" cy="391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Contributions of HAMA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Compatibility</a:t>
            </a:r>
          </a:p>
          <a:p>
            <a:pPr lvl="1"/>
            <a:r>
              <a:rPr lang="en-US" altLang="ko-KR" dirty="0" smtClean="0"/>
              <a:t>Take advantage of all Hadoop features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Scalability</a:t>
            </a:r>
          </a:p>
          <a:p>
            <a:pPr lvl="1"/>
            <a:r>
              <a:rPr lang="en-US" altLang="ko-KR" dirty="0" smtClean="0"/>
              <a:t>Scalable due to compatibility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Flexibility</a:t>
            </a:r>
          </a:p>
          <a:p>
            <a:pPr lvl="1"/>
            <a:r>
              <a:rPr lang="en-US" altLang="ko-KR" dirty="0" smtClean="0"/>
              <a:t>Multiple Compute Engines Configurable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Applicability</a:t>
            </a:r>
          </a:p>
          <a:p>
            <a:pPr lvl="1"/>
            <a:r>
              <a:rPr lang="en-US" altLang="ko-KR" dirty="0" smtClean="0"/>
              <a:t>HAMA’s primitives can be applied to various applications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49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Introduction</a:t>
            </a:r>
          </a:p>
          <a:p>
            <a:r>
              <a:rPr lang="en-US" altLang="ko-KR" sz="2400" b="1" dirty="0" smtClean="0"/>
              <a:t>Methodology</a:t>
            </a:r>
          </a:p>
          <a:p>
            <a:r>
              <a:rPr lang="en-US" altLang="ko-KR" sz="2400" dirty="0" smtClean="0"/>
              <a:t>Experiments</a:t>
            </a:r>
          </a:p>
          <a:p>
            <a:r>
              <a:rPr lang="en-US" altLang="ko-KR" sz="24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92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With case study approach, we introduce two basic primitives with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model running on HAMA</a:t>
            </a:r>
          </a:p>
          <a:p>
            <a:pPr lvl="1"/>
            <a:r>
              <a:rPr lang="en-US" altLang="ko-KR" dirty="0" smtClean="0"/>
              <a:t>Matrix multiplication and finding linear solution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And compare with MPI versions of these primitives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474716"/>
      </p:ext>
    </p:extLst>
  </p:cSld>
  <p:clrMapOvr>
    <a:masterClrMapping/>
  </p:clrMapOvr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17172</TotalTime>
  <Words>650</Words>
  <Application>Microsoft Office PowerPoint</Application>
  <PresentationFormat>화면 슬라이드 쇼(4:3)</PresentationFormat>
  <Paragraphs>165</Paragraphs>
  <Slides>34</Slides>
  <Notes>26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Times New Roman</vt:lpstr>
      <vt:lpstr>Wingdings</vt:lpstr>
      <vt:lpstr>SNU IDB Lab.</vt:lpstr>
      <vt:lpstr>HAMA: An Efficient Matrix Computation with the MapReduce Framework</vt:lpstr>
      <vt:lpstr>Outline</vt:lpstr>
      <vt:lpstr>Apache HAMA</vt:lpstr>
      <vt:lpstr>Our Focus</vt:lpstr>
      <vt:lpstr>The HAMA Architecture</vt:lpstr>
      <vt:lpstr>The HAMA Architecture</vt:lpstr>
      <vt:lpstr>Contributions of HAMA </vt:lpstr>
      <vt:lpstr>Outline</vt:lpstr>
      <vt:lpstr>Case Study</vt:lpstr>
      <vt:lpstr>Case Study</vt:lpstr>
      <vt:lpstr>Case Study – Multiplication: Iterative Way</vt:lpstr>
      <vt:lpstr>Case Study – Multiplication: Iterative Way</vt:lpstr>
      <vt:lpstr>Multiplication: Iterative Way</vt:lpstr>
      <vt:lpstr>Multiplication: Iterative Way</vt:lpstr>
      <vt:lpstr>Multiplication: Iterative Way</vt:lpstr>
      <vt:lpstr>Multiplication: Iterative Way</vt:lpstr>
      <vt:lpstr>Multiplication: Iterative Way</vt:lpstr>
      <vt:lpstr>Multiplication: Iterative Way</vt:lpstr>
      <vt:lpstr>Case Study – Multiplication: Block Way</vt:lpstr>
      <vt:lpstr>Case Study – Multiplication: Block Way</vt:lpstr>
      <vt:lpstr>Case Study – Multiplication: Block Way</vt:lpstr>
      <vt:lpstr>Case Study – Finding Linear Solution</vt:lpstr>
      <vt:lpstr>Case Study – Finding Linear Solution</vt:lpstr>
      <vt:lpstr>Case Study – Finding Linear Solution</vt:lpstr>
      <vt:lpstr>Case Study – Finding Linear Solution</vt:lpstr>
      <vt:lpstr>Case Study – Finding Linear Solution</vt:lpstr>
      <vt:lpstr>Outline</vt:lpstr>
      <vt:lpstr>Evaluations</vt:lpstr>
      <vt:lpstr>HPMR’s Enhancements</vt:lpstr>
      <vt:lpstr>Evaluations</vt:lpstr>
      <vt:lpstr>Evaluations</vt:lpstr>
      <vt:lpstr>Evaluations</vt:lpstr>
      <vt:lpstr>Outline</vt:lpstr>
      <vt:lpstr>Conclusion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idb</cp:lastModifiedBy>
  <cp:revision>772</cp:revision>
  <dcterms:created xsi:type="dcterms:W3CDTF">2006-10-05T04:04:58Z</dcterms:created>
  <dcterms:modified xsi:type="dcterms:W3CDTF">2014-12-22T07:40:43Z</dcterms:modified>
</cp:coreProperties>
</file>