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6" r:id="rId11"/>
    <p:sldId id="265" r:id="rId12"/>
    <p:sldId id="28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74" r:id="rId22"/>
    <p:sldId id="275" r:id="rId23"/>
    <p:sldId id="276" r:id="rId24"/>
    <p:sldId id="277" r:id="rId25"/>
    <p:sldId id="278" r:id="rId26"/>
    <p:sldId id="283" r:id="rId27"/>
    <p:sldId id="279" r:id="rId28"/>
    <p:sldId id="284" r:id="rId29"/>
    <p:sldId id="26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38" autoAdjust="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19608-D065-4DE2-A0FC-88582382F792}" type="datetimeFigureOut">
              <a:rPr lang="ko-KR" altLang="en-US" smtClean="0"/>
              <a:pPr/>
              <a:t>2013-01-09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CCA3-EFD1-406B-88D5-3FD8F1E942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8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Item-oriented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특정 사용자의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과 비슷한 것들을 주는 것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User-oriented: </a:t>
            </a:r>
            <a:r>
              <a:rPr lang="ko-KR" altLang="en-US" baseline="0" dirty="0" smtClean="0"/>
              <a:t>비슷한 사용자들 정보를 가지고 특정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을 추천하는 것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3CCA3-EFD1-406B-88D5-3FD8F1E9424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8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Interest</a:t>
            </a:r>
            <a:r>
              <a:rPr lang="en-US" altLang="ko-KR" baseline="0" dirty="0" smtClean="0"/>
              <a:t> model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만약 </a:t>
            </a:r>
            <a:r>
              <a:rPr lang="en-US" altLang="ko-KR" baseline="0" dirty="0" smtClean="0"/>
              <a:t>latent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factor</a:t>
            </a:r>
            <a:r>
              <a:rPr lang="ko-KR" altLang="en-US" baseline="0" dirty="0" smtClean="0"/>
              <a:t>만 존재한다면 </a:t>
            </a:r>
            <a:r>
              <a:rPr lang="en-US" altLang="ko-KR" baseline="0" dirty="0" smtClean="0"/>
              <a:t>factorization-style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collaborative filtering algorithm</a:t>
            </a:r>
            <a:r>
              <a:rPr lang="ko-KR" altLang="en-US" baseline="0" dirty="0" smtClean="0"/>
              <a:t>이 될 수 있고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Observable factor</a:t>
            </a:r>
            <a:r>
              <a:rPr lang="ko-KR" altLang="en-US" baseline="0" dirty="0" smtClean="0"/>
              <a:t>만 존재한다면 일반적인 </a:t>
            </a:r>
            <a:r>
              <a:rPr lang="en-US" altLang="ko-KR" baseline="0" dirty="0" smtClean="0"/>
              <a:t>feature-based recommendation algorithm</a:t>
            </a:r>
            <a:r>
              <a:rPr lang="ko-KR" altLang="en-US" baseline="0" dirty="0" smtClean="0"/>
              <a:t>이 될 수 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이런 </a:t>
            </a:r>
            <a:r>
              <a:rPr lang="en-US" altLang="ko-KR" baseline="0" dirty="0" smtClean="0"/>
              <a:t>modeling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unipartite</a:t>
            </a:r>
            <a:r>
              <a:rPr lang="en-US" altLang="ko-KR" baseline="0" dirty="0" smtClean="0"/>
              <a:t> relationships</a:t>
            </a:r>
            <a:r>
              <a:rPr lang="ko-KR" altLang="en-US" baseline="0" dirty="0" smtClean="0"/>
              <a:t>만 다루는 </a:t>
            </a:r>
            <a:r>
              <a:rPr lang="en-US" altLang="ko-KR" baseline="0" dirty="0" smtClean="0"/>
              <a:t>CF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graph topology</a:t>
            </a:r>
            <a:r>
              <a:rPr lang="ko-KR" altLang="en-US" baseline="0" dirty="0" smtClean="0"/>
              <a:t>를 기반으로 하는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전통적인 </a:t>
            </a:r>
            <a:r>
              <a:rPr lang="en-US" altLang="ko-KR" baseline="0" dirty="0" smtClean="0"/>
              <a:t>random walk</a:t>
            </a:r>
            <a:r>
              <a:rPr lang="ko-KR" altLang="en-US" baseline="0" dirty="0" smtClean="0"/>
              <a:t>와는 다르게</a:t>
            </a:r>
            <a:r>
              <a:rPr lang="en-US" altLang="ko-KR" baseline="0" dirty="0" smtClean="0"/>
              <a:t>, heterogeneous graphs</a:t>
            </a:r>
            <a:r>
              <a:rPr lang="ko-KR" altLang="en-US" baseline="0" dirty="0" smtClean="0"/>
              <a:t>를 다루거나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computationally-efficient</a:t>
            </a:r>
            <a:r>
              <a:rPr lang="ko-KR" altLang="en-US" baseline="0" dirty="0" smtClean="0"/>
              <a:t>한 알고리즘을 만들 수 있다는 장점이 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3CCA3-EFD1-406B-88D5-3FD8F1E9424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Regularization</a:t>
            </a:r>
            <a:r>
              <a:rPr lang="ko-KR" altLang="en-US" dirty="0" smtClean="0"/>
              <a:t>을 하는 이유는 </a:t>
            </a:r>
            <a:r>
              <a:rPr lang="en-US" altLang="ko-KR" dirty="0" err="1" smtClean="0"/>
              <a:t>overfitting</a:t>
            </a:r>
            <a:r>
              <a:rPr lang="ko-KR" altLang="en-US" dirty="0" smtClean="0"/>
              <a:t>을 막기 위해서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3CCA3-EFD1-406B-88D5-3FD8F1E9424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10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실험은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번씩 돌려서 평균 냈음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n=5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했는데 그 이유는 요새 </a:t>
            </a:r>
            <a:r>
              <a:rPr lang="ko-KR" altLang="en-US" baseline="0" dirty="0" err="1" smtClean="0"/>
              <a:t>소셜네턱이나</a:t>
            </a:r>
            <a:r>
              <a:rPr lang="ko-KR" altLang="en-US" baseline="0" dirty="0" smtClean="0"/>
              <a:t> 추천시스템에서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or 5</a:t>
            </a:r>
            <a:r>
              <a:rPr lang="ko-KR" altLang="en-US" baseline="0" dirty="0" smtClean="0"/>
              <a:t>명 정도씩 보여주는 게 일반적이라서 그렇다고 함 </a:t>
            </a:r>
            <a:r>
              <a:rPr lang="ko-KR" altLang="en-US" baseline="0" dirty="0" err="1" smtClean="0"/>
              <a:t>ㅎㅎ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3CCA3-EFD1-406B-88D5-3FD8F1E9424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0.7xx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의미 </a:t>
            </a:r>
            <a:r>
              <a:rPr lang="en-US" altLang="ko-KR" baseline="0" dirty="0" smtClean="0"/>
              <a:t>-&gt; 5</a:t>
            </a:r>
            <a:r>
              <a:rPr lang="ko-KR" altLang="en-US" baseline="0" dirty="0" smtClean="0"/>
              <a:t>개 중에 평균 </a:t>
            </a:r>
            <a:r>
              <a:rPr lang="en-US" altLang="ko-KR" baseline="0" dirty="0" smtClean="0"/>
              <a:t>3.5</a:t>
            </a:r>
            <a:r>
              <a:rPr lang="ko-KR" altLang="en-US" baseline="0" dirty="0" smtClean="0"/>
              <a:t>개는 </a:t>
            </a:r>
            <a:r>
              <a:rPr lang="en-US" altLang="ko-KR" baseline="0" dirty="0" err="1" smtClean="0"/>
              <a:t>relevent</a:t>
            </a:r>
            <a:r>
              <a:rPr lang="ko-KR" altLang="en-US" baseline="0" dirty="0" smtClean="0"/>
              <a:t>한 결과를 얻었다는 것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성능이 좋다는 얘기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Bias-correction</a:t>
            </a:r>
            <a:r>
              <a:rPr lang="ko-KR" altLang="en-US" baseline="0" dirty="0" smtClean="0"/>
              <a:t>을 하지 않는 경우는 </a:t>
            </a:r>
            <a:r>
              <a:rPr lang="en-US" altLang="ko-KR" baseline="0" dirty="0" smtClean="0"/>
              <a:t>over-fitting</a:t>
            </a:r>
            <a:r>
              <a:rPr lang="ko-KR" altLang="en-US" baseline="0" dirty="0" smtClean="0"/>
              <a:t>이 발생해서 성능이 떨어짐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3CCA3-EFD1-406B-88D5-3FD8F1E9424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Interest</a:t>
            </a:r>
            <a:r>
              <a:rPr lang="ko-KR" altLang="en-US" dirty="0" smtClean="0"/>
              <a:t>에 비해 </a:t>
            </a:r>
            <a:r>
              <a:rPr lang="en-US" altLang="ko-KR" dirty="0" smtClean="0"/>
              <a:t>bias-correction</a:t>
            </a:r>
            <a:r>
              <a:rPr lang="ko-KR" altLang="en-US" dirty="0" smtClean="0"/>
              <a:t>에서 성능이 크게 향상되지 않음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 이유는 </a:t>
            </a:r>
            <a:r>
              <a:rPr lang="en-US" altLang="ko-KR" dirty="0" smtClean="0"/>
              <a:t>friendship network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sparse</a:t>
            </a:r>
            <a:r>
              <a:rPr lang="ko-KR" altLang="en-US" dirty="0" smtClean="0"/>
              <a:t>하기 때문에 </a:t>
            </a:r>
            <a:r>
              <a:rPr lang="en-US" altLang="ko-KR" dirty="0" smtClean="0"/>
              <a:t>training set</a:t>
            </a:r>
            <a:r>
              <a:rPr lang="ko-KR" altLang="en-US" dirty="0" smtClean="0"/>
              <a:t>에서도 친구가 될만한 놈 찾기가 어려움</a:t>
            </a:r>
            <a:r>
              <a:rPr lang="en-US" altLang="ko-KR" dirty="0" smtClean="0"/>
              <a:t>.............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3CCA3-EFD1-406B-88D5-3FD8F1E9424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Latent</a:t>
            </a:r>
            <a:r>
              <a:rPr lang="en-US" altLang="ko-KR" baseline="0" dirty="0" smtClean="0"/>
              <a:t> factor</a:t>
            </a:r>
            <a:r>
              <a:rPr lang="ko-KR" altLang="en-US" baseline="0" dirty="0" smtClean="0"/>
              <a:t>의 수를 늘려서 모델의 복잡도를 높이거나 </a:t>
            </a:r>
            <a:endParaRPr lang="en-US" altLang="ko-KR" baseline="0" dirty="0" smtClean="0"/>
          </a:p>
          <a:p>
            <a:r>
              <a:rPr lang="en-US" altLang="ko-KR" baseline="0" dirty="0" smtClean="0"/>
              <a:t>Training data </a:t>
            </a:r>
            <a:r>
              <a:rPr lang="ko-KR" altLang="en-US" baseline="0" dirty="0" smtClean="0"/>
              <a:t>수를 줄이면</a:t>
            </a:r>
            <a:r>
              <a:rPr lang="en-US" altLang="ko-KR" baseline="0" dirty="0" smtClean="0"/>
              <a:t>(= hold-out data</a:t>
            </a:r>
            <a:r>
              <a:rPr lang="ko-KR" altLang="en-US" baseline="0" dirty="0" smtClean="0"/>
              <a:t>를 늘리면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dirty="0" smtClean="0"/>
              <a:t>Bias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variance</a:t>
            </a:r>
            <a:r>
              <a:rPr lang="ko-KR" altLang="en-US" dirty="0" smtClean="0"/>
              <a:t>가 발생해서 성능이 확 떨어져버림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3CCA3-EFD1-406B-88D5-3FD8F1E9424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AD2EB277-AE41-4F78-B4F6-BA0948DDA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4A748AE-DADD-48CB-A420-853488415DC8}" type="datetimeFigureOut">
              <a:rPr lang="ko-KR" altLang="en-US" smtClean="0"/>
              <a:pPr/>
              <a:t>2013-01-09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D2EB277-AE41-4F78-B4F6-BA0948DDA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eal.ece.utexas.edu/seminar/LatentFactorModels.pdf" TargetMode="External"/><Relationship Id="rId2" Type="http://schemas.openxmlformats.org/officeDocument/2006/relationships/hyperlink" Target="http://www.slideshare.net/sscdotopen/latent-factor-models-for-collaborative-filte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Like </a:t>
            </a:r>
            <a:r>
              <a:rPr lang="en-US" altLang="ko-KR" dirty="0" err="1" smtClean="0"/>
              <a:t>like</a:t>
            </a:r>
            <a:r>
              <a:rPr lang="en-US" altLang="ko-KR" dirty="0" smtClean="0"/>
              <a:t> alike – Joint Friendship and Interest Propagation in Social Networks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Shuang</a:t>
            </a:r>
            <a:r>
              <a:rPr lang="ko-KR" altLang="en-US" dirty="0" smtClean="0"/>
              <a:t> </a:t>
            </a:r>
            <a:r>
              <a:rPr lang="en-US" altLang="ko-KR" dirty="0" smtClean="0"/>
              <a:t>Hong Yang et al.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(Georgia Tech &amp; Yahoo!)</a:t>
            </a:r>
          </a:p>
          <a:p>
            <a:r>
              <a:rPr lang="en-US" altLang="ko-KR" dirty="0" smtClean="0"/>
              <a:t>WWW 2011</a:t>
            </a:r>
          </a:p>
          <a:p>
            <a:endParaRPr lang="en-US" altLang="ko-KR" dirty="0"/>
          </a:p>
          <a:p>
            <a:r>
              <a:rPr lang="en-US" altLang="ko-KR" dirty="0" smtClean="0"/>
              <a:t>9 Jan 2013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</a:p>
        </p:txBody>
      </p:sp>
    </p:spTree>
    <p:extLst>
      <p:ext uri="{BB962C8B-B14F-4D97-AF65-F5344CB8AC3E}">
        <p14:creationId xmlns:p14="http://schemas.microsoft.com/office/powerpoint/2010/main" val="5895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Definition: Interest Targeting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Latent factor models (cont.)</a:t>
            </a:r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Drawback</a:t>
            </a:r>
          </a:p>
          <a:p>
            <a:pPr lvl="2"/>
            <a:r>
              <a:rPr lang="en-US" altLang="ko-KR" dirty="0" smtClean="0"/>
              <a:t>Cold-start problem</a:t>
            </a:r>
          </a:p>
          <a:p>
            <a:pPr lvl="1"/>
            <a:r>
              <a:rPr lang="en-US" altLang="ko-KR" dirty="0" smtClean="0"/>
              <a:t>Regression based latent factor model (RLFM)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Neighborhood based latent factor models</a:t>
            </a:r>
          </a:p>
          <a:p>
            <a:pPr lvl="1"/>
            <a:r>
              <a:rPr lang="en-US" altLang="ko-KR" dirty="0" smtClean="0"/>
              <a:t>Combine the neighborhood models and latent factor models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628800"/>
            <a:ext cx="2198594" cy="2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5" y="3429000"/>
            <a:ext cx="4232076" cy="37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085184"/>
            <a:ext cx="3600400" cy="62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5877272"/>
            <a:ext cx="487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 apply the locality of dependencies directly to the latent factors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46191" y="357014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RLFM</a:t>
            </a:r>
            <a:endParaRPr lang="ko-KR" altLang="en-US" sz="12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39"/>
          <a:stretch/>
        </p:blipFill>
        <p:spPr bwMode="auto">
          <a:xfrm>
            <a:off x="6516509" y="1821030"/>
            <a:ext cx="1223843" cy="179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9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Definition: Friendship Prediction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walk</a:t>
            </a:r>
          </a:p>
          <a:p>
            <a:endParaRPr lang="en-US" altLang="ko-KR" dirty="0"/>
          </a:p>
          <a:p>
            <a:pPr lvl="1"/>
            <a:r>
              <a:rPr lang="en-US" altLang="ko-KR" i="1" dirty="0" smtClean="0"/>
              <a:t>d</a:t>
            </a:r>
            <a:r>
              <a:rPr lang="en-US" altLang="ko-KR" i="1" baseline="-25000" dirty="0" smtClean="0"/>
              <a:t>i</a:t>
            </a:r>
            <a:r>
              <a:rPr lang="en-US" altLang="ko-KR" dirty="0" smtClean="0"/>
              <a:t>: degree of vertex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; </a:t>
            </a:r>
            <a:br>
              <a:rPr lang="en-US" altLang="ko-KR" dirty="0" smtClean="0"/>
            </a:br>
            <a:r>
              <a:rPr lang="en-US" altLang="ko-KR" i="1" dirty="0" err="1" smtClean="0"/>
              <a:t>s</a:t>
            </a:r>
            <a:r>
              <a:rPr lang="en-US" altLang="ko-KR" i="1" baseline="-25000" dirty="0" err="1" smtClean="0"/>
              <a:t>ii</a:t>
            </a:r>
            <a:r>
              <a:rPr lang="en-US" altLang="ko-KR" i="1" baseline="-25000" dirty="0" smtClean="0"/>
              <a:t>’</a:t>
            </a:r>
            <a:r>
              <a:rPr lang="en-US" altLang="ko-KR" dirty="0" smtClean="0"/>
              <a:t>: connection weight between nodes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and 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’</a:t>
            </a:r>
          </a:p>
          <a:p>
            <a:pPr lvl="1"/>
            <a:endParaRPr lang="en-US" altLang="ko-KR" i="1" dirty="0"/>
          </a:p>
          <a:p>
            <a:r>
              <a:rPr lang="en-US" altLang="ko-KR" dirty="0" smtClean="0"/>
              <a:t>Spectral Algorithm</a:t>
            </a:r>
          </a:p>
          <a:p>
            <a:pPr lvl="1"/>
            <a:r>
              <a:rPr lang="en-US" altLang="ko-KR" dirty="0" smtClean="0"/>
              <a:t>“diffuse </a:t>
            </a:r>
            <a:r>
              <a:rPr lang="en-US" altLang="ko-KR" dirty="0"/>
              <a:t>the connections by maximizing the spectral smoothness to obtain the intrinsic kinship defined by the dominant </a:t>
            </a:r>
            <a:r>
              <a:rPr lang="en-US" altLang="ko-KR" dirty="0" err="1"/>
              <a:t>eigen</a:t>
            </a:r>
            <a:r>
              <a:rPr lang="en-US" altLang="ko-KR" dirty="0"/>
              <a:t>-vectors of the </a:t>
            </a:r>
            <a:r>
              <a:rPr lang="en-US" altLang="ko-KR" dirty="0" err="1" smtClean="0"/>
              <a:t>Laplacian</a:t>
            </a:r>
            <a:r>
              <a:rPr lang="en-US" altLang="ko-KR" dirty="0" smtClean="0"/>
              <a:t>.”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Smoothing</a:t>
            </a:r>
            <a:r>
              <a:rPr lang="en-US" altLang="ko-KR" baseline="30000" dirty="0" smtClean="0"/>
              <a:t>[3]</a:t>
            </a:r>
            <a:endParaRPr lang="en-US" altLang="ko-KR" baseline="30000" dirty="0"/>
          </a:p>
          <a:p>
            <a:pPr lvl="1"/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700808"/>
            <a:ext cx="1447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01208"/>
            <a:ext cx="2890837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941168"/>
            <a:ext cx="3025616" cy="146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174080"/>
            <a:ext cx="3600400" cy="47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4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Problem definition</a:t>
            </a:r>
          </a:p>
          <a:p>
            <a:r>
              <a:rPr lang="en-US" altLang="ko-KR" u="sng" dirty="0" smtClean="0"/>
              <a:t>Model 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Modeling Interests: </a:t>
            </a:r>
            <a:r>
              <a:rPr lang="en-US" altLang="ko-KR" sz="1800" i="1" dirty="0" smtClean="0">
                <a:solidFill>
                  <a:srgbClr val="00B050"/>
                </a:solidFill>
              </a:rPr>
              <a:t>collaborative filtering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Modeling friendship: </a:t>
            </a:r>
            <a:r>
              <a:rPr lang="en-US" altLang="ko-KR" sz="1800" i="1" dirty="0" smtClean="0">
                <a:solidFill>
                  <a:srgbClr val="00B050"/>
                </a:solidFill>
              </a:rPr>
              <a:t>latent-factor-based random walk</a:t>
            </a:r>
          </a:p>
          <a:p>
            <a:endParaRPr lang="ko-KR" altLang="en-US" i="1" dirty="0">
              <a:solidFill>
                <a:srgbClr val="00B05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13" y="1556792"/>
            <a:ext cx="1365358" cy="40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540" y="1921973"/>
            <a:ext cx="1427904" cy="46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70" y="1556792"/>
            <a:ext cx="3599208" cy="55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36096" y="2219380"/>
            <a:ext cx="34989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: user</a:t>
            </a:r>
          </a:p>
          <a:p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: item</a:t>
            </a:r>
          </a:p>
          <a:p>
            <a:r>
              <a:rPr lang="en-US" i="1" dirty="0">
                <a:latin typeface="+mn-lt"/>
              </a:rPr>
              <a:t>y</a:t>
            </a:r>
            <a:r>
              <a:rPr lang="en-US" dirty="0">
                <a:latin typeface="+mn-lt"/>
              </a:rPr>
              <a:t>: interest indication</a:t>
            </a:r>
          </a:p>
          <a:p>
            <a:r>
              <a:rPr lang="el-GR" altLang="en-US" dirty="0">
                <a:latin typeface="+mn-lt"/>
                <a:sym typeface="Times" pitchFamily="2" charset="0"/>
              </a:rPr>
              <a:t>φ</a:t>
            </a:r>
            <a:r>
              <a:rPr lang="en-US" dirty="0">
                <a:latin typeface="+mn-lt"/>
              </a:rPr>
              <a:t>: latent profiles</a:t>
            </a:r>
          </a:p>
          <a:p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: user features (age, gender, income)</a:t>
            </a:r>
          </a:p>
          <a:p>
            <a:r>
              <a:rPr lang="en-US" i="1" dirty="0" err="1">
                <a:latin typeface="+mn-lt"/>
              </a:rPr>
              <a:t>x</a:t>
            </a:r>
            <a:r>
              <a:rPr lang="en-US" i="1" baseline="-25000" dirty="0" err="1">
                <a:latin typeface="+mn-lt"/>
              </a:rPr>
              <a:t>j</a:t>
            </a:r>
            <a:r>
              <a:rPr lang="en-US" dirty="0">
                <a:latin typeface="+mn-lt"/>
              </a:rPr>
              <a:t>: item features (words, visual features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653136"/>
            <a:ext cx="1442756" cy="4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653136"/>
            <a:ext cx="3456384" cy="41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09587" y="5337389"/>
            <a:ext cx="33436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'</a:t>
            </a:r>
            <a:r>
              <a:rPr lang="en-US" dirty="0">
                <a:latin typeface="+mn-lt"/>
              </a:rPr>
              <a:t>: user</a:t>
            </a:r>
          </a:p>
          <a:p>
            <a:r>
              <a:rPr lang="en-US" i="1" dirty="0">
                <a:latin typeface="+mn-lt"/>
              </a:rPr>
              <a:t>s</a:t>
            </a:r>
            <a:r>
              <a:rPr lang="en-US" dirty="0">
                <a:latin typeface="+mn-lt"/>
              </a:rPr>
              <a:t>: friendship connection</a:t>
            </a:r>
          </a:p>
          <a:p>
            <a:r>
              <a:rPr lang="el-GR" altLang="en-US" dirty="0">
                <a:latin typeface="+mn-lt"/>
                <a:sym typeface="Times" pitchFamily="2" charset="0"/>
              </a:rPr>
              <a:t>φ</a:t>
            </a:r>
            <a:r>
              <a:rPr lang="en-US" dirty="0">
                <a:latin typeface="+mn-lt"/>
              </a:rPr>
              <a:t>: latent profiles</a:t>
            </a:r>
          </a:p>
          <a:p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: user features (age, gender, income)</a:t>
            </a:r>
          </a:p>
        </p:txBody>
      </p:sp>
    </p:spTree>
    <p:extLst>
      <p:ext uri="{BB962C8B-B14F-4D97-AF65-F5344CB8AC3E}">
        <p14:creationId xmlns:p14="http://schemas.microsoft.com/office/powerpoint/2010/main" val="79115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FIP model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36347"/>
            <a:ext cx="2496691" cy="159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990306" y="2132856"/>
            <a:ext cx="349890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6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: user</a:t>
            </a:r>
          </a:p>
          <a:p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: item</a:t>
            </a:r>
          </a:p>
          <a:p>
            <a:r>
              <a:rPr lang="en-US" i="1" dirty="0">
                <a:latin typeface="+mn-lt"/>
              </a:rPr>
              <a:t>y</a:t>
            </a:r>
            <a:r>
              <a:rPr lang="en-US" dirty="0">
                <a:latin typeface="+mn-lt"/>
              </a:rPr>
              <a:t>: interest indication</a:t>
            </a:r>
          </a:p>
          <a:p>
            <a:r>
              <a:rPr lang="en-US" i="1" dirty="0">
                <a:latin typeface="+mn-lt"/>
              </a:rPr>
              <a:t>s</a:t>
            </a:r>
            <a:r>
              <a:rPr lang="en-US" dirty="0">
                <a:latin typeface="+mn-lt"/>
              </a:rPr>
              <a:t>: friendship connection</a:t>
            </a:r>
          </a:p>
          <a:p>
            <a:r>
              <a:rPr lang="el-GR" altLang="en-US" dirty="0">
                <a:latin typeface="+mn-lt"/>
                <a:sym typeface="Times" pitchFamily="2" charset="0"/>
              </a:rPr>
              <a:t>φ</a:t>
            </a:r>
            <a:r>
              <a:rPr lang="en-US" dirty="0">
                <a:latin typeface="+mn-lt"/>
              </a:rPr>
              <a:t>: latent profiles</a:t>
            </a:r>
          </a:p>
          <a:p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: user features (age, gender, income)</a:t>
            </a:r>
          </a:p>
          <a:p>
            <a:r>
              <a:rPr lang="en-US" i="1" dirty="0" err="1">
                <a:latin typeface="+mn-lt"/>
              </a:rPr>
              <a:t>x</a:t>
            </a:r>
            <a:r>
              <a:rPr lang="en-US" i="1" baseline="-25000" dirty="0" err="1">
                <a:latin typeface="+mn-lt"/>
              </a:rPr>
              <a:t>j</a:t>
            </a:r>
            <a:r>
              <a:rPr lang="en-US" dirty="0">
                <a:latin typeface="+mn-lt"/>
              </a:rPr>
              <a:t>: item features (words, visual features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pic>
        <p:nvPicPr>
          <p:cNvPr id="6" name="그림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3" y="4423588"/>
            <a:ext cx="4993956" cy="116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555776" y="2132856"/>
            <a:ext cx="432048" cy="1368152"/>
          </a:xfrm>
          <a:prstGeom prst="roundRect">
            <a:avLst/>
          </a:prstGeom>
          <a:noFill/>
          <a:ln w="19050">
            <a:solidFill>
              <a:srgbClr val="99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Model: Model Specification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32" y="3337347"/>
            <a:ext cx="5545137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86026"/>
            <a:ext cx="5904656" cy="9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0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Model: Model Specification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Interest: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Friendship: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555776" y="2348880"/>
            <a:ext cx="5904656" cy="47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555776" y="4110065"/>
            <a:ext cx="5904656" cy="47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483768" y="2132856"/>
            <a:ext cx="2160240" cy="25202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444208" y="2852936"/>
            <a:ext cx="117174" cy="1152128"/>
          </a:xfrm>
          <a:prstGeom prst="straightConnector1">
            <a:avLst/>
          </a:prstGeom>
          <a:ln w="19050">
            <a:solidFill>
              <a:srgbClr val="9933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84168" y="3142709"/>
            <a:ext cx="95442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933FF"/>
                </a:solidFill>
              </a:rPr>
              <a:t>Latent</a:t>
            </a:r>
          </a:p>
          <a:p>
            <a:r>
              <a:rPr lang="en-US" altLang="ko-KR" dirty="0" smtClean="0">
                <a:solidFill>
                  <a:srgbClr val="9933FF"/>
                </a:solidFill>
              </a:rPr>
              <a:t>features</a:t>
            </a:r>
            <a:endParaRPr lang="ko-KR" altLang="en-US" dirty="0">
              <a:solidFill>
                <a:srgbClr val="9933FF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7596336" y="2852936"/>
            <a:ext cx="216024" cy="1152128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4288" y="3140968"/>
            <a:ext cx="12995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Observable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properties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333608" y="2279928"/>
            <a:ext cx="3168352" cy="2376264"/>
          </a:xfrm>
          <a:prstGeom prst="rect">
            <a:avLst/>
          </a:prstGeom>
          <a:solidFill>
            <a:srgbClr val="FFC000">
              <a:alpha val="11000"/>
            </a:srgb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2"/>
            <a:endCxn id="23" idx="0"/>
          </p:cNvCxnSpPr>
          <p:nvPr/>
        </p:nvCxnSpPr>
        <p:spPr>
          <a:xfrm>
            <a:off x="6917784" y="4656192"/>
            <a:ext cx="37129" cy="38668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63029" y="5042872"/>
            <a:ext cx="15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decomposition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75856" y="2276872"/>
            <a:ext cx="1368152" cy="2376264"/>
          </a:xfrm>
          <a:prstGeom prst="rect">
            <a:avLst/>
          </a:prstGeom>
          <a:solidFill>
            <a:schemeClr val="accent5">
              <a:lumMod val="75000"/>
              <a:alpha val="16000"/>
            </a:scheme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4" idx="2"/>
            <a:endCxn id="28" idx="0"/>
          </p:cNvCxnSpPr>
          <p:nvPr/>
        </p:nvCxnSpPr>
        <p:spPr>
          <a:xfrm flipH="1">
            <a:off x="3945120" y="4653136"/>
            <a:ext cx="14812" cy="38973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68048" y="5042872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reconstruction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" grpId="0" animBg="1"/>
      <p:bldP spid="8" grpId="0" animBg="1"/>
      <p:bldP spid="20" grpId="0" animBg="1"/>
      <p:bldP spid="23" grpId="0"/>
      <p:bldP spid="24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Model: Model Specification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29916"/>
            <a:ext cx="5143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05" y="1988840"/>
            <a:ext cx="2343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2800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06" y="4548188"/>
            <a:ext cx="20383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59871"/>
            <a:ext cx="21907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50" y="5373216"/>
            <a:ext cx="379439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233572" y="2110401"/>
            <a:ext cx="1866820" cy="490302"/>
          </a:xfrm>
          <a:prstGeom prst="rect">
            <a:avLst/>
          </a:prstGeom>
          <a:ln w="952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interest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33572" y="2974497"/>
            <a:ext cx="1866820" cy="490302"/>
          </a:xfrm>
          <a:prstGeom prst="rect">
            <a:avLst/>
          </a:prstGeom>
          <a:ln w="952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friendship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33572" y="3789040"/>
            <a:ext cx="1866820" cy="1375760"/>
          </a:xfrm>
          <a:prstGeom prst="rect">
            <a:avLst/>
          </a:prstGeom>
          <a:ln w="952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reconstruction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33572" y="5409052"/>
            <a:ext cx="1866820" cy="490302"/>
          </a:xfrm>
          <a:prstGeom prst="rect">
            <a:avLst/>
          </a:prstGeom>
          <a:ln w="952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regularization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72000" y="2355552"/>
            <a:ext cx="8640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3228240"/>
            <a:ext cx="8640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72000" y="4489520"/>
            <a:ext cx="8640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148064" y="5663163"/>
            <a:ext cx="28803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Model: Loss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Least Mean Squares</a:t>
            </a:r>
          </a:p>
          <a:p>
            <a:r>
              <a:rPr lang="en-US" altLang="ko-KR" dirty="0" smtClean="0"/>
              <a:t>Lazy Least Mean Squares</a:t>
            </a:r>
          </a:p>
          <a:p>
            <a:r>
              <a:rPr lang="en-US" altLang="ko-KR" dirty="0" smtClean="0"/>
              <a:t>Logistic regression</a:t>
            </a:r>
          </a:p>
          <a:p>
            <a:r>
              <a:rPr lang="en-US" altLang="ko-KR" dirty="0" smtClean="0"/>
              <a:t>Huber loss</a:t>
            </a:r>
          </a:p>
          <a:p>
            <a:r>
              <a:rPr lang="en-US" altLang="ko-KR" dirty="0" smtClean="0">
                <a:latin typeface="+mn-lt"/>
                <a:ea typeface="Cambria Math"/>
              </a:rPr>
              <a:t>Ψ loss</a:t>
            </a:r>
            <a:endParaRPr lang="ko-KR" altLang="en-US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68960"/>
            <a:ext cx="450724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3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Model: Bias Correction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Observations are extremely sparse!</a:t>
            </a:r>
          </a:p>
          <a:p>
            <a:pPr lvl="1"/>
            <a:r>
              <a:rPr lang="en-US" altLang="ko-KR" dirty="0" smtClean="0"/>
              <a:t>Absence of information should not be interpreted absolutely as negative information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23728" y="3501008"/>
            <a:ext cx="360040" cy="36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79912" y="3501008"/>
            <a:ext cx="360040" cy="36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49592" y="3357862"/>
            <a:ext cx="176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Hate it? or</a:t>
            </a:r>
          </a:p>
          <a:p>
            <a:r>
              <a:rPr lang="en-US" altLang="ko-KR" dirty="0" smtClean="0"/>
              <a:t>Just don’t know?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699792" y="3681027"/>
            <a:ext cx="86409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0643" y="4797152"/>
            <a:ext cx="3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+ the set of unobserved tuples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9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r>
              <a:rPr lang="en-US" altLang="ko-KR" dirty="0" smtClean="0"/>
              <a:t>Problem definition</a:t>
            </a:r>
          </a:p>
          <a:p>
            <a:r>
              <a:rPr lang="en-US" altLang="ko-KR" dirty="0" smtClean="0"/>
              <a:t>Model 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Problem definition</a:t>
            </a:r>
          </a:p>
          <a:p>
            <a:r>
              <a:rPr lang="en-US" altLang="ko-KR" dirty="0" smtClean="0"/>
              <a:t>Model </a:t>
            </a:r>
          </a:p>
          <a:p>
            <a:r>
              <a:rPr lang="en-US" altLang="ko-KR" u="sng" dirty="0" smtClean="0"/>
              <a:t>Experiments</a:t>
            </a:r>
          </a:p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Yahoo! Pulse</a:t>
            </a:r>
          </a:p>
          <a:p>
            <a:pPr lvl="1"/>
            <a:r>
              <a:rPr lang="en-US" altLang="ko-KR" dirty="0" smtClean="0"/>
              <a:t>As the item set is pretty small, the interest network is relatively dense</a:t>
            </a:r>
          </a:p>
          <a:p>
            <a:pPr lvl="1"/>
            <a:r>
              <a:rPr lang="en-US" altLang="ko-KR" dirty="0" smtClean="0"/>
              <a:t>As the user population is large, the friendship network is extremely sparse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Evaluation metrics</a:t>
            </a:r>
          </a:p>
          <a:p>
            <a:pPr lvl="1"/>
            <a:r>
              <a:rPr lang="en-US" altLang="ko-KR" dirty="0" smtClean="0"/>
              <a:t>AP (Average Precision)</a:t>
            </a:r>
          </a:p>
          <a:p>
            <a:pPr lvl="1"/>
            <a:r>
              <a:rPr lang="en-US" altLang="ko-KR" dirty="0" smtClean="0"/>
              <a:t>AR (Average Recall)</a:t>
            </a:r>
          </a:p>
          <a:p>
            <a:pPr lvl="1"/>
            <a:r>
              <a:rPr lang="en-US" altLang="ko-KR" dirty="0" err="1" smtClean="0"/>
              <a:t>nDCG</a:t>
            </a:r>
            <a:r>
              <a:rPr lang="en-US" altLang="ko-KR" dirty="0" smtClean="0"/>
              <a:t> (normalized Discounted Cumulative Gain)</a:t>
            </a:r>
          </a:p>
          <a:p>
            <a:pPr lvl="2"/>
            <a:r>
              <a:rPr lang="en-US" altLang="ko-KR" dirty="0" smtClean="0"/>
              <a:t>Normalized position-discounted precision score</a:t>
            </a:r>
          </a:p>
          <a:p>
            <a:pPr lvl="2"/>
            <a:r>
              <a:rPr lang="en-US" altLang="ko-KR" dirty="0" smtClean="0"/>
              <a:t>gives larger credit to top-ranked entities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1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Experiments: Interest Targeting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5474"/>
            <a:ext cx="42957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994592"/>
            <a:ext cx="36526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SIM: item-oriented neighborhood model</a:t>
            </a:r>
          </a:p>
          <a:p>
            <a:r>
              <a:rPr lang="en-US" altLang="ko-KR" sz="1400" dirty="0" smtClean="0"/>
              <a:t>RLFM: regression based latent factor model</a:t>
            </a:r>
          </a:p>
          <a:p>
            <a:r>
              <a:rPr lang="en-US" altLang="ko-KR" sz="1400" dirty="0" smtClean="0"/>
              <a:t>NLFM: neighborhood based latent factor model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2924944"/>
            <a:ext cx="64807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7744" y="3717032"/>
            <a:ext cx="28803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276872"/>
            <a:ext cx="30480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45172" y="4941168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Bias-correction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6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Experiments: Interest Targeting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33051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999" y="2852396"/>
            <a:ext cx="34004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783410"/>
            <a:ext cx="33242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296864" y="1628800"/>
            <a:ext cx="466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10~20 latent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factors are sufficient for prediction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6864" y="3212976"/>
            <a:ext cx="4729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too much weight is given to friendship, </a:t>
            </a:r>
          </a:p>
          <a:p>
            <a:r>
              <a:rPr lang="en-US" altLang="ko-KR" dirty="0" smtClean="0"/>
              <a:t>the latter may pollute the interest evidence</a:t>
            </a:r>
          </a:p>
          <a:p>
            <a:r>
              <a:rPr lang="en-US" altLang="ko-KR" dirty="0" smtClean="0"/>
              <a:t>and in turn harm interest targeting performance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6864" y="5373216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Quite stable performance except of the </a:t>
            </a:r>
            <a:r>
              <a:rPr lang="en-US" altLang="ko-KR" dirty="0" smtClean="0">
                <a:ea typeface="Cambria Math"/>
              </a:rPr>
              <a:t>Ψ loss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Experiments: Friendship Prediction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32" y="2245295"/>
            <a:ext cx="4294800" cy="253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4921423"/>
            <a:ext cx="335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RLFM: regression based latent factor model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6624" y="2361803"/>
            <a:ext cx="29718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649228" y="4859868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Bias-correction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23728" y="2708920"/>
            <a:ext cx="28803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2708920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Experiments: Friendship Prediction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211" y="1916832"/>
            <a:ext cx="34004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707" y="3861048"/>
            <a:ext cx="33813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1965573"/>
            <a:ext cx="3314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99992" y="4438853"/>
            <a:ext cx="42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Similar trends as in the previous task, </a:t>
            </a:r>
          </a:p>
          <a:p>
            <a:r>
              <a:rPr lang="en-US" altLang="ko-KR" dirty="0" smtClean="0"/>
              <a:t>although the performance is more sensitive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555776" y="1772816"/>
            <a:ext cx="1656184" cy="1872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444208" y="1844824"/>
            <a:ext cx="1656184" cy="1872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Problem definition</a:t>
            </a:r>
          </a:p>
          <a:p>
            <a:r>
              <a:rPr lang="en-US" altLang="ko-KR" dirty="0" smtClean="0"/>
              <a:t>Model 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u="sng" dirty="0" smtClean="0"/>
              <a:t>Conclusions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2056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Show that interest and friendship information is highly relevant and mutually helpful</a:t>
            </a:r>
          </a:p>
          <a:p>
            <a:r>
              <a:rPr lang="en-US" altLang="ko-KR" dirty="0" smtClean="0"/>
              <a:t>Establish a joint FIP model </a:t>
            </a:r>
          </a:p>
          <a:p>
            <a:pPr lvl="1"/>
            <a:r>
              <a:rPr lang="en-US" altLang="ko-KR" dirty="0" smtClean="0"/>
              <a:t>Collaborative filtering + random walk</a:t>
            </a:r>
          </a:p>
          <a:p>
            <a:pPr lvl="1"/>
            <a:r>
              <a:rPr lang="en-US" altLang="ko-KR" dirty="0" smtClean="0"/>
              <a:t>Offers a latent factor for each user that captures both interest and friendship information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Leverage deeper user profiles </a:t>
            </a:r>
          </a:p>
          <a:p>
            <a:pPr lvl="2"/>
            <a:r>
              <a:rPr lang="en-US" altLang="ko-KR" dirty="0" smtClean="0"/>
              <a:t>to detect interest communities and to identify the macro-behavior of each interest group</a:t>
            </a:r>
          </a:p>
          <a:p>
            <a:pPr lvl="1"/>
            <a:r>
              <a:rPr lang="en-US" altLang="ko-KR" dirty="0" smtClean="0"/>
              <a:t>Investigate the underlying mechanism between the interactions and individual decision making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5122" name="Picture 2" descr="http://been-seen.com/wp-content/uploads/Maze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" y="0"/>
            <a:ext cx="9143706" cy="6858000"/>
          </a:xfrm>
          <a:prstGeom prst="rect">
            <a:avLst/>
          </a:prstGeom>
          <a:noFill/>
        </p:spPr>
      </p:pic>
      <p:sp>
        <p:nvSpPr>
          <p:cNvPr id="5" name="아래쪽 화살표 4"/>
          <p:cNvSpPr/>
          <p:nvPr/>
        </p:nvSpPr>
        <p:spPr>
          <a:xfrm>
            <a:off x="3635896" y="3861048"/>
            <a:ext cx="432048" cy="108012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Latent factor models for </a:t>
            </a:r>
            <a:r>
              <a:rPr lang="en-US" altLang="ko-KR" dirty="0"/>
              <a:t>collaborative </a:t>
            </a:r>
            <a:r>
              <a:rPr lang="en-US" altLang="ko-KR" dirty="0" smtClean="0"/>
              <a:t>filtering, </a:t>
            </a:r>
            <a:br>
              <a:rPr lang="en-US" altLang="ko-KR" dirty="0" smtClean="0"/>
            </a:br>
            <a:r>
              <a:rPr lang="en-US" altLang="ko-KR" dirty="0" err="1" smtClean="0"/>
              <a:t>Technische</a:t>
            </a:r>
            <a:r>
              <a:rPr lang="en-US" altLang="ko-KR" dirty="0" smtClean="0"/>
              <a:t> </a:t>
            </a:r>
            <a:r>
              <a:rPr lang="en-US" altLang="ko-KR" dirty="0" err="1"/>
              <a:t>Universitaet</a:t>
            </a:r>
            <a:r>
              <a:rPr lang="en-US" altLang="ko-KR" dirty="0"/>
              <a:t> Berlin</a:t>
            </a:r>
            <a:endParaRPr lang="ko-KR" altLang="en-US" dirty="0"/>
          </a:p>
          <a:p>
            <a:pPr lvl="1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www.slideshare.net/sscdotopen/latent-factor-models-for-collaborative-filtering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Latent Factor Models for Web Recommender Systems, </a:t>
            </a:r>
            <a:br>
              <a:rPr lang="en-US" altLang="ko-KR" dirty="0" smtClean="0"/>
            </a:br>
            <a:r>
              <a:rPr lang="en-US" altLang="ko-KR" dirty="0" smtClean="0"/>
              <a:t>Yahoo! Research &amp; Yahoo! Labs</a:t>
            </a:r>
          </a:p>
          <a:p>
            <a:pPr marL="857250" lvl="1" indent="-457200"/>
            <a:r>
              <a:rPr lang="en-US" altLang="ko-KR" dirty="0">
                <a:hlinkClick r:id="rId3"/>
              </a:rPr>
              <a:t>http://www.ideal.ece.utexas.edu/seminar/LatentFactorModels.pdf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Spectral Algorithms I</a:t>
            </a:r>
          </a:p>
          <a:p>
            <a:pPr marL="857250" lvl="1" indent="-457200"/>
            <a:r>
              <a:rPr lang="en-US" altLang="ko-KR" dirty="0"/>
              <a:t>http://graphics.stanford.edu/courses/cs468-10-fall/LectureSlides/16_spectral_methods1.pdf</a:t>
            </a:r>
          </a:p>
        </p:txBody>
      </p:sp>
    </p:spTree>
    <p:extLst>
      <p:ext uri="{BB962C8B-B14F-4D97-AF65-F5344CB8AC3E}">
        <p14:creationId xmlns:p14="http://schemas.microsoft.com/office/powerpoint/2010/main" val="15428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Friendship prediction and interest targeting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 smtClean="0"/>
              <a:t>	           </a:t>
            </a:r>
            <a:r>
              <a:rPr lang="en-US" altLang="ko-KR" sz="1800" dirty="0" err="1" smtClean="0"/>
              <a:t>Homophily</a:t>
            </a:r>
            <a:endParaRPr lang="en-US" altLang="ko-KR" sz="1800" dirty="0" smtClean="0"/>
          </a:p>
        </p:txBody>
      </p:sp>
      <p:grpSp>
        <p:nvGrpSpPr>
          <p:cNvPr id="1032" name="그룹 1031"/>
          <p:cNvGrpSpPr/>
          <p:nvPr/>
        </p:nvGrpSpPr>
        <p:grpSpPr>
          <a:xfrm>
            <a:off x="1331640" y="1700808"/>
            <a:ext cx="2088232" cy="1196144"/>
            <a:chOff x="1331640" y="1937498"/>
            <a:chExt cx="2088232" cy="1196144"/>
          </a:xfrm>
        </p:grpSpPr>
        <p:sp>
          <p:nvSpPr>
            <p:cNvPr id="4" name="직사각형 3"/>
            <p:cNvSpPr/>
            <p:nvPr/>
          </p:nvSpPr>
          <p:spPr>
            <a:xfrm>
              <a:off x="1331640" y="1937498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35696" y="1937498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39752" y="1937498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43808" y="1937498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7864" y="1937498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123728" y="3017618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760104" y="2801594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331640" y="3061634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447032" y="2657578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771068" y="294561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203848" y="276559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4" idx="2"/>
              <a:endCxn id="13" idx="0"/>
            </p:cNvCxnSpPr>
            <p:nvPr/>
          </p:nvCxnSpPr>
          <p:spPr>
            <a:xfrm>
              <a:off x="1367644" y="2009506"/>
              <a:ext cx="0" cy="105212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7" idx="2"/>
              <a:endCxn id="12" idx="0"/>
            </p:cNvCxnSpPr>
            <p:nvPr/>
          </p:nvCxnSpPr>
          <p:spPr>
            <a:xfrm flipH="1">
              <a:off x="1796108" y="2009506"/>
              <a:ext cx="75592" cy="79208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" idx="2"/>
              <a:endCxn id="14" idx="2"/>
            </p:cNvCxnSpPr>
            <p:nvPr/>
          </p:nvCxnSpPr>
          <p:spPr>
            <a:xfrm>
              <a:off x="1367644" y="2009506"/>
              <a:ext cx="1079388" cy="68407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2" idx="0"/>
              <a:endCxn id="9" idx="2"/>
            </p:cNvCxnSpPr>
            <p:nvPr/>
          </p:nvCxnSpPr>
          <p:spPr>
            <a:xfrm flipV="1">
              <a:off x="1796108" y="2009506"/>
              <a:ext cx="1083704" cy="79208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6" idx="0"/>
              <a:endCxn id="10" idx="2"/>
            </p:cNvCxnSpPr>
            <p:nvPr/>
          </p:nvCxnSpPr>
          <p:spPr>
            <a:xfrm flipV="1">
              <a:off x="3239852" y="2009506"/>
              <a:ext cx="144016" cy="75608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15" idx="0"/>
              <a:endCxn id="8" idx="2"/>
            </p:cNvCxnSpPr>
            <p:nvPr/>
          </p:nvCxnSpPr>
          <p:spPr>
            <a:xfrm flipH="1" flipV="1">
              <a:off x="2375756" y="2009506"/>
              <a:ext cx="431316" cy="9361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5" idx="0"/>
            </p:cNvCxnSpPr>
            <p:nvPr/>
          </p:nvCxnSpPr>
          <p:spPr>
            <a:xfrm flipV="1">
              <a:off x="2159732" y="2009506"/>
              <a:ext cx="216024" cy="100811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4" idx="7"/>
              <a:endCxn id="9" idx="2"/>
            </p:cNvCxnSpPr>
            <p:nvPr/>
          </p:nvCxnSpPr>
          <p:spPr>
            <a:xfrm flipV="1">
              <a:off x="2508495" y="2009506"/>
              <a:ext cx="371317" cy="65861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5" idx="7"/>
              <a:endCxn id="10" idx="2"/>
            </p:cNvCxnSpPr>
            <p:nvPr/>
          </p:nvCxnSpPr>
          <p:spPr>
            <a:xfrm flipV="1">
              <a:off x="2185191" y="2009506"/>
              <a:ext cx="1198677" cy="10186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6" idx="2"/>
              <a:endCxn id="7" idx="2"/>
            </p:cNvCxnSpPr>
            <p:nvPr/>
          </p:nvCxnSpPr>
          <p:spPr>
            <a:xfrm flipH="1" flipV="1">
              <a:off x="1871700" y="2009506"/>
              <a:ext cx="1332148" cy="79208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6" idx="1"/>
              <a:endCxn id="9" idx="2"/>
            </p:cNvCxnSpPr>
            <p:nvPr/>
          </p:nvCxnSpPr>
          <p:spPr>
            <a:xfrm flipH="1" flipV="1">
              <a:off x="2879812" y="2009506"/>
              <a:ext cx="334581" cy="76662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그룹 1030"/>
          <p:cNvGrpSpPr/>
          <p:nvPr/>
        </p:nvGrpSpPr>
        <p:grpSpPr>
          <a:xfrm>
            <a:off x="5256965" y="1968174"/>
            <a:ext cx="1944216" cy="792088"/>
            <a:chOff x="1331640" y="4706560"/>
            <a:chExt cx="1944216" cy="792088"/>
          </a:xfrm>
        </p:grpSpPr>
        <p:sp>
          <p:nvSpPr>
            <p:cNvPr id="65" name="타원 64"/>
            <p:cNvSpPr/>
            <p:nvPr/>
          </p:nvSpPr>
          <p:spPr>
            <a:xfrm>
              <a:off x="2123728" y="506660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760104" y="4850576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331640" y="5110616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2447032" y="470656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2771068" y="4994592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203848" y="4814572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975094" y="542664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411760" y="5390636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619672" y="524662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>
              <a:stCxn id="66" idx="3"/>
              <a:endCxn id="67" idx="7"/>
            </p:cNvCxnSpPr>
            <p:nvPr/>
          </p:nvCxnSpPr>
          <p:spPr>
            <a:xfrm flipH="1">
              <a:off x="1393103" y="4912039"/>
              <a:ext cx="377546" cy="209122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8" idx="3"/>
              <a:endCxn id="65" idx="7"/>
            </p:cNvCxnSpPr>
            <p:nvPr/>
          </p:nvCxnSpPr>
          <p:spPr>
            <a:xfrm flipH="1">
              <a:off x="2185191" y="4768023"/>
              <a:ext cx="272386" cy="309122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66" idx="4"/>
              <a:endCxn id="73" idx="7"/>
            </p:cNvCxnSpPr>
            <p:nvPr/>
          </p:nvCxnSpPr>
          <p:spPr>
            <a:xfrm flipH="1">
              <a:off x="1681135" y="4922584"/>
              <a:ext cx="114973" cy="334581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3" idx="2"/>
              <a:endCxn id="67" idx="5"/>
            </p:cNvCxnSpPr>
            <p:nvPr/>
          </p:nvCxnSpPr>
          <p:spPr>
            <a:xfrm flipH="1" flipV="1">
              <a:off x="1393103" y="5172079"/>
              <a:ext cx="226569" cy="11054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68" idx="4"/>
              <a:endCxn id="72" idx="1"/>
            </p:cNvCxnSpPr>
            <p:nvPr/>
          </p:nvCxnSpPr>
          <p:spPr>
            <a:xfrm flipH="1">
              <a:off x="2422305" y="4778568"/>
              <a:ext cx="60731" cy="622613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69" idx="3"/>
              <a:endCxn id="65" idx="6"/>
            </p:cNvCxnSpPr>
            <p:nvPr/>
          </p:nvCxnSpPr>
          <p:spPr>
            <a:xfrm flipH="1">
              <a:off x="2195736" y="5056055"/>
              <a:ext cx="585877" cy="46549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69" idx="1"/>
              <a:endCxn id="66" idx="6"/>
            </p:cNvCxnSpPr>
            <p:nvPr/>
          </p:nvCxnSpPr>
          <p:spPr>
            <a:xfrm flipH="1" flipV="1">
              <a:off x="1832112" y="4886580"/>
              <a:ext cx="949501" cy="118557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69" idx="5"/>
              <a:endCxn id="71" idx="0"/>
            </p:cNvCxnSpPr>
            <p:nvPr/>
          </p:nvCxnSpPr>
          <p:spPr>
            <a:xfrm>
              <a:off x="2832531" y="5056055"/>
              <a:ext cx="178567" cy="37058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72" idx="6"/>
              <a:endCxn id="70" idx="3"/>
            </p:cNvCxnSpPr>
            <p:nvPr/>
          </p:nvCxnSpPr>
          <p:spPr>
            <a:xfrm flipV="1">
              <a:off x="2483768" y="4876035"/>
              <a:ext cx="730625" cy="55060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68" idx="6"/>
              <a:endCxn id="70" idx="2"/>
            </p:cNvCxnSpPr>
            <p:nvPr/>
          </p:nvCxnSpPr>
          <p:spPr>
            <a:xfrm>
              <a:off x="2519040" y="4742564"/>
              <a:ext cx="684808" cy="108012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71" idx="2"/>
              <a:endCxn id="65" idx="5"/>
            </p:cNvCxnSpPr>
            <p:nvPr/>
          </p:nvCxnSpPr>
          <p:spPr>
            <a:xfrm flipH="1" flipV="1">
              <a:off x="2185191" y="5128063"/>
              <a:ext cx="789903" cy="334581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69" idx="1"/>
              <a:endCxn id="68" idx="5"/>
            </p:cNvCxnSpPr>
            <p:nvPr/>
          </p:nvCxnSpPr>
          <p:spPr>
            <a:xfrm flipH="1" flipV="1">
              <a:off x="2508495" y="4768023"/>
              <a:ext cx="273118" cy="23711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3707904" y="4653136"/>
            <a:ext cx="2088232" cy="1514505"/>
            <a:chOff x="5760132" y="2564904"/>
            <a:chExt cx="2088232" cy="1514505"/>
          </a:xfrm>
        </p:grpSpPr>
        <p:sp>
          <p:nvSpPr>
            <p:cNvPr id="113" name="직사각형 112"/>
            <p:cNvSpPr/>
            <p:nvPr/>
          </p:nvSpPr>
          <p:spPr>
            <a:xfrm>
              <a:off x="5760132" y="2564904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264188" y="2564904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768244" y="2564904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272300" y="2564904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776356" y="2564904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stCxn id="113" idx="2"/>
            </p:cNvCxnSpPr>
            <p:nvPr/>
          </p:nvCxnSpPr>
          <p:spPr>
            <a:xfrm>
              <a:off x="5796136" y="2636912"/>
              <a:ext cx="0" cy="105212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14" idx="2"/>
            </p:cNvCxnSpPr>
            <p:nvPr/>
          </p:nvCxnSpPr>
          <p:spPr>
            <a:xfrm flipH="1">
              <a:off x="6224600" y="2636912"/>
              <a:ext cx="75592" cy="79208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>
              <a:stCxn id="113" idx="2"/>
            </p:cNvCxnSpPr>
            <p:nvPr/>
          </p:nvCxnSpPr>
          <p:spPr>
            <a:xfrm>
              <a:off x="5796136" y="2636912"/>
              <a:ext cx="1079388" cy="68407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>
              <a:endCxn id="116" idx="2"/>
            </p:cNvCxnSpPr>
            <p:nvPr/>
          </p:nvCxnSpPr>
          <p:spPr>
            <a:xfrm flipV="1">
              <a:off x="6224600" y="2636912"/>
              <a:ext cx="1083704" cy="79208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17" idx="2"/>
            </p:cNvCxnSpPr>
            <p:nvPr/>
          </p:nvCxnSpPr>
          <p:spPr>
            <a:xfrm flipV="1">
              <a:off x="7668344" y="2636912"/>
              <a:ext cx="144016" cy="75608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>
              <a:endCxn id="115" idx="2"/>
            </p:cNvCxnSpPr>
            <p:nvPr/>
          </p:nvCxnSpPr>
          <p:spPr>
            <a:xfrm flipH="1" flipV="1">
              <a:off x="6804248" y="2636912"/>
              <a:ext cx="431316" cy="9361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6588224" y="2636912"/>
              <a:ext cx="216024" cy="100811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>
              <a:endCxn id="116" idx="2"/>
            </p:cNvCxnSpPr>
            <p:nvPr/>
          </p:nvCxnSpPr>
          <p:spPr>
            <a:xfrm flipV="1">
              <a:off x="6936987" y="2636912"/>
              <a:ext cx="371317" cy="65861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endCxn id="117" idx="2"/>
            </p:cNvCxnSpPr>
            <p:nvPr/>
          </p:nvCxnSpPr>
          <p:spPr>
            <a:xfrm flipV="1">
              <a:off x="6613683" y="2636912"/>
              <a:ext cx="1198677" cy="10186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endCxn id="114" idx="2"/>
            </p:cNvCxnSpPr>
            <p:nvPr/>
          </p:nvCxnSpPr>
          <p:spPr>
            <a:xfrm flipH="1" flipV="1">
              <a:off x="6300192" y="2636912"/>
              <a:ext cx="1332148" cy="79208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>
              <a:endCxn id="116" idx="2"/>
            </p:cNvCxnSpPr>
            <p:nvPr/>
          </p:nvCxnSpPr>
          <p:spPr>
            <a:xfrm flipH="1" flipV="1">
              <a:off x="7308304" y="2636912"/>
              <a:ext cx="334581" cy="76662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5761753" y="3287321"/>
              <a:ext cx="1944216" cy="792088"/>
              <a:chOff x="5738893" y="3287321"/>
              <a:chExt cx="1944216" cy="792088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6530981" y="3647361"/>
                <a:ext cx="72008" cy="7200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6167357" y="3431337"/>
                <a:ext cx="72008" cy="7200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5738893" y="3691377"/>
                <a:ext cx="72008" cy="7200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6854285" y="3287321"/>
                <a:ext cx="72008" cy="7200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7178321" y="3575353"/>
                <a:ext cx="72008" cy="7200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7611101" y="3395333"/>
                <a:ext cx="72008" cy="7200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7382347" y="4007401"/>
                <a:ext cx="72008" cy="7200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6819013" y="3971397"/>
                <a:ext cx="72008" cy="7200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6026925" y="3827381"/>
                <a:ext cx="72008" cy="7200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>
                <a:stCxn id="136" idx="3"/>
                <a:endCxn id="137" idx="7"/>
              </p:cNvCxnSpPr>
              <p:nvPr/>
            </p:nvCxnSpPr>
            <p:spPr>
              <a:xfrm flipH="1">
                <a:off x="5800356" y="3492800"/>
                <a:ext cx="377546" cy="209122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>
                <a:stCxn id="138" idx="3"/>
                <a:endCxn id="135" idx="7"/>
              </p:cNvCxnSpPr>
              <p:nvPr/>
            </p:nvCxnSpPr>
            <p:spPr>
              <a:xfrm flipH="1">
                <a:off x="6592444" y="3348784"/>
                <a:ext cx="272386" cy="309122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>
                <a:stCxn id="136" idx="4"/>
                <a:endCxn id="143" idx="7"/>
              </p:cNvCxnSpPr>
              <p:nvPr/>
            </p:nvCxnSpPr>
            <p:spPr>
              <a:xfrm flipH="1">
                <a:off x="6088388" y="3503345"/>
                <a:ext cx="114973" cy="334581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>
                <a:stCxn id="143" idx="2"/>
                <a:endCxn id="137" idx="5"/>
              </p:cNvCxnSpPr>
              <p:nvPr/>
            </p:nvCxnSpPr>
            <p:spPr>
              <a:xfrm flipH="1" flipV="1">
                <a:off x="5800356" y="3752840"/>
                <a:ext cx="226569" cy="110545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>
                <a:stCxn id="138" idx="4"/>
                <a:endCxn id="142" idx="1"/>
              </p:cNvCxnSpPr>
              <p:nvPr/>
            </p:nvCxnSpPr>
            <p:spPr>
              <a:xfrm flipH="1">
                <a:off x="6829558" y="3359329"/>
                <a:ext cx="60731" cy="622613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stCxn id="139" idx="3"/>
                <a:endCxn id="135" idx="6"/>
              </p:cNvCxnSpPr>
              <p:nvPr/>
            </p:nvCxnSpPr>
            <p:spPr>
              <a:xfrm flipH="1">
                <a:off x="6602989" y="3636816"/>
                <a:ext cx="585877" cy="46549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>
                <a:stCxn id="139" idx="1"/>
                <a:endCxn id="136" idx="6"/>
              </p:cNvCxnSpPr>
              <p:nvPr/>
            </p:nvCxnSpPr>
            <p:spPr>
              <a:xfrm flipH="1" flipV="1">
                <a:off x="6239365" y="3467341"/>
                <a:ext cx="949501" cy="118557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stCxn id="139" idx="5"/>
                <a:endCxn id="141" idx="0"/>
              </p:cNvCxnSpPr>
              <p:nvPr/>
            </p:nvCxnSpPr>
            <p:spPr>
              <a:xfrm>
                <a:off x="7239784" y="3636816"/>
                <a:ext cx="178567" cy="370585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>
                <a:stCxn id="142" idx="6"/>
                <a:endCxn id="140" idx="3"/>
              </p:cNvCxnSpPr>
              <p:nvPr/>
            </p:nvCxnSpPr>
            <p:spPr>
              <a:xfrm flipV="1">
                <a:off x="6891021" y="3456796"/>
                <a:ext cx="730625" cy="550605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>
                <a:stCxn id="138" idx="6"/>
                <a:endCxn id="140" idx="2"/>
              </p:cNvCxnSpPr>
              <p:nvPr/>
            </p:nvCxnSpPr>
            <p:spPr>
              <a:xfrm>
                <a:off x="6926293" y="3323325"/>
                <a:ext cx="684808" cy="108012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>
                <a:stCxn id="141" idx="2"/>
                <a:endCxn id="135" idx="5"/>
              </p:cNvCxnSpPr>
              <p:nvPr/>
            </p:nvCxnSpPr>
            <p:spPr>
              <a:xfrm flipH="1" flipV="1">
                <a:off x="6592444" y="3708824"/>
                <a:ext cx="789903" cy="334581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>
                <a:stCxn id="139" idx="1"/>
                <a:endCxn id="138" idx="5"/>
              </p:cNvCxnSpPr>
              <p:nvPr/>
            </p:nvCxnSpPr>
            <p:spPr>
              <a:xfrm flipH="1" flipV="1">
                <a:off x="6915748" y="3348784"/>
                <a:ext cx="273118" cy="237114"/>
              </a:xfrm>
              <a:prstGeom prst="line">
                <a:avLst/>
              </a:prstGeom>
              <a:ln w="63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4" name="TextBox 1023"/>
          <p:cNvSpPr txBox="1"/>
          <p:nvPr/>
        </p:nvSpPr>
        <p:spPr>
          <a:xfrm>
            <a:off x="1503915" y="2996952"/>
            <a:ext cx="174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Interest network</a:t>
            </a:r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269242" y="3006244"/>
            <a:ext cx="20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Friendship network</a:t>
            </a:r>
            <a:endParaRPr lang="ko-KR" altLang="en-US" dirty="0"/>
          </a:p>
        </p:txBody>
      </p:sp>
      <p:sp>
        <p:nvSpPr>
          <p:cNvPr id="1030" name="오른쪽 화살표 1029"/>
          <p:cNvSpPr/>
          <p:nvPr/>
        </p:nvSpPr>
        <p:spPr>
          <a:xfrm>
            <a:off x="2528373" y="5157192"/>
            <a:ext cx="675475" cy="33458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TextBox 1032"/>
          <p:cNvSpPr txBox="1"/>
          <p:nvPr/>
        </p:nvSpPr>
        <p:spPr>
          <a:xfrm>
            <a:off x="3067472" y="3625860"/>
            <a:ext cx="4691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People connected to each  other tend to have similar interest;</a:t>
            </a:r>
          </a:p>
          <a:p>
            <a:r>
              <a:rPr lang="en-US" altLang="ko-KR" sz="1400" dirty="0" smtClean="0"/>
              <a:t>People with similar interest are more likely to be friends</a:t>
            </a:r>
          </a:p>
        </p:txBody>
      </p:sp>
      <p:sp>
        <p:nvSpPr>
          <p:cNvPr id="1034" name="왼쪽 중괄호 1033"/>
          <p:cNvSpPr/>
          <p:nvPr/>
        </p:nvSpPr>
        <p:spPr>
          <a:xfrm>
            <a:off x="3013435" y="3732272"/>
            <a:ext cx="54037" cy="2880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Introduction: Interests and Friendship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of a user’s behavior</a:t>
            </a:r>
          </a:p>
          <a:p>
            <a:pPr lvl="1"/>
            <a:r>
              <a:rPr lang="en-US" altLang="ko-KR" dirty="0" smtClean="0"/>
              <a:t>Scattered in both friendship and interest networks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Traditional user profiling approach</a:t>
            </a:r>
          </a:p>
          <a:p>
            <a:pPr lvl="1"/>
            <a:r>
              <a:rPr lang="en-US" altLang="ko-KR" dirty="0" smtClean="0"/>
              <a:t>Do not take full advantage of </a:t>
            </a:r>
            <a:r>
              <a:rPr lang="en-US" altLang="ko-KR" i="1" dirty="0" err="1" smtClean="0"/>
              <a:t>homophily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Generate hand-crafted meta-descriptors, or</a:t>
            </a:r>
          </a:p>
          <a:p>
            <a:pPr lvl="1"/>
            <a:r>
              <a:rPr lang="en-US" altLang="ko-KR" dirty="0" smtClean="0"/>
              <a:t>Extract a set of latent features by factorizing a user’s profile data</a:t>
            </a:r>
          </a:p>
          <a:p>
            <a:endParaRPr lang="en-US" altLang="ko-KR" dirty="0"/>
          </a:p>
          <a:p>
            <a:r>
              <a:rPr lang="en-US" altLang="ko-KR" dirty="0" smtClean="0"/>
              <a:t>Collaborative filtering</a:t>
            </a:r>
          </a:p>
          <a:p>
            <a:pPr lvl="1"/>
            <a:r>
              <a:rPr lang="en-US" altLang="ko-KR" dirty="0" smtClean="0"/>
              <a:t>Performs well in recommendation systems </a:t>
            </a:r>
          </a:p>
          <a:p>
            <a:pPr lvl="2"/>
            <a:r>
              <a:rPr lang="en-US" altLang="ko-KR" dirty="0" smtClean="0"/>
              <a:t>where decisions are mainly made individually and independently</a:t>
            </a:r>
          </a:p>
          <a:p>
            <a:pPr lvl="1"/>
            <a:r>
              <a:rPr lang="en-US" altLang="ko-KR" dirty="0" smtClean="0"/>
              <a:t>Could fail in the context of social networks</a:t>
            </a:r>
          </a:p>
          <a:p>
            <a:pPr lvl="2"/>
            <a:r>
              <a:rPr lang="en-US" altLang="ko-KR" dirty="0" smtClean="0"/>
              <a:t>Where user interactions substantially influence decision making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7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Introduction: Friendship Interest 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en-US" altLang="ko-KR" b="1" dirty="0" smtClean="0"/>
              <a:t>friendship-interest propagation</a:t>
            </a:r>
            <a:r>
              <a:rPr lang="en-US" altLang="ko-KR" dirty="0" smtClean="0"/>
              <a:t> (</a:t>
            </a:r>
            <a:r>
              <a:rPr lang="en-US" altLang="ko-KR" b="1" dirty="0" smtClean="0"/>
              <a:t>FIP</a:t>
            </a:r>
            <a:r>
              <a:rPr lang="en-US" altLang="ko-KR" dirty="0" smtClean="0"/>
              <a:t>) model</a:t>
            </a:r>
          </a:p>
          <a:p>
            <a:pPr lvl="1"/>
            <a:r>
              <a:rPr lang="en-US" altLang="ko-KR" dirty="0" smtClean="0"/>
              <a:t>Integrates the learning for interest targeting and friendship prediction into one single process</a:t>
            </a:r>
          </a:p>
          <a:p>
            <a:pPr lvl="1"/>
            <a:r>
              <a:rPr lang="en-US" altLang="ko-KR" dirty="0" smtClean="0"/>
              <a:t>Provides a single unified framework to address both link prediction and interest targeting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Key idea</a:t>
            </a:r>
          </a:p>
          <a:p>
            <a:pPr lvl="2"/>
            <a:r>
              <a:rPr lang="en-US" altLang="ko-KR" dirty="0" smtClean="0"/>
              <a:t>Defines a shared latent factor, and</a:t>
            </a:r>
          </a:p>
          <a:p>
            <a:pPr lvl="2"/>
            <a:r>
              <a:rPr lang="en-US" altLang="ko-KR" dirty="0" smtClean="0"/>
              <a:t>Integrates both interest and friendship networks</a:t>
            </a:r>
          </a:p>
          <a:p>
            <a:pPr lvl="3"/>
            <a:r>
              <a:rPr lang="en-US" altLang="ko-KR" dirty="0" smtClean="0"/>
              <a:t>To connect a user to both items of potential interest and other users with similar interest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0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u="sng" dirty="0" smtClean="0"/>
              <a:t>Problem definition</a:t>
            </a:r>
          </a:p>
          <a:p>
            <a:r>
              <a:rPr lang="en-US" altLang="ko-KR" dirty="0" smtClean="0"/>
              <a:t>Model 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Dyadic interactions</a:t>
            </a:r>
          </a:p>
          <a:p>
            <a:pPr lvl="1"/>
            <a:r>
              <a:rPr lang="en-US" altLang="ko-KR" dirty="0" smtClean="0"/>
              <a:t>I, J: two parties such as users and items, Y: responses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i="1" dirty="0">
                <a:solidFill>
                  <a:srgbClr val="C00000"/>
                </a:solidFill>
              </a:rPr>
              <a:t> </a:t>
            </a:r>
            <a:r>
              <a:rPr lang="en-US" altLang="ko-KR" b="1" i="1" dirty="0" smtClean="0">
                <a:solidFill>
                  <a:srgbClr val="C00000"/>
                </a:solidFill>
              </a:rPr>
              <a:t>  Goal</a:t>
            </a:r>
            <a:r>
              <a:rPr lang="en-US" altLang="ko-KR" dirty="0" smtClean="0">
                <a:solidFill>
                  <a:srgbClr val="C00000"/>
                </a:solidFill>
              </a:rPr>
              <a:t>: infer the value of a missing entry </a:t>
            </a:r>
            <a:r>
              <a:rPr lang="en-US" altLang="ko-KR" i="1" dirty="0" err="1" smtClean="0">
                <a:solidFill>
                  <a:srgbClr val="C00000"/>
                </a:solidFill>
              </a:rPr>
              <a:t>y</a:t>
            </a:r>
            <a:r>
              <a:rPr lang="en-US" altLang="ko-KR" i="1" baseline="-25000" dirty="0" err="1" smtClean="0">
                <a:solidFill>
                  <a:srgbClr val="C00000"/>
                </a:solidFill>
              </a:rPr>
              <a:t>i’j</a:t>
            </a:r>
            <a:r>
              <a:rPr lang="en-US" altLang="ko-KR" i="1" baseline="-25000" dirty="0" smtClean="0">
                <a:solidFill>
                  <a:srgbClr val="C00000"/>
                </a:solidFill>
              </a:rPr>
              <a:t>’</a:t>
            </a:r>
            <a:r>
              <a:rPr lang="en-US" altLang="ko-KR" dirty="0" smtClean="0">
                <a:solidFill>
                  <a:srgbClr val="C00000"/>
                </a:solidFill>
              </a:rPr>
              <a:t>, given an incoming pair (</a:t>
            </a:r>
            <a:r>
              <a:rPr lang="en-US" altLang="ko-KR" i="1" dirty="0" err="1" smtClean="0">
                <a:solidFill>
                  <a:srgbClr val="C00000"/>
                </a:solidFill>
              </a:rPr>
              <a:t>i</a:t>
            </a:r>
            <a:r>
              <a:rPr lang="en-US" altLang="ko-KR" i="1" dirty="0" smtClean="0">
                <a:solidFill>
                  <a:srgbClr val="C00000"/>
                </a:solidFill>
              </a:rPr>
              <a:t>’,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i="1" dirty="0" smtClean="0">
                <a:solidFill>
                  <a:srgbClr val="C00000"/>
                </a:solidFill>
              </a:rPr>
              <a:t>j’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88840"/>
            <a:ext cx="30003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2564904"/>
            <a:ext cx="1819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927705" y="3456992"/>
            <a:ext cx="2088232" cy="1196144"/>
            <a:chOff x="1331640" y="1937498"/>
            <a:chExt cx="2088232" cy="1196144"/>
          </a:xfrm>
        </p:grpSpPr>
        <p:sp>
          <p:nvSpPr>
            <p:cNvPr id="47" name="직사각형 46"/>
            <p:cNvSpPr/>
            <p:nvPr/>
          </p:nvSpPr>
          <p:spPr>
            <a:xfrm>
              <a:off x="1331640" y="1937498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835696" y="1937498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39752" y="1937498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43808" y="1937498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347864" y="1937498"/>
              <a:ext cx="72008" cy="7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123728" y="3017618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760104" y="2801594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1331640" y="3061634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2447032" y="2657578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771068" y="294561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203848" y="276559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>
              <a:stCxn id="47" idx="2"/>
              <a:endCxn id="54" idx="0"/>
            </p:cNvCxnSpPr>
            <p:nvPr/>
          </p:nvCxnSpPr>
          <p:spPr>
            <a:xfrm>
              <a:off x="1367644" y="2009506"/>
              <a:ext cx="0" cy="105212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8" idx="2"/>
              <a:endCxn id="53" idx="0"/>
            </p:cNvCxnSpPr>
            <p:nvPr/>
          </p:nvCxnSpPr>
          <p:spPr>
            <a:xfrm flipH="1">
              <a:off x="1796108" y="2009506"/>
              <a:ext cx="75592" cy="79208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47" idx="2"/>
              <a:endCxn id="55" idx="2"/>
            </p:cNvCxnSpPr>
            <p:nvPr/>
          </p:nvCxnSpPr>
          <p:spPr>
            <a:xfrm>
              <a:off x="1367644" y="2009506"/>
              <a:ext cx="1079388" cy="68407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3" idx="0"/>
              <a:endCxn id="50" idx="2"/>
            </p:cNvCxnSpPr>
            <p:nvPr/>
          </p:nvCxnSpPr>
          <p:spPr>
            <a:xfrm flipV="1">
              <a:off x="1796108" y="2009506"/>
              <a:ext cx="1083704" cy="79208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7" idx="0"/>
              <a:endCxn id="51" idx="2"/>
            </p:cNvCxnSpPr>
            <p:nvPr/>
          </p:nvCxnSpPr>
          <p:spPr>
            <a:xfrm flipV="1">
              <a:off x="3239852" y="2009506"/>
              <a:ext cx="144016" cy="75608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6" idx="0"/>
              <a:endCxn id="49" idx="2"/>
            </p:cNvCxnSpPr>
            <p:nvPr/>
          </p:nvCxnSpPr>
          <p:spPr>
            <a:xfrm flipH="1" flipV="1">
              <a:off x="2375756" y="2009506"/>
              <a:ext cx="431316" cy="9361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52" idx="0"/>
            </p:cNvCxnSpPr>
            <p:nvPr/>
          </p:nvCxnSpPr>
          <p:spPr>
            <a:xfrm flipV="1">
              <a:off x="2159732" y="2009506"/>
              <a:ext cx="216024" cy="100811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5" idx="7"/>
              <a:endCxn id="50" idx="2"/>
            </p:cNvCxnSpPr>
            <p:nvPr/>
          </p:nvCxnSpPr>
          <p:spPr>
            <a:xfrm flipV="1">
              <a:off x="2508495" y="2009506"/>
              <a:ext cx="371317" cy="65861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2" idx="7"/>
              <a:endCxn id="51" idx="2"/>
            </p:cNvCxnSpPr>
            <p:nvPr/>
          </p:nvCxnSpPr>
          <p:spPr>
            <a:xfrm flipV="1">
              <a:off x="2185191" y="2009506"/>
              <a:ext cx="1198677" cy="10186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7" idx="2"/>
              <a:endCxn id="48" idx="2"/>
            </p:cNvCxnSpPr>
            <p:nvPr/>
          </p:nvCxnSpPr>
          <p:spPr>
            <a:xfrm flipH="1" flipV="1">
              <a:off x="1871700" y="2009506"/>
              <a:ext cx="1332148" cy="79208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57" idx="1"/>
              <a:endCxn id="50" idx="2"/>
            </p:cNvCxnSpPr>
            <p:nvPr/>
          </p:nvCxnSpPr>
          <p:spPr>
            <a:xfrm flipH="1" flipV="1">
              <a:off x="2879812" y="2009506"/>
              <a:ext cx="334581" cy="76662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292080" y="3578151"/>
            <a:ext cx="1944216" cy="792088"/>
            <a:chOff x="1331640" y="4706560"/>
            <a:chExt cx="1944216" cy="792088"/>
          </a:xfrm>
        </p:grpSpPr>
        <p:sp>
          <p:nvSpPr>
            <p:cNvPr id="70" name="타원 69"/>
            <p:cNvSpPr/>
            <p:nvPr/>
          </p:nvSpPr>
          <p:spPr>
            <a:xfrm>
              <a:off x="2123728" y="506660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760104" y="4850576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1331640" y="5110616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2447032" y="470656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771068" y="4994592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3203848" y="4814572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2975094" y="542664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2411760" y="5390636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1619672" y="5246620"/>
              <a:ext cx="72008" cy="720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stCxn id="71" idx="3"/>
              <a:endCxn id="72" idx="7"/>
            </p:cNvCxnSpPr>
            <p:nvPr/>
          </p:nvCxnSpPr>
          <p:spPr>
            <a:xfrm flipH="1">
              <a:off x="1393103" y="4912039"/>
              <a:ext cx="377546" cy="209122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3" idx="3"/>
              <a:endCxn id="70" idx="7"/>
            </p:cNvCxnSpPr>
            <p:nvPr/>
          </p:nvCxnSpPr>
          <p:spPr>
            <a:xfrm flipH="1">
              <a:off x="2185191" y="4768023"/>
              <a:ext cx="272386" cy="309122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71" idx="4"/>
              <a:endCxn id="78" idx="7"/>
            </p:cNvCxnSpPr>
            <p:nvPr/>
          </p:nvCxnSpPr>
          <p:spPr>
            <a:xfrm flipH="1">
              <a:off x="1681135" y="4922584"/>
              <a:ext cx="114973" cy="334581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78" idx="2"/>
              <a:endCxn id="72" idx="5"/>
            </p:cNvCxnSpPr>
            <p:nvPr/>
          </p:nvCxnSpPr>
          <p:spPr>
            <a:xfrm flipH="1" flipV="1">
              <a:off x="1393103" y="5172079"/>
              <a:ext cx="226569" cy="11054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73" idx="4"/>
              <a:endCxn id="77" idx="1"/>
            </p:cNvCxnSpPr>
            <p:nvPr/>
          </p:nvCxnSpPr>
          <p:spPr>
            <a:xfrm flipH="1">
              <a:off x="2422305" y="4778568"/>
              <a:ext cx="60731" cy="622613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4" idx="3"/>
              <a:endCxn id="70" idx="6"/>
            </p:cNvCxnSpPr>
            <p:nvPr/>
          </p:nvCxnSpPr>
          <p:spPr>
            <a:xfrm flipH="1">
              <a:off x="2195736" y="5056055"/>
              <a:ext cx="585877" cy="46549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4" idx="1"/>
              <a:endCxn id="71" idx="6"/>
            </p:cNvCxnSpPr>
            <p:nvPr/>
          </p:nvCxnSpPr>
          <p:spPr>
            <a:xfrm flipH="1" flipV="1">
              <a:off x="1832112" y="4886580"/>
              <a:ext cx="949501" cy="118557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74" idx="5"/>
              <a:endCxn id="76" idx="0"/>
            </p:cNvCxnSpPr>
            <p:nvPr/>
          </p:nvCxnSpPr>
          <p:spPr>
            <a:xfrm>
              <a:off x="2832531" y="5056055"/>
              <a:ext cx="178567" cy="37058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77" idx="6"/>
              <a:endCxn id="75" idx="3"/>
            </p:cNvCxnSpPr>
            <p:nvPr/>
          </p:nvCxnSpPr>
          <p:spPr>
            <a:xfrm flipV="1">
              <a:off x="2483768" y="4876035"/>
              <a:ext cx="730625" cy="55060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3" idx="6"/>
              <a:endCxn id="75" idx="2"/>
            </p:cNvCxnSpPr>
            <p:nvPr/>
          </p:nvCxnSpPr>
          <p:spPr>
            <a:xfrm>
              <a:off x="2519040" y="4742564"/>
              <a:ext cx="684808" cy="108012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76" idx="2"/>
              <a:endCxn id="70" idx="5"/>
            </p:cNvCxnSpPr>
            <p:nvPr/>
          </p:nvCxnSpPr>
          <p:spPr>
            <a:xfrm flipH="1" flipV="1">
              <a:off x="2185191" y="5128063"/>
              <a:ext cx="789903" cy="334581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74" idx="1"/>
              <a:endCxn id="73" idx="5"/>
            </p:cNvCxnSpPr>
            <p:nvPr/>
          </p:nvCxnSpPr>
          <p:spPr>
            <a:xfrm flipH="1" flipV="1">
              <a:off x="2508495" y="4768023"/>
              <a:ext cx="273118" cy="23711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238400" y="4828510"/>
            <a:ext cx="154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Bipartite (I ≠ J)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478505" y="4828510"/>
            <a:ext cx="168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Unipartite</a:t>
            </a:r>
            <a:r>
              <a:rPr lang="en-US" altLang="ko-KR" dirty="0" smtClean="0"/>
              <a:t> (I = J)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20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Definition: Interest Targeting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“Matching the best item </a:t>
            </a:r>
            <a:r>
              <a:rPr lang="en-US" altLang="ko-KR" i="1" dirty="0" smtClean="0"/>
              <a:t>j*</a:t>
            </a:r>
            <a:r>
              <a:rPr lang="en-US" altLang="ko-KR" dirty="0" smtClean="0"/>
              <a:t> to a given user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” with CF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Neighborhood models</a:t>
            </a:r>
          </a:p>
          <a:p>
            <a:pPr lvl="1"/>
            <a:r>
              <a:rPr lang="en-US" altLang="ko-KR" dirty="0" smtClean="0"/>
              <a:t>Based on the principle of </a:t>
            </a:r>
            <a:r>
              <a:rPr lang="en-US" altLang="ko-KR" i="1" dirty="0" smtClean="0"/>
              <a:t>locality of dependencies</a:t>
            </a:r>
          </a:p>
          <a:p>
            <a:pPr lvl="1"/>
            <a:r>
              <a:rPr lang="en-US" altLang="ko-KR" dirty="0" smtClean="0"/>
              <a:t>Item-oriented or user-oriented </a:t>
            </a:r>
          </a:p>
          <a:p>
            <a:pPr lvl="1"/>
            <a:r>
              <a:rPr lang="en-US" altLang="ko-KR" dirty="0" smtClean="0"/>
              <a:t>Predicts the interest of user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to item </a:t>
            </a:r>
            <a:r>
              <a:rPr lang="en-US" altLang="ko-KR" i="1" dirty="0" smtClean="0"/>
              <a:t>j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by averaging the neighboring observations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Drawbacks of similarity-based neighborhood methods</a:t>
            </a:r>
            <a:r>
              <a:rPr lang="en-US" altLang="ko-KR" baseline="30000" dirty="0" smtClean="0"/>
              <a:t>[1]</a:t>
            </a:r>
          </a:p>
          <a:p>
            <a:pPr lvl="1"/>
            <a:r>
              <a:rPr lang="en-US" altLang="ko-KR" dirty="0" smtClean="0"/>
              <a:t>Lack of bias correction</a:t>
            </a:r>
          </a:p>
          <a:p>
            <a:pPr lvl="1"/>
            <a:r>
              <a:rPr lang="en-US" altLang="ko-KR" dirty="0" smtClean="0"/>
              <a:t>Co-related item is looked at in isolation</a:t>
            </a:r>
          </a:p>
          <a:p>
            <a:pPr lvl="1"/>
            <a:r>
              <a:rPr lang="en-US" altLang="ko-KR" dirty="0" smtClean="0"/>
              <a:t>Choice of similarity measure is based on experimentation not on mathematical reason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312" y="3261361"/>
            <a:ext cx="1536016" cy="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24328" y="3351355"/>
            <a:ext cx="124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: user-oriented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6475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Definition: Interest Targeting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Latent factor models</a:t>
                </a:r>
                <a:r>
                  <a:rPr lang="en-US" altLang="ko-KR" baseline="30000" dirty="0" smtClean="0"/>
                  <a:t>[1, 2]</a:t>
                </a:r>
              </a:p>
              <a:p>
                <a:pPr lvl="1"/>
                <a:r>
                  <a:rPr lang="en-US" altLang="ko-KR" dirty="0" smtClean="0"/>
                  <a:t>Users and items are characterized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by latent factors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Each decision is approximated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by the dot production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𝑗𝑘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  <a:ea typeface="Cambria Math"/>
                      </a:rPr>
                      <m:t> =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ko-KR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Squared error as a measure of loss</a:t>
                </a:r>
              </a:p>
              <a:p>
                <a:pPr lvl="2"/>
                <a:r>
                  <a:rPr lang="en-US" altLang="ko-KR" dirty="0" smtClean="0"/>
                  <a:t>Use the loss function</a:t>
                </a:r>
              </a:p>
              <a:p>
                <a:pPr lvl="2"/>
                <a:r>
                  <a:rPr lang="en-US" altLang="ko-KR" dirty="0" smtClean="0"/>
                  <a:t>e.g.,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−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ko-KR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ko-KR" b="0" i="1" baseline="3000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US" altLang="ko-KR" baseline="30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6245663" y="1673141"/>
            <a:ext cx="216024" cy="8197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84168" y="136283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</a:t>
            </a:r>
            <a:r>
              <a:rPr lang="en-US" altLang="ko-KR" sz="1200" i="1" dirty="0" err="1" smtClean="0"/>
              <a:t>i</a:t>
            </a:r>
            <a:endParaRPr lang="ko-KR" altLang="en-US" sz="1200" i="1" dirty="0"/>
          </a:p>
        </p:txBody>
      </p:sp>
      <p:sp>
        <p:nvSpPr>
          <p:cNvPr id="6" name="직사각형 5"/>
          <p:cNvSpPr/>
          <p:nvPr/>
        </p:nvSpPr>
        <p:spPr>
          <a:xfrm>
            <a:off x="6943290" y="1673141"/>
            <a:ext cx="216024" cy="8197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81795" y="1362834"/>
            <a:ext cx="542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item </a:t>
            </a:r>
            <a:r>
              <a:rPr lang="en-US" altLang="ko-KR" sz="1200" i="1" dirty="0" smtClean="0"/>
              <a:t>j</a:t>
            </a:r>
            <a:endParaRPr lang="ko-KR" altLang="en-US" sz="1200" i="1" dirty="0"/>
          </a:p>
        </p:txBody>
      </p:sp>
      <p:sp>
        <p:nvSpPr>
          <p:cNvPr id="10" name="직사각형 9"/>
          <p:cNvSpPr/>
          <p:nvPr/>
        </p:nvSpPr>
        <p:spPr>
          <a:xfrm rot="16200000">
            <a:off x="5256029" y="3340522"/>
            <a:ext cx="216024" cy="864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70988" y="337332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</a:t>
            </a:r>
            <a:r>
              <a:rPr lang="en-US" altLang="ko-KR" sz="1200" i="1" dirty="0" err="1" smtClean="0"/>
              <a:t>i</a:t>
            </a:r>
            <a:r>
              <a:rPr lang="en-US" altLang="ko-KR" sz="1200" i="1" dirty="0" smtClean="0"/>
              <a:t> </a:t>
            </a:r>
            <a:r>
              <a:rPr lang="en-US" altLang="ko-KR" sz="1200" i="1" baseline="30000" dirty="0" smtClean="0"/>
              <a:t>T</a:t>
            </a:r>
            <a:endParaRPr lang="ko-KR" altLang="en-US" sz="1200" i="1" baseline="30000" dirty="0"/>
          </a:p>
        </p:txBody>
      </p:sp>
      <p:sp>
        <p:nvSpPr>
          <p:cNvPr id="12" name="직사각형 11"/>
          <p:cNvSpPr/>
          <p:nvPr/>
        </p:nvSpPr>
        <p:spPr>
          <a:xfrm>
            <a:off x="6063632" y="3650321"/>
            <a:ext cx="216024" cy="8668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02137" y="3340014"/>
            <a:ext cx="542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item </a:t>
            </a:r>
            <a:r>
              <a:rPr lang="en-US" altLang="ko-KR" sz="1200" i="1" dirty="0" smtClean="0"/>
              <a:t>j</a:t>
            </a:r>
            <a:endParaRPr lang="ko-KR" altLang="en-US" sz="12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7072"/>
            <a:ext cx="2376264" cy="54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56992"/>
            <a:ext cx="2247900" cy="112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475981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557</TotalTime>
  <Words>1062</Words>
  <Application>Microsoft Office PowerPoint</Application>
  <PresentationFormat>화면 슬라이드 쇼(4:3)</PresentationFormat>
  <Paragraphs>271</Paragraphs>
  <Slides>29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SNU IDB Lab.</vt:lpstr>
      <vt:lpstr>Like like alike – Joint Friendship and Interest Propagation in Social Networks</vt:lpstr>
      <vt:lpstr>Outline </vt:lpstr>
      <vt:lpstr>Introduction</vt:lpstr>
      <vt:lpstr>Introduction: Interests and Friendship</vt:lpstr>
      <vt:lpstr>Introduction: Friendship Interest Propagation</vt:lpstr>
      <vt:lpstr>Outline </vt:lpstr>
      <vt:lpstr>Problem Definition</vt:lpstr>
      <vt:lpstr>Problem Definition: Interest Targeting</vt:lpstr>
      <vt:lpstr>Problem Definition: Interest Targeting</vt:lpstr>
      <vt:lpstr>Problem Definition: Interest Targeting</vt:lpstr>
      <vt:lpstr>Problem Definition: Friendship Prediction</vt:lpstr>
      <vt:lpstr>Outline </vt:lpstr>
      <vt:lpstr>Model</vt:lpstr>
      <vt:lpstr>Model</vt:lpstr>
      <vt:lpstr>Model: Model Specification</vt:lpstr>
      <vt:lpstr>Model: Model Specification</vt:lpstr>
      <vt:lpstr>Model: Model Specification</vt:lpstr>
      <vt:lpstr>Model: Loss </vt:lpstr>
      <vt:lpstr>Model: Bias Correction</vt:lpstr>
      <vt:lpstr>Outline </vt:lpstr>
      <vt:lpstr>Experiments</vt:lpstr>
      <vt:lpstr>Experiments: Interest Targeting</vt:lpstr>
      <vt:lpstr>Experiments: Interest Targeting</vt:lpstr>
      <vt:lpstr>Experiments: Friendship Prediction</vt:lpstr>
      <vt:lpstr>Experiments: Friendship Prediction</vt:lpstr>
      <vt:lpstr>Outline </vt:lpstr>
      <vt:lpstr>Conclusions</vt:lpstr>
      <vt:lpstr>PowerPoint 프레젠테이션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Hyewon Lim</dc:creator>
  <cp:lastModifiedBy>IDB</cp:lastModifiedBy>
  <cp:revision>41</cp:revision>
  <dcterms:created xsi:type="dcterms:W3CDTF">2013-01-08T04:57:53Z</dcterms:created>
  <dcterms:modified xsi:type="dcterms:W3CDTF">2013-01-09T04:59:56Z</dcterms:modified>
</cp:coreProperties>
</file>