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324" r:id="rId4"/>
    <p:sldId id="325" r:id="rId5"/>
    <p:sldId id="346" r:id="rId6"/>
    <p:sldId id="326" r:id="rId7"/>
    <p:sldId id="327" r:id="rId8"/>
    <p:sldId id="329" r:id="rId9"/>
    <p:sldId id="332" r:id="rId10"/>
    <p:sldId id="347" r:id="rId11"/>
    <p:sldId id="330" r:id="rId12"/>
    <p:sldId id="331" r:id="rId13"/>
    <p:sldId id="336" r:id="rId14"/>
    <p:sldId id="345" r:id="rId15"/>
    <p:sldId id="334" r:id="rId16"/>
    <p:sldId id="339" r:id="rId17"/>
    <p:sldId id="340" r:id="rId18"/>
    <p:sldId id="344" r:id="rId19"/>
    <p:sldId id="341" r:id="rId20"/>
    <p:sldId id="343" r:id="rId21"/>
    <p:sldId id="342" r:id="rId22"/>
    <p:sldId id="323" r:id="rId2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8298" autoAdjust="0"/>
  </p:normalViewPr>
  <p:slideViewPr>
    <p:cSldViewPr>
      <p:cViewPr varScale="1">
        <p:scale>
          <a:sx n="117" d="100"/>
          <a:sy n="117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Pregel</a:t>
            </a:r>
            <a:r>
              <a:rPr lang="en-US" altLang="ko-KR" dirty="0" smtClean="0"/>
              <a:t>: A System for Large-Scale Graph Processing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r>
              <a:rPr lang="en-US" altLang="ko-KR" dirty="0" err="1" smtClean="0"/>
              <a:t>Grzegorz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Malewicz</a:t>
            </a:r>
            <a:r>
              <a:rPr lang="en-US" altLang="ko-KR" dirty="0"/>
              <a:t> </a:t>
            </a:r>
            <a:r>
              <a:rPr lang="en-US" altLang="ko-KR" dirty="0" smtClean="0"/>
              <a:t>et al.</a:t>
            </a:r>
          </a:p>
          <a:p>
            <a:r>
              <a:rPr lang="en-US" altLang="ko-KR" dirty="0" smtClean="0"/>
              <a:t>Google, Inc.</a:t>
            </a:r>
          </a:p>
          <a:p>
            <a:r>
              <a:rPr lang="en-US" altLang="ko-KR" dirty="0" smtClean="0"/>
              <a:t>SIGMOD 2010   </a:t>
            </a:r>
          </a:p>
          <a:p>
            <a:endParaRPr lang="en-US" altLang="ko-KR" dirty="0"/>
          </a:p>
          <a:p>
            <a:pPr algn="r"/>
            <a:r>
              <a:rPr lang="en-US" altLang="ko-KR" dirty="0" smtClean="0"/>
              <a:t>  23 January  2013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smtClean="0"/>
              <a:t>Min Sup Lee</a:t>
            </a:r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Model of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computation</a:t>
            </a:r>
          </a:p>
          <a:p>
            <a:r>
              <a:rPr lang="en-US" altLang="ko-KR" b="1" u="sng" dirty="0" smtClean="0"/>
              <a:t>Implementation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Pregel</a:t>
            </a:r>
            <a:r>
              <a:rPr lang="en-US" altLang="ko-KR" dirty="0" smtClean="0"/>
              <a:t> library divides a graph into partition</a:t>
            </a:r>
          </a:p>
          <a:p>
            <a:r>
              <a:rPr lang="en-US" altLang="ko-KR" dirty="0" smtClean="0"/>
              <a:t>The default partitioning function</a:t>
            </a:r>
          </a:p>
          <a:p>
            <a:pPr lvl="1"/>
            <a:r>
              <a:rPr lang="en-US" altLang="ko-KR" dirty="0" smtClean="0"/>
              <a:t>Hash(ID) mod N (N</a:t>
            </a:r>
            <a:r>
              <a:rPr lang="ko-KR" altLang="en-US" dirty="0"/>
              <a:t> </a:t>
            </a:r>
            <a:r>
              <a:rPr lang="en-US" altLang="ko-KR" dirty="0" smtClean="0"/>
              <a:t>is the number of partition)</a:t>
            </a:r>
          </a:p>
          <a:p>
            <a:pPr lvl="1"/>
            <a:r>
              <a:rPr lang="en-US" altLang="ko-KR" dirty="0" smtClean="0"/>
              <a:t>Users can replace 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146" name="Picture 2" descr="C:\Users\Min Sup\Desktop\2012년 2학기\세미나\2013-01-23 랩세미나\images\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25" y="2636912"/>
            <a:ext cx="5541255" cy="378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Pregel</a:t>
            </a:r>
            <a:r>
              <a:rPr lang="en-US" altLang="ko-KR" dirty="0"/>
              <a:t>-Overview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Pregel</a:t>
            </a:r>
            <a:r>
              <a:rPr lang="en-US" altLang="ko-KR" dirty="0" smtClean="0"/>
              <a:t>-Overview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122" name="Picture 2" descr="C:\Users\Min Sup\Desktop\2012년 2학기\세미나\2013-01-23 랩세미나\images\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08137"/>
            <a:ext cx="7686676" cy="468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Execution of a </a:t>
            </a:r>
            <a:r>
              <a:rPr lang="en-US" altLang="ko-KR" dirty="0" err="1" smtClean="0"/>
              <a:t>Pregel</a:t>
            </a:r>
            <a:r>
              <a:rPr lang="en-US" altLang="ko-KR" dirty="0" smtClean="0"/>
              <a:t> program (Master)</a:t>
            </a:r>
          </a:p>
          <a:p>
            <a:pPr marL="457200" lvl="1" indent="0">
              <a:buNone/>
            </a:pPr>
            <a:r>
              <a:rPr lang="en-US" altLang="ko-KR" dirty="0" smtClean="0"/>
              <a:t>1. responsible for coordinating worker activity</a:t>
            </a:r>
          </a:p>
          <a:p>
            <a:pPr marL="457200" lvl="1" indent="0">
              <a:buNone/>
            </a:pPr>
            <a:r>
              <a:rPr lang="en-US" altLang="ko-KR" dirty="0" smtClean="0"/>
              <a:t>2. Determines how many partitions the graph will have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Assigns partitions to each worker machine</a:t>
            </a:r>
          </a:p>
          <a:p>
            <a:pPr marL="457200" lvl="1" indent="0">
              <a:buNone/>
            </a:pPr>
            <a:r>
              <a:rPr lang="en-US" altLang="ko-KR" dirty="0" smtClean="0"/>
              <a:t>3. Assigns a portion of the user’s input</a:t>
            </a:r>
          </a:p>
          <a:p>
            <a:pPr marL="457200" lvl="1" indent="0">
              <a:buNone/>
            </a:pPr>
            <a:r>
              <a:rPr lang="en-US" altLang="ko-KR" dirty="0" smtClean="0"/>
              <a:t>4. Instruct each worker to perform a </a:t>
            </a:r>
            <a:r>
              <a:rPr lang="en-US" altLang="ko-KR" dirty="0" err="1" smtClean="0"/>
              <a:t>superstep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5. Instruct each worker to save its portion of the graph </a:t>
            </a:r>
          </a:p>
          <a:p>
            <a:pPr lvl="2"/>
            <a:r>
              <a:rPr lang="en-US" altLang="ko-KR" dirty="0" smtClean="0"/>
              <a:t>After the computation halts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Fault tolerance</a:t>
            </a:r>
          </a:p>
          <a:p>
            <a:pPr lvl="1"/>
            <a:r>
              <a:rPr lang="en-US" altLang="ko-KR" dirty="0" smtClean="0"/>
              <a:t>Checkpoint</a:t>
            </a:r>
          </a:p>
          <a:p>
            <a:pPr lvl="2"/>
            <a:r>
              <a:rPr lang="en-US" altLang="ko-KR" dirty="0" smtClean="0"/>
              <a:t>At the beginning of a </a:t>
            </a:r>
            <a:r>
              <a:rPr lang="en-US" altLang="ko-KR" dirty="0" err="1" smtClean="0"/>
              <a:t>superstep</a:t>
            </a:r>
            <a:r>
              <a:rPr lang="en-US" altLang="ko-KR" dirty="0" smtClean="0"/>
              <a:t>, save the state of their partitions</a:t>
            </a:r>
          </a:p>
          <a:p>
            <a:pPr lvl="1"/>
            <a:r>
              <a:rPr lang="en-US" altLang="ko-KR" dirty="0" smtClean="0"/>
              <a:t>Worker failures</a:t>
            </a:r>
          </a:p>
          <a:p>
            <a:pPr lvl="2"/>
            <a:r>
              <a:rPr lang="en-US" altLang="ko-KR" dirty="0" smtClean="0"/>
              <a:t>Detected using regular “ping” messages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8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Model of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computation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  <a:p>
            <a:r>
              <a:rPr lang="en-US" altLang="ko-KR" b="1" u="sng" dirty="0" smtClean="0"/>
              <a:t>Experiments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Experiment 1:</a:t>
            </a:r>
          </a:p>
          <a:p>
            <a:pPr lvl="1"/>
            <a:r>
              <a:rPr lang="en-US" altLang="ko-KR" dirty="0" smtClean="0"/>
              <a:t>SSSP (Single-source shortest paths) on 1 billion vertex binary tree, vary number of workers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9218" name="Picture 2" descr="C:\Users\Min Sup\Desktop\2012년 2학기\세미나\2013-01-23 랩세미나\image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88" y="2492896"/>
            <a:ext cx="59495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05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Experiment 2:</a:t>
            </a:r>
          </a:p>
          <a:p>
            <a:pPr lvl="1"/>
            <a:r>
              <a:rPr lang="en-US" altLang="ko-KR" dirty="0" smtClean="0"/>
              <a:t>SSSP on variable size binary trees, constant 800 workers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10242" name="Picture 2" descr="C:\Users\Min Sup\Desktop\2012년 2학기\세미나\2013-01-23 랩세미나\images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2204865"/>
            <a:ext cx="6463172" cy="38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Experiment 3:</a:t>
            </a:r>
          </a:p>
          <a:p>
            <a:pPr lvl="1"/>
            <a:r>
              <a:rPr lang="en-US" altLang="ko-KR" dirty="0" smtClean="0"/>
              <a:t>SSSP on log-normal random graphs (mean out-degree = 127.1)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10242" name="Picture 2" descr="C:\Users\Min Sup\Desktop\2012년 2학기\세미나\2013-01-23 랩세미나\images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544738" cy="39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3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Model of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computation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Experiments</a:t>
            </a:r>
          </a:p>
          <a:p>
            <a:r>
              <a:rPr lang="en-US" altLang="ko-KR" b="1" u="sng" dirty="0" smtClean="0"/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Suitable for large-scale graph computing</a:t>
            </a:r>
          </a:p>
          <a:p>
            <a:pPr lvl="1"/>
            <a:r>
              <a:rPr lang="en-US" altLang="ko-KR" dirty="0" smtClean="0"/>
              <a:t>Performance, scalability, and fault-tolerant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The API is intuitive, flexible, and easy to use</a:t>
            </a:r>
          </a:p>
          <a:p>
            <a:endParaRPr lang="en-US" altLang="ko-KR" dirty="0"/>
          </a:p>
          <a:p>
            <a:r>
              <a:rPr lang="en-US" altLang="ko-KR" dirty="0" smtClean="0"/>
              <a:t>Need to devise more partitioning mechanisms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5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Model of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computation</a:t>
            </a:r>
          </a:p>
          <a:p>
            <a:r>
              <a:rPr lang="en-US" altLang="ko-KR" dirty="0" smtClean="0"/>
              <a:t>Implementation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Model of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computation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r>
              <a:rPr lang="en-US" altLang="ko-KR" b="1" u="sng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dirty="0" smtClean="0"/>
              <a:t>Easy </a:t>
            </a:r>
            <a:r>
              <a:rPr lang="en-US" altLang="ko-KR" dirty="0"/>
              <a:t>to </a:t>
            </a:r>
            <a:r>
              <a:rPr lang="en-US" altLang="ko-KR" dirty="0" smtClean="0"/>
              <a:t>use</a:t>
            </a:r>
          </a:p>
          <a:p>
            <a:pPr lvl="1"/>
            <a:r>
              <a:rPr lang="en-US" altLang="ko-KR" dirty="0" smtClean="0"/>
              <a:t>High performance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Weak points</a:t>
            </a:r>
          </a:p>
          <a:p>
            <a:pPr lvl="1"/>
            <a:r>
              <a:rPr lang="en-US" altLang="ko-KR" dirty="0" smtClean="0"/>
              <a:t>More experimental data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1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0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Many </a:t>
            </a:r>
            <a:r>
              <a:rPr lang="en-US" altLang="ko-KR" dirty="0"/>
              <a:t>practical computing problems concern large graphs</a:t>
            </a:r>
          </a:p>
          <a:p>
            <a:pPr lvl="1"/>
            <a:r>
              <a:rPr lang="en-US" altLang="ko-KR" dirty="0"/>
              <a:t>Web graph, social network</a:t>
            </a:r>
          </a:p>
          <a:p>
            <a:pPr lvl="1"/>
            <a:r>
              <a:rPr lang="en-US" altLang="ko-KR" dirty="0"/>
              <a:t>Transportation routes</a:t>
            </a:r>
          </a:p>
          <a:p>
            <a:pPr lvl="1"/>
            <a:r>
              <a:rPr lang="en-US" altLang="ko-KR" dirty="0"/>
              <a:t>Similarity of newspaper articles</a:t>
            </a:r>
          </a:p>
          <a:p>
            <a:pPr lvl="1"/>
            <a:r>
              <a:rPr lang="en-US" altLang="ko-KR" dirty="0"/>
              <a:t>Paths of </a:t>
            </a:r>
            <a:r>
              <a:rPr lang="en-US" altLang="ko-KR" dirty="0" smtClean="0"/>
              <a:t>disease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Pregel</a:t>
            </a:r>
            <a:endParaRPr lang="en-US" altLang="ko-KR" dirty="0"/>
          </a:p>
          <a:p>
            <a:pPr lvl="1"/>
            <a:r>
              <a:rPr lang="en-US" altLang="ko-KR" dirty="0" smtClean="0"/>
              <a:t>Suitable </a:t>
            </a:r>
            <a:r>
              <a:rPr lang="en-US" altLang="ko-KR" dirty="0"/>
              <a:t>for large graph task</a:t>
            </a:r>
          </a:p>
          <a:p>
            <a:pPr lvl="1"/>
            <a:r>
              <a:rPr lang="en-US" altLang="ko-KR" dirty="0"/>
              <a:t>Efficient, scalable and fault-tolerant </a:t>
            </a:r>
            <a:r>
              <a:rPr lang="en-US" altLang="ko-KR" dirty="0" smtClean="0"/>
              <a:t>implementation</a:t>
            </a:r>
            <a:endParaRPr lang="en-US" altLang="ko-KR" dirty="0"/>
          </a:p>
          <a:p>
            <a:pPr lvl="1"/>
            <a:r>
              <a:rPr lang="en-US" altLang="ko-KR" dirty="0"/>
              <a:t>Vertex centric approach</a:t>
            </a:r>
          </a:p>
          <a:p>
            <a:pPr lvl="2"/>
            <a:r>
              <a:rPr lang="en-US" altLang="ko-KR" dirty="0"/>
              <a:t>Flexible enough to express a broad set of algorithms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 descr="C:\Users\Min Sup\Desktop\2012년 2학기\세미나\2013-01-23 랩세미나\images\Konigsberg_brid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4824"/>
            <a:ext cx="310663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09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Issues for Processing of Large </a:t>
            </a:r>
            <a:r>
              <a:rPr lang="en-US" altLang="ko-KR" dirty="0"/>
              <a:t>G</a:t>
            </a:r>
            <a:r>
              <a:rPr lang="en-US" altLang="ko-KR" dirty="0" smtClean="0"/>
              <a:t>raphs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Poor locality of memory</a:t>
            </a:r>
          </a:p>
          <a:p>
            <a:r>
              <a:rPr lang="en-US" altLang="ko-KR" dirty="0" smtClean="0"/>
              <a:t>Changing degree of parallelism</a:t>
            </a:r>
            <a:endParaRPr lang="en-US" altLang="ko-KR" dirty="0"/>
          </a:p>
          <a:p>
            <a:r>
              <a:rPr lang="en-US" altLang="ko-KR" dirty="0" smtClean="0"/>
              <a:t>Fault tolerance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</a:t>
            </a:r>
            <a:r>
              <a:rPr lang="en-US" altLang="ko-KR" dirty="0"/>
              <a:t>is ill-suited for graph </a:t>
            </a:r>
            <a:r>
              <a:rPr lang="en-US" altLang="ko-KR" dirty="0" smtClean="0"/>
              <a:t>processing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Model for </a:t>
            </a:r>
            <a:r>
              <a:rPr lang="en-US" altLang="ko-KR" dirty="0" smtClean="0">
                <a:solidFill>
                  <a:srgbClr val="C00000"/>
                </a:solidFill>
              </a:rPr>
              <a:t>fault-tolerant parallel processing</a:t>
            </a:r>
            <a:r>
              <a:rPr lang="en-US" altLang="ko-KR" dirty="0" smtClean="0"/>
              <a:t> of graphs</a:t>
            </a:r>
          </a:p>
          <a:p>
            <a:r>
              <a:rPr lang="en-US" altLang="ko-KR" dirty="0" smtClean="0"/>
              <a:t>C++ API allowing users to apply this model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8194" name="Picture 2" descr="C:\Users\Min Sup\Desktop\2012년 2학기\세미나\2013-01-23 랩세미나\images\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540747"/>
            <a:ext cx="2902026" cy="76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1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b="1" u="sng" dirty="0" smtClean="0"/>
              <a:t>Model of</a:t>
            </a:r>
            <a:r>
              <a:rPr lang="ko-KR" altLang="en-US" b="1" u="sng" dirty="0" smtClean="0"/>
              <a:t> </a:t>
            </a:r>
            <a:r>
              <a:rPr lang="en-US" altLang="ko-KR" b="1" u="sng" dirty="0" smtClean="0"/>
              <a:t>computation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Pregel</a:t>
            </a:r>
            <a:r>
              <a:rPr lang="en-US" altLang="ko-KR" dirty="0"/>
              <a:t> computation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Superstep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Receives messages set in the previous </a:t>
            </a:r>
            <a:r>
              <a:rPr lang="en-US" altLang="ko-KR" dirty="0" err="1" smtClean="0"/>
              <a:t>superstep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Sends messages to other vertices</a:t>
            </a:r>
          </a:p>
          <a:p>
            <a:pPr lvl="1"/>
            <a:r>
              <a:rPr lang="en-US" altLang="ko-KR" dirty="0" smtClean="0"/>
              <a:t>Modifies its value or that of its outgoing edges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2052" name="Picture 4" descr="C:\Users\Min Sup\Desktop\2012년 2학기\세미나\2013-01-23 랩세미나\images\500px-Bsp_wiki_fig1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47625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3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of Computation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Pregel</a:t>
            </a:r>
            <a:r>
              <a:rPr lang="en-US" altLang="ko-KR" dirty="0" smtClean="0"/>
              <a:t> computation consist of a sequence of iterations</a:t>
            </a:r>
          </a:p>
          <a:p>
            <a:pPr lvl="1"/>
            <a:r>
              <a:rPr lang="en-US" altLang="ko-KR" dirty="0" err="1"/>
              <a:t>S</a:t>
            </a:r>
            <a:r>
              <a:rPr lang="en-US" altLang="ko-KR" dirty="0" err="1" smtClean="0"/>
              <a:t>upersteps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0" name="Picture 2" descr="C:\Users\Min Sup\Desktop\2012년 2학기\세미나\2013-01-23 랩세미나\images\500px-Bsp_wiki_fig1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16" y="2319785"/>
            <a:ext cx="476250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 Sup\Desktop\2012년 2학기\세미나\2013-01-23 랩세미나\images\superst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222" y="3687937"/>
            <a:ext cx="268605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Min Sup\Desktop\2012년 2학기\세미나\2013-01-23 랩세미나\images\superst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094" y="4768057"/>
            <a:ext cx="2686050" cy="103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940152" y="2420888"/>
            <a:ext cx="26972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Invoke a user defined </a:t>
            </a: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function for each vertex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40152" y="3131676"/>
            <a:ext cx="143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Superstep</a:t>
            </a:r>
            <a:r>
              <a:rPr lang="en-US" altLang="ko-KR" dirty="0" smtClean="0"/>
              <a:t> 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40152" y="4211796"/>
            <a:ext cx="1897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Superstep</a:t>
            </a:r>
            <a:r>
              <a:rPr lang="en-US" altLang="ko-KR" dirty="0" smtClean="0"/>
              <a:t> S+1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40152" y="5291916"/>
            <a:ext cx="1897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Superstep</a:t>
            </a:r>
            <a:r>
              <a:rPr lang="en-US" altLang="ko-KR" dirty="0" smtClean="0"/>
              <a:t> S+2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4211960" y="2060848"/>
            <a:ext cx="576064" cy="36004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35896" y="1628800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 smtClean="0"/>
              <a:t>Input</a:t>
            </a:r>
            <a:endParaRPr lang="en-US" altLang="ko-KR" sz="2000" b="1" dirty="0"/>
          </a:p>
        </p:txBody>
      </p:sp>
      <p:sp>
        <p:nvSpPr>
          <p:cNvPr id="14" name="아래쪽 화살표 13"/>
          <p:cNvSpPr/>
          <p:nvPr/>
        </p:nvSpPr>
        <p:spPr>
          <a:xfrm>
            <a:off x="4211960" y="5877272"/>
            <a:ext cx="576064" cy="36004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63888" y="6197242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 err="1" smtClean="0"/>
              <a:t>Ouput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3916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Maximum Value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vertex deactivates itself by voting to halt</a:t>
            </a:r>
          </a:p>
          <a:p>
            <a:r>
              <a:rPr lang="en-US" altLang="ko-KR" dirty="0" smtClean="0"/>
              <a:t>When no further vertices change, the algorithm terminates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6" name="Picture 2" descr="C:\Users\Min Sup\Desktop\2012년 2학기\세미나\2013-01-23 랩세미나\images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20934"/>
            <a:ext cx="3528392" cy="15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n Sup\Desktop\2012년 2학기\세미나\2013-01-23 랩세미나\images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11" y="2132856"/>
            <a:ext cx="4741937" cy="385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753644" y="6021288"/>
            <a:ext cx="3490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Dotted lines are messages.</a:t>
            </a:r>
          </a:p>
          <a:p>
            <a:r>
              <a:rPr lang="en-US" altLang="ko-KR" sz="1600" dirty="0" smtClean="0"/>
              <a:t>Shaded vertices have voted to halt.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5108712" y="3362366"/>
            <a:ext cx="426674" cy="426674"/>
          </a:xfrm>
          <a:prstGeom prst="ellipse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948316" y="3365156"/>
            <a:ext cx="426674" cy="426674"/>
          </a:xfrm>
          <a:prstGeom prst="ellipse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67640" y="4426158"/>
            <a:ext cx="426674" cy="426674"/>
          </a:xfrm>
          <a:prstGeom prst="ellipse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112618" y="4420784"/>
            <a:ext cx="426674" cy="426674"/>
          </a:xfrm>
          <a:prstGeom prst="ellipse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793294" y="4426158"/>
            <a:ext cx="426674" cy="426674"/>
          </a:xfrm>
          <a:prstGeom prst="ellipse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93294" y="5466926"/>
            <a:ext cx="426674" cy="426674"/>
          </a:xfrm>
          <a:prstGeom prst="ellipse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56480" y="5475090"/>
            <a:ext cx="426674" cy="426674"/>
          </a:xfrm>
          <a:prstGeom prst="ellipse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271546" y="5469716"/>
            <a:ext cx="426674" cy="426674"/>
          </a:xfrm>
          <a:prstGeom prst="ellipse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105922" y="5477880"/>
            <a:ext cx="426674" cy="426674"/>
          </a:xfrm>
          <a:prstGeom prst="ellipse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0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Message passing</a:t>
            </a:r>
          </a:p>
          <a:p>
            <a:pPr lvl="1"/>
            <a:r>
              <a:rPr lang="en-US" altLang="ko-KR" dirty="0" smtClean="0"/>
              <a:t>Vertices communicate directly with one another by sending messages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Combiners</a:t>
            </a:r>
          </a:p>
          <a:p>
            <a:pPr lvl="1"/>
            <a:r>
              <a:rPr lang="en-US" altLang="ko-KR" dirty="0" smtClean="0"/>
              <a:t>Sending a message incurs some overhead</a:t>
            </a:r>
          </a:p>
          <a:p>
            <a:pPr lvl="1"/>
            <a:r>
              <a:rPr lang="en-US" altLang="ko-KR" dirty="0" smtClean="0"/>
              <a:t>Set from the user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Aggregators</a:t>
            </a:r>
          </a:p>
          <a:p>
            <a:pPr lvl="1"/>
            <a:r>
              <a:rPr lang="en-US" altLang="ko-KR" dirty="0" smtClean="0"/>
              <a:t>Min, max, or sum operations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2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11111</TotalTime>
  <Words>523</Words>
  <Application>Microsoft Office PowerPoint</Application>
  <PresentationFormat>화면 슬라이드 쇼(4:3)</PresentationFormat>
  <Paragraphs>171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SNU IDB Lab.</vt:lpstr>
      <vt:lpstr>Pregel: A System for Large-Scale Graph Processing</vt:lpstr>
      <vt:lpstr>Outline</vt:lpstr>
      <vt:lpstr>Introduction</vt:lpstr>
      <vt:lpstr>Issues for Processing of Large Graphs</vt:lpstr>
      <vt:lpstr>Outline</vt:lpstr>
      <vt:lpstr>Pregel computation</vt:lpstr>
      <vt:lpstr>Model of Computation</vt:lpstr>
      <vt:lpstr>Maximum Value Example</vt:lpstr>
      <vt:lpstr>C++ API</vt:lpstr>
      <vt:lpstr>Outline</vt:lpstr>
      <vt:lpstr>Basic Architecture</vt:lpstr>
      <vt:lpstr>Pregel-Overview</vt:lpstr>
      <vt:lpstr>Implementation</vt:lpstr>
      <vt:lpstr>Outline</vt:lpstr>
      <vt:lpstr>Experiments</vt:lpstr>
      <vt:lpstr>Experiments</vt:lpstr>
      <vt:lpstr>Experiments</vt:lpstr>
      <vt:lpstr>Outline</vt:lpstr>
      <vt:lpstr>Conclusion</vt:lpstr>
      <vt:lpstr>Outline</vt:lpstr>
      <vt:lpstr>Discussion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Min Sup</cp:lastModifiedBy>
  <cp:revision>444</cp:revision>
  <cp:lastPrinted>2012-12-05T04:12:24Z</cp:lastPrinted>
  <dcterms:created xsi:type="dcterms:W3CDTF">2006-10-05T04:04:58Z</dcterms:created>
  <dcterms:modified xsi:type="dcterms:W3CDTF">2013-01-23T04:58:24Z</dcterms:modified>
</cp:coreProperties>
</file>