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6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885" autoAdjust="0"/>
    <p:restoredTop sz="90679" autoAdjust="0"/>
  </p:normalViewPr>
  <p:slideViewPr>
    <p:cSldViewPr>
      <p:cViewPr varScale="1">
        <p:scale>
          <a:sx n="68" d="100"/>
          <a:sy n="68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pPr/>
              <a:t>2012-02-05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EWMA: exponentially weighted moving</a:t>
            </a:r>
            <a:r>
              <a:rPr lang="en-US" altLang="ko-KR" baseline="0" dirty="0" smtClean="0"/>
              <a:t> mean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9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EWMA: exponentially </a:t>
            </a:r>
            <a:r>
              <a:rPr lang="en-US" altLang="ko-KR" smtClean="0"/>
              <a:t>weighted moving</a:t>
            </a:r>
            <a:r>
              <a:rPr lang="en-US" altLang="ko-KR" baseline="0" smtClean="0"/>
              <a:t> mean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9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pPr/>
              <a:t>2012-02-05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ua/twee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Processing and Visualizing the Data</a:t>
            </a:r>
            <a:br>
              <a:rPr lang="en-US" altLang="ko-KR" dirty="0" smtClean="0"/>
            </a:br>
            <a:r>
              <a:rPr lang="en-US" altLang="ko-KR" dirty="0" smtClean="0"/>
              <a:t>in Tweets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Adam Marcus et al.</a:t>
            </a:r>
          </a:p>
          <a:p>
            <a:r>
              <a:rPr lang="en-US" altLang="ko-KR" dirty="0" smtClean="0"/>
              <a:t>SIGMOD Record 40(4), 2011</a:t>
            </a:r>
          </a:p>
          <a:p>
            <a:endParaRPr lang="en-US" altLang="ko-KR" dirty="0"/>
          </a:p>
          <a:p>
            <a:r>
              <a:rPr lang="en-US" altLang="ko-KR" dirty="0" smtClean="0"/>
              <a:t>February 3, 2012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588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FLATTEN</a:t>
            </a:r>
          </a:p>
          <a:p>
            <a:pPr lvl="1"/>
            <a:r>
              <a:rPr lang="en-US" altLang="ko-KR" dirty="0" smtClean="0"/>
              <a:t>Users wish to </a:t>
            </a:r>
            <a:r>
              <a:rPr lang="en-US" altLang="ko-KR" i="1" dirty="0" err="1" smtClean="0"/>
              <a:t>relationalize</a:t>
            </a:r>
            <a:r>
              <a:rPr lang="en-US" altLang="ko-KR" dirty="0" smtClean="0"/>
              <a:t> arrays</a:t>
            </a:r>
          </a:p>
          <a:p>
            <a:pPr lvl="1"/>
            <a:r>
              <a:rPr lang="en-US" altLang="ko-KR" dirty="0" smtClean="0"/>
              <a:t>Produce a result without arrays</a:t>
            </a:r>
          </a:p>
          <a:p>
            <a:pPr lvl="1"/>
            <a:r>
              <a:rPr lang="en-US" altLang="ko-KR" dirty="0" smtClean="0"/>
              <a:t>E.g., a tweet with </a:t>
            </a:r>
            <a:r>
              <a:rPr lang="en-US" altLang="ko-KR" dirty="0" err="1" smtClean="0"/>
              <a:t>tweetid</a:t>
            </a:r>
            <a:r>
              <a:rPr lang="en-US" altLang="ko-KR" dirty="0"/>
              <a:t> </a:t>
            </a:r>
            <a:r>
              <a:rPr lang="en-US" altLang="ko-KR" dirty="0" smtClean="0"/>
              <a:t>= 5 and text = “Tweet number one”</a:t>
            </a:r>
          </a:p>
          <a:p>
            <a:pPr lvl="2"/>
            <a:r>
              <a:rPr lang="en-US" altLang="ko-KR" dirty="0" smtClean="0"/>
              <a:t>Query: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Result: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3132257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tweetid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FLATTEN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(tokenize(text))</a:t>
            </a: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obama_tweets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4428401"/>
            <a:ext cx="178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(5, ‘Tweet’)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(5, ‘number’)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(5, ‘one’)</a:t>
            </a:r>
          </a:p>
        </p:txBody>
      </p:sp>
    </p:spTree>
    <p:extLst>
      <p:ext uri="{BB962C8B-B14F-4D97-AF65-F5344CB8AC3E}">
        <p14:creationId xmlns:p14="http://schemas.microsoft.com/office/powerpoint/2010/main" xmlns="" val="288404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Services as UDFs</a:t>
            </a:r>
          </a:p>
          <a:p>
            <a:pPr lvl="1"/>
            <a:r>
              <a:rPr lang="en-US" altLang="ko-KR" dirty="0" smtClean="0"/>
              <a:t>Much of </a:t>
            </a:r>
            <a:r>
              <a:rPr lang="en-US" altLang="ko-KR" dirty="0" err="1" smtClean="0"/>
              <a:t>TweeQL’s</a:t>
            </a:r>
            <a:r>
              <a:rPr lang="en-US" altLang="ko-KR" dirty="0" smtClean="0"/>
              <a:t> structure-extraction functionality is provided by third parties as web APIs</a:t>
            </a:r>
          </a:p>
          <a:p>
            <a:pPr lvl="2"/>
            <a:r>
              <a:rPr lang="en-US" altLang="ko-KR" dirty="0" smtClean="0"/>
              <a:t>Benefit: Often the functionality requires large datasets that are implementer 	can not or does not wish to package with their UDF</a:t>
            </a:r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Wrapping services comes at a cost as service calls generally incur high latency </a:t>
            </a:r>
          </a:p>
          <a:p>
            <a:pPr lvl="2"/>
            <a:r>
              <a:rPr lang="en-US" altLang="ko-KR" dirty="0" smtClean="0"/>
              <a:t>Service providers often limit how frequently a client can make requests to </a:t>
            </a:r>
            <a:br>
              <a:rPr lang="en-US" altLang="ko-KR" dirty="0" smtClean="0"/>
            </a:br>
            <a:r>
              <a:rPr lang="en-US" altLang="ko-KR" dirty="0" smtClean="0"/>
              <a:t>their service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TweeQL</a:t>
            </a:r>
            <a:r>
              <a:rPr lang="en-US" altLang="ko-KR" dirty="0" smtClean="0"/>
              <a:t> UDF developer can specify several parameters in addition to the UDF implementation</a:t>
            </a:r>
          </a:p>
          <a:p>
            <a:pPr lvl="2"/>
            <a:r>
              <a:rPr lang="en-US" altLang="ko-KR" dirty="0" smtClean="0"/>
              <a:t>Because calls to other web services may be slow or rete-limited</a:t>
            </a:r>
          </a:p>
          <a:p>
            <a:pPr lvl="2"/>
            <a:r>
              <a:rPr lang="en-US" altLang="ko-KR" dirty="0" smtClean="0"/>
              <a:t>E.g., cache invalidation policy, rate-limiting policy, timeout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264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Strong Data and Generating Streams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Allow the results of SELECT to write data to named tables</a:t>
            </a:r>
          </a:p>
          <a:p>
            <a:pPr lvl="1"/>
            <a:r>
              <a:rPr lang="en-US" altLang="ko-KR" dirty="0" smtClean="0"/>
              <a:t>To support useful operations</a:t>
            </a:r>
          </a:p>
          <a:p>
            <a:pPr lvl="2"/>
            <a:r>
              <a:rPr lang="en-US" altLang="ko-KR" dirty="0" smtClean="0"/>
              <a:t>Break the workflows into multiple steps </a:t>
            </a:r>
          </a:p>
          <a:p>
            <a:pPr lvl="2"/>
            <a:r>
              <a:rPr lang="en-US" altLang="ko-KR" dirty="0" smtClean="0"/>
              <a:t>write final results into a table</a:t>
            </a:r>
          </a:p>
          <a:p>
            <a:pPr lvl="1"/>
            <a:r>
              <a:rPr lang="en-US" altLang="ko-KR" dirty="0" smtClean="0"/>
              <a:t>Intermediate steps can be named to allow subsequent queries in </a:t>
            </a:r>
            <a:br>
              <a:rPr lang="en-US" altLang="ko-KR" dirty="0" smtClean="0"/>
            </a:br>
            <a:r>
              <a:rPr lang="en-US" altLang="ko-KR" dirty="0" smtClean="0"/>
              <a:t>a workflow to utilize their results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INTO TABLE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tablename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dirty="0" smtClean="0"/>
              <a:t>Outputs to a table and temporarily naming tuples</a:t>
            </a:r>
          </a:p>
          <a:p>
            <a:r>
              <a:rPr lang="en-US" altLang="ko-KR" dirty="0" smtClean="0"/>
              <a:t>INTO STREAM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streamname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dirty="0" smtClean="0"/>
              <a:t>Names a set of results that can be loaded as a stream by another query</a:t>
            </a:r>
          </a:p>
          <a:p>
            <a:r>
              <a:rPr lang="en-US" altLang="ko-KR" dirty="0" smtClean="0"/>
              <a:t>INTO STDOUT</a:t>
            </a:r>
          </a:p>
          <a:p>
            <a:pPr lvl="1"/>
            <a:r>
              <a:rPr lang="en-US" altLang="ko-KR" dirty="0" smtClean="0"/>
              <a:t>Outputs the contents of a stream to a user’s console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2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/>
              <a:t>TweeQL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Strong Data and Generating Streams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E.g.,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773391"/>
            <a:ext cx="462819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CREATE STREAM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sampled</a:t>
            </a: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twitter_sample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ko-K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text, sentiment(text)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sent</a:t>
            </a: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sampled</a:t>
            </a: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INTO STREAM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text_sentiment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text</a:t>
            </a: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text_sentiment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sent &gt; 0</a:t>
            </a: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INTO TABLE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positive_sentiment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text, sent</a:t>
            </a: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text_sentiment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text contains ‘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obama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INTO TABLE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obama_sentiment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159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Structure Extraction UDFs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TweeQL</a:t>
            </a:r>
            <a:r>
              <a:rPr lang="en-US" altLang="ko-KR" dirty="0" smtClean="0"/>
              <a:t> provides a library of useful UDFs</a:t>
            </a:r>
          </a:p>
          <a:p>
            <a:pPr lvl="1"/>
            <a:r>
              <a:rPr lang="en-US" altLang="ko-KR" dirty="0" smtClean="0"/>
              <a:t>Most important class of operators are those that allow programmers to extract structure from unstructured content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String processing: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tokenize</a:t>
            </a:r>
          </a:p>
          <a:p>
            <a:pPr lvl="2"/>
            <a:r>
              <a:rPr lang="en-US" altLang="ko-KR" dirty="0" smtClean="0"/>
              <a:t>String functions help extract structure from text</a:t>
            </a:r>
          </a:p>
          <a:p>
            <a:pPr lvl="1"/>
            <a:r>
              <a:rPr lang="en-US" altLang="ko-KR" dirty="0" smtClean="0"/>
              <a:t>Location: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geocode</a:t>
            </a:r>
          </a:p>
          <a:p>
            <a:pPr lvl="2"/>
            <a:r>
              <a:rPr lang="en-US" altLang="ko-KR" dirty="0" smtClean="0"/>
              <a:t>Extract structure from self-reported location strings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Classification: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sentiment</a:t>
            </a:r>
          </a:p>
          <a:p>
            <a:pPr lvl="2"/>
            <a:r>
              <a:rPr lang="en-US" altLang="ko-KR" dirty="0" smtClean="0"/>
              <a:t>Identify structure in unstructured text content</a:t>
            </a:r>
          </a:p>
          <a:p>
            <a:pPr lvl="2"/>
            <a:r>
              <a:rPr lang="en-US" altLang="ko-KR" dirty="0" smtClean="0"/>
              <a:t>Other classifiers: identify the topic, language, or veracity of a tweet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7332" y="4005064"/>
            <a:ext cx="43300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sentiment(text) AS sent,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geocode(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).latitude AS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lat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geocode(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).longitude AS long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obama_tweets</a:t>
            </a:r>
            <a:endParaRPr lang="en-US" altLang="ko-K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INTO STREAM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obama_sent_loc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72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Structure Extraction UDFs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752" y="1052736"/>
            <a:ext cx="8784976" cy="546206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TweeQL</a:t>
            </a:r>
            <a:r>
              <a:rPr lang="en-US" altLang="ko-KR" dirty="0" smtClean="0"/>
              <a:t> provides a library of useful UDFs (cont</a:t>
            </a:r>
            <a:r>
              <a:rPr lang="en-US" altLang="ko-KR" dirty="0"/>
              <a:t>.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Named entity extraction: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namedEntities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ko-KR" dirty="0" smtClean="0"/>
              <a:t>Reduces ambiguity, </a:t>
            </a:r>
            <a:r>
              <a:rPr lang="en-US" altLang="ko-KR" dirty="0"/>
              <a:t>i</a:t>
            </a:r>
            <a:r>
              <a:rPr lang="en-US" altLang="ko-KR" dirty="0" smtClean="0"/>
              <a:t>dentifies potential entities in context</a:t>
            </a:r>
          </a:p>
          <a:p>
            <a:pPr lvl="2"/>
            <a:r>
              <a:rPr lang="en-US" altLang="ko-KR" dirty="0" smtClean="0"/>
              <a:t>E.g., </a:t>
            </a:r>
            <a:r>
              <a:rPr lang="en-US" altLang="ko-KR" dirty="0" err="1" smtClean="0"/>
              <a:t>namedEntities</a:t>
            </a:r>
            <a:r>
              <a:rPr lang="en-US" altLang="ko-KR" dirty="0" smtClean="0"/>
              <a:t>(“Secretary Clinton accepts Crowley resignation”)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[“Hillary Clinton”, “P. J. Crowley”]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Implementation of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namedEntities</a:t>
            </a:r>
            <a:r>
              <a:rPr lang="en-US" altLang="ko-KR" dirty="0" smtClean="0"/>
              <a:t> is an API wrapper around </a:t>
            </a:r>
            <a:r>
              <a:rPr lang="en-US" altLang="ko-KR" dirty="0" err="1" smtClean="0"/>
              <a:t>OpenCalais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 web service for performing named entity extraction</a:t>
            </a:r>
            <a:br>
              <a:rPr lang="en-US" altLang="ko-KR" dirty="0" smtClean="0"/>
            </a:br>
            <a:r>
              <a:rPr lang="en-US" altLang="ko-KR" dirty="0" smtClean="0"/>
              <a:t>and topic identification</a:t>
            </a:r>
          </a:p>
          <a:p>
            <a:pPr lvl="3"/>
            <a:r>
              <a:rPr lang="en-US" altLang="ko-KR" dirty="0" smtClean="0"/>
              <a:t>Designed to handle longer text blobs for better </a:t>
            </a:r>
            <a:br>
              <a:rPr lang="en-US" altLang="ko-KR" dirty="0" smtClean="0"/>
            </a:br>
            <a:r>
              <a:rPr lang="en-US" altLang="ko-KR" dirty="0" smtClean="0"/>
              <a:t>contextual named entity extraction</a:t>
            </a:r>
          </a:p>
          <a:p>
            <a:pPr lvl="4"/>
            <a:r>
              <a:rPr lang="en-US" altLang="ko-KR" dirty="0" smtClean="0"/>
              <a:t>Future work!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6177" y="2924944"/>
            <a:ext cx="56621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text, FLATTEN(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namedEntities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(text)) AS entity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obama_tweets</a:t>
            </a:r>
            <a:endParaRPr lang="en-US" altLang="ko-K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INTO STREAM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obama_entities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21088"/>
            <a:ext cx="1800200" cy="232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5325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Structure Extraction UDFs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TweeQL</a:t>
            </a:r>
            <a:r>
              <a:rPr lang="en-US" altLang="ko-KR" dirty="0" smtClean="0"/>
              <a:t> provides a library of useful UDFs (cont.)</a:t>
            </a:r>
          </a:p>
          <a:p>
            <a:pPr lvl="1"/>
            <a:r>
              <a:rPr lang="en-US" altLang="ko-KR" dirty="0" smtClean="0"/>
              <a:t>Windowed operators: WINDOW, EVERY,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created_at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ko-KR" dirty="0" smtClean="0"/>
              <a:t>To support aggregates and joins on streams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4560" y="2348880"/>
            <a:ext cx="50177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AVG(sent) AS sent, floor(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lat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lat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altLang="ko-K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	floor(long) AS long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obama_sent_loc</a:t>
            </a:r>
            <a:endParaRPr lang="en-US" altLang="ko-K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lat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, long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3 hours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1 hour</a:t>
            </a: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INTO STREAM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obama_sent_by_area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193651"/>
              </p:ext>
            </p:extLst>
          </p:nvPr>
        </p:nvGraphicFramePr>
        <p:xfrm>
          <a:off x="3276136" y="4581128"/>
          <a:ext cx="25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275856" y="4509120"/>
            <a:ext cx="1080120" cy="50405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35896" y="4509120"/>
            <a:ext cx="1080120" cy="50405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133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Structure Extraction UDFs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TweeQL</a:t>
            </a:r>
            <a:r>
              <a:rPr lang="en-US" altLang="ko-KR" dirty="0" smtClean="0"/>
              <a:t> provides a library of useful UDFs (cont.)</a:t>
            </a:r>
          </a:p>
          <a:p>
            <a:pPr lvl="1"/>
            <a:r>
              <a:rPr lang="en-US" altLang="ko-KR" dirty="0" smtClean="0"/>
              <a:t>Event detection: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meanDeviation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ko-KR" dirty="0" smtClean="0"/>
              <a:t>Returns the difference between the value and an EWMA of recent values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8971" y="2478375"/>
            <a:ext cx="54473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COUNT(text) as count, __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created_at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as time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obama_tweets</a:t>
            </a:r>
            <a:endParaRPr lang="en-US" altLang="ko-K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1 minute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1 minute</a:t>
            </a: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INTO STREAM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obama_count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meanDeviation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(count) AS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, time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obama_counts</a:t>
            </a:r>
            <a:endParaRPr lang="en-US" altLang="ko-K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&gt; 2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INTO TABLE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obama_peaks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72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System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 architectural components of the </a:t>
            </a:r>
            <a:r>
              <a:rPr lang="en-US" altLang="ko-KR" dirty="0" err="1" smtClean="0"/>
              <a:t>TweeQL</a:t>
            </a:r>
            <a:r>
              <a:rPr lang="en-US" altLang="ko-KR" dirty="0" smtClean="0"/>
              <a:t> stream processor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9173" y="2204864"/>
            <a:ext cx="4431882" cy="335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 rot="21258147">
            <a:off x="673317" y="4113074"/>
            <a:ext cx="1440160" cy="6776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4221088"/>
            <a:ext cx="1210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CREATE STREAM</a:t>
            </a: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INTO STREAM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구부러진 연결선 7"/>
          <p:cNvCxnSpPr>
            <a:stCxn id="6" idx="7"/>
          </p:cNvCxnSpPr>
          <p:nvPr/>
        </p:nvCxnSpPr>
        <p:spPr>
          <a:xfrm rot="5400000" flipH="1" flipV="1">
            <a:off x="1909760" y="3683541"/>
            <a:ext cx="445921" cy="512905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127949" y="3950483"/>
            <a:ext cx="1090088" cy="5014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93156" y="4082588"/>
            <a:ext cx="907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INTO TABLE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cxnSp>
        <p:nvCxnSpPr>
          <p:cNvPr id="14" name="구부러진 연결선 13"/>
          <p:cNvCxnSpPr>
            <a:stCxn id="12" idx="1"/>
          </p:cNvCxnSpPr>
          <p:nvPr/>
        </p:nvCxnSpPr>
        <p:spPr>
          <a:xfrm rot="16200000" flipV="1">
            <a:off x="6900880" y="3637208"/>
            <a:ext cx="306884" cy="466534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60002" y="4880193"/>
            <a:ext cx="780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TIMEOUT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305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Python, 2500 lines of code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Open</a:t>
            </a:r>
            <a:r>
              <a:rPr lang="ko-KR" altLang="en-US" dirty="0" smtClean="0"/>
              <a:t> </a:t>
            </a:r>
            <a:r>
              <a:rPr lang="en-US" altLang="ko-KR" dirty="0" smtClean="0"/>
              <a:t>source distribution</a:t>
            </a:r>
          </a:p>
          <a:p>
            <a:pPr lvl="1"/>
            <a:r>
              <a:rPr lang="en-US" altLang="ko-KR" dirty="0" smtClean="0">
                <a:hlinkClick r:id="rId2"/>
              </a:rPr>
              <a:t>https://github.com/marcua/tweeql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At work</a:t>
            </a:r>
            <a:endParaRPr lang="en-US" altLang="ko-KR" dirty="0"/>
          </a:p>
          <a:p>
            <a:pPr lvl="1"/>
            <a:r>
              <a:rPr lang="en-US" altLang="ko-KR" dirty="0" smtClean="0"/>
              <a:t>Add the rate-limiting and latency-enforcing logic to web service UDF wrappers</a:t>
            </a:r>
          </a:p>
          <a:p>
            <a:pPr lvl="1"/>
            <a:r>
              <a:rPr lang="en-US" altLang="ko-KR" dirty="0" smtClean="0"/>
              <a:t>Add FLATTEN syntax in the next </a:t>
            </a:r>
            <a:r>
              <a:rPr lang="en-US" altLang="ko-KR" dirty="0" err="1" smtClean="0"/>
              <a:t>TweeQL</a:t>
            </a:r>
            <a:r>
              <a:rPr lang="en-US" altLang="ko-KR" dirty="0" smtClean="0"/>
              <a:t> release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300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TweeQL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TwitInfo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239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Challenges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Uncertain </a:t>
            </a:r>
            <a:r>
              <a:rPr lang="en-US" altLang="ko-KR" dirty="0" err="1" smtClean="0"/>
              <a:t>selectivities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Only one filter type can be submitted to the API</a:t>
            </a:r>
          </a:p>
          <a:p>
            <a:pPr lvl="1"/>
            <a:r>
              <a:rPr lang="en-US" altLang="ko-KR" dirty="0" smtClean="0"/>
              <a:t>Issue two requests for recent tweets with both filters applied</a:t>
            </a:r>
          </a:p>
          <a:p>
            <a:pPr lvl="2"/>
            <a:r>
              <a:rPr lang="en-US" altLang="ko-KR" dirty="0" smtClean="0"/>
              <a:t>Determine which stream is less frequent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High-latency operators</a:t>
            </a:r>
          </a:p>
          <a:p>
            <a:pPr lvl="1"/>
            <a:r>
              <a:rPr lang="en-US" altLang="ko-KR" dirty="0" smtClean="0"/>
              <a:t>Caching responses and batching multiple requests when an API allows </a:t>
            </a:r>
            <a:br>
              <a:rPr lang="en-US" altLang="ko-KR" dirty="0" smtClean="0"/>
            </a:br>
            <a:r>
              <a:rPr lang="en-US" altLang="ko-KR" dirty="0" smtClean="0"/>
              <a:t>can reduce some request overhead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Aggregate classifiers are misleading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 err="1" smtClean="0"/>
              <a:t>TwitInfo</a:t>
            </a:r>
            <a:r>
              <a:rPr lang="en-US" altLang="ko-KR" dirty="0" smtClean="0"/>
              <a:t>[7]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2636912"/>
            <a:ext cx="4373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CREATE STREAM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obama_nyc</a:t>
            </a:r>
            <a:endParaRPr lang="en-US" altLang="ko-K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twitter_stream</a:t>
            </a:r>
            <a:endParaRPr lang="en-US" altLang="ko-K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text contains ‘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obama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location in [bounding box for NYC];</a:t>
            </a: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048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TweeQL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err="1" smtClean="0"/>
              <a:t>TwitInfo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039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TwitInfo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TwitInfo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en-US" altLang="ko-KR" dirty="0" smtClean="0"/>
              <a:t>n application written on top of the </a:t>
            </a:r>
            <a:r>
              <a:rPr lang="en-US" altLang="ko-KR" dirty="0" err="1" smtClean="0"/>
              <a:t>TweeQL</a:t>
            </a:r>
            <a:r>
              <a:rPr lang="en-US" altLang="ko-KR" dirty="0" smtClean="0"/>
              <a:t> stream processor</a:t>
            </a:r>
          </a:p>
          <a:p>
            <a:pPr lvl="1"/>
            <a:r>
              <a:rPr lang="en-US" altLang="ko-KR" dirty="0" smtClean="0"/>
              <a:t>A user interface that summarizes events  and people in the news by following what Twitter users say about those topics over time</a:t>
            </a:r>
          </a:p>
          <a:p>
            <a:pPr lvl="1"/>
            <a:r>
              <a:rPr lang="en-US" altLang="ko-KR" dirty="0" smtClean="0"/>
              <a:t>Offers an example of how aggregate data extracted from tweets can be used in a user interface</a:t>
            </a:r>
          </a:p>
          <a:p>
            <a:pPr lvl="1"/>
            <a:r>
              <a:rPr lang="en-US" altLang="ko-KR" dirty="0" smtClean="0"/>
              <a:t>Focuses on the streaming nature of tweet data and uses event detection to relay a story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87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TwitInfo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Creating an Event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Users define an event by specifying a Twitter keyword query</a:t>
            </a:r>
          </a:p>
          <a:p>
            <a:pPr lvl="1"/>
            <a:r>
              <a:rPr lang="en-US" altLang="ko-KR" dirty="0" err="1" smtClean="0"/>
              <a:t>TwitInfo</a:t>
            </a:r>
            <a:r>
              <a:rPr lang="en-US" altLang="ko-KR" dirty="0" smtClean="0"/>
              <a:t> saves the event and begins </a:t>
            </a:r>
            <a:r>
              <a:rPr lang="en-US" altLang="ko-KR" dirty="0" err="1" smtClean="0"/>
              <a:t>loging</a:t>
            </a:r>
            <a:r>
              <a:rPr lang="en-US" altLang="ko-KR" dirty="0" smtClean="0"/>
              <a:t> tweets containing the keywords using a </a:t>
            </a:r>
            <a:r>
              <a:rPr lang="en-US" altLang="ko-KR" dirty="0" err="1" smtClean="0"/>
              <a:t>TweeQL</a:t>
            </a:r>
            <a:r>
              <a:rPr lang="en-US" altLang="ko-KR" dirty="0" smtClean="0"/>
              <a:t> query like the following: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This query results in some irrelevant tweets (e.g., tweets about American Football)</a:t>
            </a:r>
          </a:p>
          <a:p>
            <a:pPr lvl="2"/>
            <a:r>
              <a:rPr lang="en-US" altLang="ko-KR" dirty="0" smtClean="0"/>
              <a:t>Remove noisy terms and rank tweets by relevance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2333198"/>
            <a:ext cx="45047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CREATE STREAM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twitinfo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twitter_stream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text contains ‘soccer’</a:t>
            </a: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   OR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text contains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‘football’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   OR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text contains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premierleague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’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   OR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text contains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manchester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’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   OR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text contains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liverpool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’;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TwitInfo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Timeline and Tweets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Once a user has created an event, </a:t>
            </a:r>
            <a:r>
              <a:rPr lang="en-US" altLang="ko-KR" dirty="0" err="1" smtClean="0"/>
              <a:t>TwitInfo</a:t>
            </a:r>
            <a:r>
              <a:rPr lang="en-US" altLang="ko-KR" dirty="0" smtClean="0"/>
              <a:t> creates a page on which the user can monitor the event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856" y="2044474"/>
            <a:ext cx="7794584" cy="426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TwitInfo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Aggregate Metadata Views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Overall Sentiment panel</a:t>
            </a:r>
          </a:p>
          <a:p>
            <a:pPr lvl="1"/>
            <a:r>
              <a:rPr lang="en-US" altLang="ko-KR" dirty="0" smtClean="0"/>
              <a:t>Displays a pie chart with the proportion of positive and negative tweets during an event</a:t>
            </a:r>
          </a:p>
          <a:p>
            <a:pPr lvl="1"/>
            <a:r>
              <a:rPr lang="en-US" altLang="ko-KR" dirty="0" smtClean="0"/>
              <a:t>Show the general sentiment on Twitter about a given topic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Popular Links panel</a:t>
            </a:r>
          </a:p>
          <a:p>
            <a:pPr lvl="1"/>
            <a:r>
              <a:rPr lang="en-US" altLang="ko-KR" dirty="0" smtClean="0"/>
              <a:t>Aggregates the top URLs extracted from tweets in the timeframe being explored</a:t>
            </a:r>
          </a:p>
          <a:p>
            <a:pPr lvl="1"/>
            <a:r>
              <a:rPr lang="en-US" altLang="ko-KR" dirty="0" smtClean="0"/>
              <a:t>Users share links as a story unfolds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Tweet Map</a:t>
            </a:r>
          </a:p>
          <a:p>
            <a:pPr lvl="1"/>
            <a:r>
              <a:rPr lang="en-US" altLang="ko-KR" dirty="0" smtClean="0"/>
              <a:t>Displays tweets that provide </a:t>
            </a:r>
            <a:r>
              <a:rPr lang="en-US" altLang="ko-KR" dirty="0" err="1" smtClean="0"/>
              <a:t>geolocation</a:t>
            </a:r>
            <a:r>
              <a:rPr lang="en-US" altLang="ko-KR" dirty="0" smtClean="0"/>
              <a:t> metadata</a:t>
            </a:r>
          </a:p>
          <a:p>
            <a:pPr lvl="1"/>
            <a:r>
              <a:rPr lang="en-US" altLang="ko-KR" dirty="0" smtClean="0"/>
              <a:t>Opinion on an event differs by geographic region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TwitInfo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Uses and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Track events of different duration and content using </a:t>
            </a:r>
            <a:r>
              <a:rPr lang="en-US" altLang="ko-KR" dirty="0" err="1" smtClean="0"/>
              <a:t>TwitInfo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Soccer matches</a:t>
            </a:r>
          </a:p>
          <a:p>
            <a:pPr lvl="2"/>
            <a:r>
              <a:rPr lang="en-US" altLang="ko-KR" dirty="0" smtClean="0"/>
              <a:t>Successfully identifies goals, half-time, the end of a game, some penalties</a:t>
            </a:r>
          </a:p>
          <a:p>
            <a:pPr lvl="1"/>
            <a:r>
              <a:rPr lang="en-US" altLang="ko-KR" dirty="0" smtClean="0"/>
              <a:t>All major earthquakes over a 1-month </a:t>
            </a:r>
            <a:r>
              <a:rPr lang="en-US" altLang="ko-KR" dirty="0" err="1" smtClean="0"/>
              <a:t>timespan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Sixteen days in Barack Obama’s life and policy making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Tested the </a:t>
            </a:r>
            <a:r>
              <a:rPr lang="en-US" altLang="ko-KR" dirty="0" err="1" smtClean="0"/>
              <a:t>TwitInfo</a:t>
            </a:r>
            <a:r>
              <a:rPr lang="en-US" altLang="ko-KR" dirty="0" smtClean="0"/>
              <a:t> interface with 12 users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en-US" altLang="ko-KR" dirty="0" err="1" smtClean="0"/>
              <a:t>Pulizer</a:t>
            </a:r>
            <a:r>
              <a:rPr lang="en-US" altLang="ko-KR" dirty="0" smtClean="0"/>
              <a:t> Prize-winning former Washington Post investigative reporter thought of two user-cases for </a:t>
            </a:r>
            <a:r>
              <a:rPr lang="en-US" altLang="ko-KR" dirty="0" err="1" smtClean="0"/>
              <a:t>TwitInfo</a:t>
            </a:r>
            <a:r>
              <a:rPr lang="en-US" altLang="ko-KR" dirty="0" smtClean="0"/>
              <a:t> in journalism</a:t>
            </a:r>
          </a:p>
          <a:p>
            <a:pPr lvl="1"/>
            <a:r>
              <a:rPr lang="en-US" altLang="ko-KR" dirty="0" err="1" smtClean="0"/>
              <a:t>Backgrounding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Find eyewitnesses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TweeQL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TwitInfo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0396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Describe two tools to make the information more accessible</a:t>
            </a:r>
          </a:p>
          <a:p>
            <a:pPr lvl="1"/>
            <a:r>
              <a:rPr lang="en-US" altLang="ko-KR" dirty="0" err="1" smtClean="0"/>
              <a:t>TweeQL</a:t>
            </a:r>
            <a:r>
              <a:rPr lang="en-US" altLang="ko-KR" dirty="0" smtClean="0"/>
              <a:t> for programmers </a:t>
            </a:r>
          </a:p>
          <a:p>
            <a:pPr lvl="1"/>
            <a:r>
              <a:rPr lang="en-US" altLang="ko-KR" dirty="0" err="1" smtClean="0"/>
              <a:t>TwitInfo</a:t>
            </a:r>
            <a:r>
              <a:rPr lang="en-US" altLang="ko-KR" dirty="0" smtClean="0"/>
              <a:t> for end-users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Social streams offer the database community an opportunity to build systems for streaming, unstructured data, and social networks in the </a:t>
            </a:r>
            <a:r>
              <a:rPr lang="en-US" altLang="ko-KR" dirty="0" err="1" smtClean="0"/>
              <a:t>sild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TweeQL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TwitInfo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ko-KR" dirty="0" smtClean="0"/>
              <a:t>Discussion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03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Twitter service is wildly popular</a:t>
            </a:r>
          </a:p>
          <a:p>
            <a:pPr lvl="1"/>
            <a:r>
              <a:rPr lang="en-US" altLang="ko-KR" dirty="0" smtClean="0"/>
              <a:t>Stream of messages from a variety of users contains information on </a:t>
            </a:r>
            <a:br>
              <a:rPr lang="en-US" altLang="ko-KR" dirty="0" smtClean="0"/>
            </a:br>
            <a:r>
              <a:rPr lang="en-US" altLang="ko-KR" dirty="0" smtClean="0"/>
              <a:t>an array of topics</a:t>
            </a:r>
          </a:p>
          <a:p>
            <a:endParaRPr lang="en-US" altLang="ko-KR" dirty="0"/>
          </a:p>
          <a:p>
            <a:r>
              <a:rPr lang="en-US" altLang="ko-KR" dirty="0" smtClean="0"/>
              <a:t>Twitter interface does not make it easy to access this information</a:t>
            </a:r>
          </a:p>
          <a:p>
            <a:pPr lvl="1"/>
            <a:r>
              <a:rPr lang="en-US" altLang="ko-KR" dirty="0" smtClean="0"/>
              <a:t>Majority of useful information is embedded in unstructured tweet text</a:t>
            </a:r>
          </a:p>
          <a:p>
            <a:pPr lvl="2"/>
            <a:r>
              <a:rPr lang="en-US" altLang="ko-KR" dirty="0" smtClean="0"/>
              <a:t>Obfuscated by abbreviations, social practices and references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001"/>
          <a:stretch/>
        </p:blipFill>
        <p:spPr bwMode="auto">
          <a:xfrm>
            <a:off x="1086619" y="4077072"/>
            <a:ext cx="4191000" cy="57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58"/>
          <a:stretch/>
        </p:blipFill>
        <p:spPr bwMode="auto">
          <a:xfrm>
            <a:off x="1118607" y="5340350"/>
            <a:ext cx="4191000" cy="53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33" b="-1"/>
          <a:stretch/>
        </p:blipFill>
        <p:spPr bwMode="auto">
          <a:xfrm>
            <a:off x="4283968" y="4613275"/>
            <a:ext cx="4086225" cy="5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1433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Pros</a:t>
            </a:r>
          </a:p>
          <a:p>
            <a:pPr lvl="1"/>
            <a:r>
              <a:rPr lang="en-US" altLang="ko-KR" dirty="0" smtClean="0"/>
              <a:t>Research the social stream from a new angle</a:t>
            </a:r>
          </a:p>
          <a:p>
            <a:pPr lvl="1"/>
            <a:r>
              <a:rPr lang="en-US" altLang="ko-KR" dirty="0" smtClean="0"/>
              <a:t>“Real” expert opinion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Cons</a:t>
            </a:r>
          </a:p>
          <a:p>
            <a:pPr lvl="1"/>
            <a:r>
              <a:rPr lang="en-US" altLang="ko-KR" smtClean="0"/>
              <a:t>Evaluation with user </a:t>
            </a:r>
            <a:r>
              <a:rPr lang="en-US" altLang="ko-KR" dirty="0" smtClean="0"/>
              <a:t>interview</a:t>
            </a:r>
          </a:p>
          <a:p>
            <a:pPr lvl="1"/>
            <a:r>
              <a:rPr lang="en-US" altLang="ko-KR" dirty="0" smtClean="0"/>
              <a:t>Uncompleted implementation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Twitter’s APIs </a:t>
            </a:r>
          </a:p>
          <a:p>
            <a:pPr lvl="1"/>
            <a:r>
              <a:rPr lang="en-US" altLang="ko-KR" dirty="0" smtClean="0"/>
              <a:t>Provide access to tweets from </a:t>
            </a:r>
            <a:r>
              <a:rPr lang="en-US" altLang="ko-KR" i="1" dirty="0" smtClean="0"/>
              <a:t>a particular</a:t>
            </a:r>
            <a:r>
              <a:rPr lang="en-US" altLang="ko-KR" dirty="0" smtClean="0"/>
              <a:t> time range, user, keyword, or geographic region</a:t>
            </a:r>
          </a:p>
          <a:p>
            <a:pPr lvl="1"/>
            <a:r>
              <a:rPr lang="en-US" altLang="ko-KR" dirty="0" smtClean="0"/>
              <a:t>Provide </a:t>
            </a:r>
            <a:r>
              <a:rPr lang="en-US" altLang="ko-KR" dirty="0" smtClean="0">
                <a:solidFill>
                  <a:srgbClr val="C00000"/>
                </a:solidFill>
              </a:rPr>
              <a:t>no</a:t>
            </a:r>
            <a:r>
              <a:rPr lang="en-US" altLang="ko-KR" dirty="0" smtClean="0"/>
              <a:t> facility to extract structure from tweets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C00000"/>
                </a:solidFill>
              </a:rPr>
              <a:t>no</a:t>
            </a:r>
            <a:r>
              <a:rPr lang="en-US" altLang="ko-KR" dirty="0" smtClean="0"/>
              <a:t> aggregate views of tweets on different topics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this paper</a:t>
            </a:r>
          </a:p>
          <a:p>
            <a:pPr lvl="1"/>
            <a:r>
              <a:rPr lang="en-US" altLang="ko-KR" dirty="0" smtClean="0"/>
              <a:t>Describe two approaches to help programmers and end-users make sense of the tweet stream</a:t>
            </a:r>
          </a:p>
          <a:p>
            <a:pPr lvl="2"/>
            <a:r>
              <a:rPr lang="en-US" altLang="ko-KR" b="1" i="1" dirty="0" err="1" smtClean="0"/>
              <a:t>TweeQL</a:t>
            </a:r>
            <a:r>
              <a:rPr lang="en-US" altLang="ko-KR" dirty="0" smtClean="0"/>
              <a:t> for programmers, </a:t>
            </a:r>
            <a:r>
              <a:rPr lang="en-US" altLang="ko-KR" b="1" i="1" dirty="0" err="1" smtClean="0"/>
              <a:t>TwitInfo</a:t>
            </a:r>
            <a:r>
              <a:rPr lang="en-US" altLang="ko-KR" dirty="0" smtClean="0"/>
              <a:t> for end-users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877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err="1" smtClean="0"/>
              <a:t>TweeQL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TwitInfo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888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TweeQL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TweeQL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Provide a SQL-like query interface on top of the Twitter streaming API</a:t>
            </a:r>
          </a:p>
          <a:p>
            <a:pPr lvl="1"/>
            <a:r>
              <a:rPr lang="en-US" altLang="ko-KR" dirty="0" smtClean="0"/>
              <a:t>Provides windowed select-project-join-aggregate queries over the stream</a:t>
            </a:r>
          </a:p>
          <a:p>
            <a:pPr lvl="2"/>
            <a:r>
              <a:rPr lang="en-US" altLang="ko-KR" dirty="0" err="1" smtClean="0"/>
              <a:t>TweeQL</a:t>
            </a:r>
            <a:r>
              <a:rPr lang="en-US" altLang="ko-KR" dirty="0" smtClean="0"/>
              <a:t> is based on SQL’s select-project-join-aggregate syntax</a:t>
            </a:r>
          </a:p>
          <a:p>
            <a:pPr lvl="1"/>
            <a:r>
              <a:rPr lang="en-US" altLang="ko-KR" dirty="0" smtClean="0"/>
              <a:t>Utilizes user-defined functions for deeper processing of tweets and tweet text</a:t>
            </a:r>
          </a:p>
          <a:p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186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Streams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twitter_stream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dirty="0" smtClean="0"/>
              <a:t>Primary stream that </a:t>
            </a:r>
            <a:r>
              <a:rPr lang="en-US" altLang="ko-KR" dirty="0" err="1" smtClean="0"/>
              <a:t>TweeQL</a:t>
            </a:r>
            <a:r>
              <a:rPr lang="en-US" altLang="ko-KR" dirty="0" smtClean="0"/>
              <a:t> provides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STREAM</a:t>
            </a:r>
          </a:p>
          <a:p>
            <a:pPr lvl="1"/>
            <a:r>
              <a:rPr lang="en-US" altLang="ko-KR" dirty="0" smtClean="0"/>
              <a:t>Creates a named </a:t>
            </a:r>
            <a:r>
              <a:rPr lang="en-US" altLang="ko-KR" dirty="0" err="1" smtClean="0"/>
              <a:t>substream</a:t>
            </a:r>
            <a:r>
              <a:rPr lang="en-US" altLang="ko-KR" dirty="0" smtClean="0"/>
              <a:t> of the main twitter stream that satisfies </a:t>
            </a:r>
            <a:br>
              <a:rPr lang="en-US" altLang="ko-KR" dirty="0" smtClean="0"/>
            </a:br>
            <a:r>
              <a:rPr lang="en-US" altLang="ko-KR" dirty="0" smtClean="0"/>
              <a:t>a particular set of filters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Twitter </a:t>
            </a:r>
            <a:r>
              <a:rPr lang="en-US" altLang="ko-KR" dirty="0"/>
              <a:t>API only allow certain filters </a:t>
            </a:r>
          </a:p>
          <a:p>
            <a:pPr lvl="1"/>
            <a:r>
              <a:rPr lang="en-US" altLang="ko-KR" dirty="0"/>
              <a:t>to be used as access method for defining a stream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3468" y="3645024"/>
            <a:ext cx="3640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CREATE STREAM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obama_tweets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twitter_stream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text contains ‘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obama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’;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167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Streams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defining a new stream on top of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twitter_stream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dirty="0" smtClean="0"/>
              <a:t>The developer must provide:</a:t>
            </a:r>
          </a:p>
          <a:p>
            <a:pPr lvl="2"/>
            <a:r>
              <a:rPr lang="en-US" altLang="ko-KR" dirty="0" smtClean="0"/>
              <a:t>A key lookup on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userid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2"/>
            <a:r>
              <a:rPr lang="en-US" altLang="ko-KR" dirty="0" smtClean="0"/>
              <a:t>A text match on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/>
              <a:t>, or</a:t>
            </a:r>
          </a:p>
          <a:p>
            <a:pPr lvl="2"/>
            <a:r>
              <a:rPr lang="en-US" altLang="ko-KR" dirty="0" smtClean="0"/>
              <a:t>A range lookup on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latitude</a:t>
            </a:r>
            <a:r>
              <a:rPr lang="en-US" altLang="ko-KR" dirty="0" smtClean="0"/>
              <a:t> and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longitude</a:t>
            </a:r>
          </a:p>
          <a:p>
            <a:pPr lvl="1"/>
            <a:r>
              <a:rPr lang="en-US" altLang="ko-KR" dirty="0" smtClean="0"/>
              <a:t>If omits API-required filters, </a:t>
            </a:r>
            <a:r>
              <a:rPr lang="en-US" altLang="ko-KR" dirty="0" err="1" smtClean="0"/>
              <a:t>TweeQL</a:t>
            </a:r>
            <a:r>
              <a:rPr lang="en-US" altLang="ko-KR" dirty="0" smtClean="0"/>
              <a:t> will raise an error</a:t>
            </a:r>
          </a:p>
          <a:p>
            <a:pPr lvl="1"/>
            <a:endParaRPr lang="en-US" altLang="ko-KR" dirty="0"/>
          </a:p>
          <a:p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twitter_sample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dirty="0" smtClean="0"/>
              <a:t>Complete, unfiltered stream is not provided by Twitter for performance </a:t>
            </a:r>
            <a:br>
              <a:rPr lang="en-US" altLang="ko-KR" dirty="0" smtClean="0"/>
            </a:br>
            <a:r>
              <a:rPr lang="en-US" altLang="ko-KR" dirty="0" smtClean="0"/>
              <a:t>and financial reasons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Also wrap other streaming sources</a:t>
            </a:r>
          </a:p>
          <a:p>
            <a:pPr lvl="1"/>
            <a:r>
              <a:rPr lang="en-US" altLang="ko-KR" dirty="0" smtClean="0"/>
              <a:t>RSS feeds, Facebook news feeds, Google+ feed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5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TweeQL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User-defined functions (UDFs)</a:t>
            </a:r>
          </a:p>
          <a:p>
            <a:pPr lvl="1"/>
            <a:r>
              <a:rPr lang="en-US" altLang="ko-KR" dirty="0" smtClean="0"/>
              <a:t>Provide operations over unstructured data such as text blobs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Complex Data Types</a:t>
            </a:r>
          </a:p>
          <a:p>
            <a:pPr lvl="1"/>
            <a:r>
              <a:rPr lang="en-US" altLang="ko-KR" dirty="0"/>
              <a:t>Accept and return array- and table-valued </a:t>
            </a:r>
            <a:r>
              <a:rPr lang="en-US" altLang="ko-KR" dirty="0" smtClean="0"/>
              <a:t>attributes</a:t>
            </a:r>
          </a:p>
          <a:p>
            <a:pPr lvl="2"/>
            <a:r>
              <a:rPr lang="en-US" altLang="ko-KR" dirty="0" smtClean="0"/>
              <a:t>APIs often allow a variable number of parameters</a:t>
            </a:r>
          </a:p>
          <a:p>
            <a:pPr lvl="2"/>
            <a:r>
              <a:rPr lang="en-US" altLang="ko-KR" dirty="0" smtClean="0"/>
              <a:t>For batched APIs and for many text-processing tasks</a:t>
            </a:r>
          </a:p>
          <a:p>
            <a:pPr lvl="2"/>
            <a:r>
              <a:rPr lang="en-US" altLang="ko-KR" dirty="0" smtClean="0"/>
              <a:t>E.g., build an index of wards that appear in tweets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tokenize(“Tweet number one”) = [“Tweet”, “number”, “one”]</a:t>
            </a:r>
          </a:p>
          <a:p>
            <a:pPr lvl="3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4182179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tweetid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tokenize(text)</a:t>
            </a:r>
          </a:p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obama_tweets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272159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1195</TotalTime>
  <Words>1230</Words>
  <Application>Microsoft Office PowerPoint</Application>
  <PresentationFormat>화면 슬라이드 쇼(4:3)</PresentationFormat>
  <Paragraphs>357</Paragraphs>
  <Slides>30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SNU IDB Lab.</vt:lpstr>
      <vt:lpstr>Processing and Visualizing the Data in Tweets</vt:lpstr>
      <vt:lpstr>Outline</vt:lpstr>
      <vt:lpstr>Introduction</vt:lpstr>
      <vt:lpstr>Introduction</vt:lpstr>
      <vt:lpstr>Outline</vt:lpstr>
      <vt:lpstr>TweeQL</vt:lpstr>
      <vt:lpstr>TweeQL Streams</vt:lpstr>
      <vt:lpstr>TweeQL Streams</vt:lpstr>
      <vt:lpstr>TweeQL UDFs</vt:lpstr>
      <vt:lpstr>TweeQL UDFs</vt:lpstr>
      <vt:lpstr>TweeQL UDFs</vt:lpstr>
      <vt:lpstr>TweeQL Strong Data and Generating Streams</vt:lpstr>
      <vt:lpstr>TweeQL Strong Data and Generating Streams</vt:lpstr>
      <vt:lpstr>TweeQL Structure Extraction UDFs</vt:lpstr>
      <vt:lpstr>TweeQL Structure Extraction UDFs</vt:lpstr>
      <vt:lpstr>TweeQL Structure Extraction UDFs</vt:lpstr>
      <vt:lpstr>TweeQL Structure Extraction UDFs</vt:lpstr>
      <vt:lpstr>TweeQL System Design</vt:lpstr>
      <vt:lpstr>TweeQL Current Status</vt:lpstr>
      <vt:lpstr>TweeQL Challenges</vt:lpstr>
      <vt:lpstr>Outline</vt:lpstr>
      <vt:lpstr>TwitInfo</vt:lpstr>
      <vt:lpstr>TwitInfo Creating an Event</vt:lpstr>
      <vt:lpstr>TwitInfo Timeline and Tweets</vt:lpstr>
      <vt:lpstr>TwitInfo Aggregate Metadata Views</vt:lpstr>
      <vt:lpstr>TwitInfo Uses and Study</vt:lpstr>
      <vt:lpstr>Outline</vt:lpstr>
      <vt:lpstr>Conclusion </vt:lpstr>
      <vt:lpstr>Outline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and Visualizing the Data in Tweets</dc:title>
  <dc:creator>Hyewon Lim</dc:creator>
  <cp:lastModifiedBy>Hyewon Lim</cp:lastModifiedBy>
  <cp:revision>36</cp:revision>
  <dcterms:created xsi:type="dcterms:W3CDTF">2012-01-31T05:55:06Z</dcterms:created>
  <dcterms:modified xsi:type="dcterms:W3CDTF">2012-02-05T15:26:43Z</dcterms:modified>
</cp:coreProperties>
</file>