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8" r:id="rId3"/>
  </p:sldMasterIdLst>
  <p:notesMasterIdLst>
    <p:notesMasterId r:id="rId32"/>
  </p:notesMasterIdLst>
  <p:sldIdLst>
    <p:sldId id="286" r:id="rId4"/>
    <p:sldId id="256" r:id="rId5"/>
    <p:sldId id="260" r:id="rId6"/>
    <p:sldId id="267" r:id="rId7"/>
    <p:sldId id="268" r:id="rId8"/>
    <p:sldId id="265" r:id="rId9"/>
    <p:sldId id="266" r:id="rId10"/>
    <p:sldId id="264" r:id="rId11"/>
    <p:sldId id="258" r:id="rId12"/>
    <p:sldId id="261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5" autoAdjust="0"/>
    <p:restoredTop sz="94660"/>
  </p:normalViewPr>
  <p:slideViewPr>
    <p:cSldViewPr>
      <p:cViewPr>
        <p:scale>
          <a:sx n="79" d="100"/>
          <a:sy n="79" d="100"/>
        </p:scale>
        <p:origin x="-2544" y="-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Logs are</a:t>
            </a:r>
            <a:r>
              <a:rPr lang="en-US" altLang="ko-KR" baseline="0" dirty="0" smtClean="0"/>
              <a:t> generated incrementally across many machines.</a:t>
            </a:r>
          </a:p>
          <a:p>
            <a:r>
              <a:rPr lang="en-US" altLang="ko-KR" baseline="0" dirty="0" err="1" smtClean="0"/>
              <a:t>Hadoop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MapReduce</a:t>
            </a:r>
            <a:r>
              <a:rPr lang="en-US" altLang="ko-KR" baseline="0" dirty="0" smtClean="0"/>
              <a:t> works best on a small number of large files.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E67E8-4CCA-4045-8817-0FA649AF9825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4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Sequence ID</a:t>
            </a:r>
            <a:r>
              <a:rPr lang="en-US" altLang="ko-KR" baseline="0" dirty="0" smtClean="0"/>
              <a:t> specifies</a:t>
            </a:r>
            <a:r>
              <a:rPr lang="en-US" altLang="ko-KR" dirty="0" smtClean="0"/>
              <a:t> how many bytes each Adaptor has sent, including the current chunk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E67E8-4CCA-4045-8817-0FA649AF9825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HBase</a:t>
            </a:r>
            <a:r>
              <a:rPr lang="en-US" altLang="ko-KR" dirty="0" smtClean="0"/>
              <a:t> provides index by primary key, and manage data compaction.</a:t>
            </a:r>
          </a:p>
          <a:p>
            <a:r>
              <a:rPr lang="en-US" altLang="ko-KR" dirty="0" smtClean="0"/>
              <a:t>--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It is better for continuous monitoring of data stream, and periodically produce reports</a:t>
            </a:r>
          </a:p>
          <a:p>
            <a:r>
              <a:rPr lang="en-US" altLang="ko-KR" dirty="0" smtClean="0"/>
              <a:t>HDFS provides better throughput for working</a:t>
            </a:r>
            <a:r>
              <a:rPr lang="en-US" altLang="ko-KR" baseline="0" dirty="0" smtClean="0"/>
              <a:t> with large volume of data.</a:t>
            </a:r>
          </a:p>
          <a:p>
            <a:r>
              <a:rPr lang="en-US" altLang="ko-KR" baseline="0" dirty="0" smtClean="0"/>
              <a:t>-- It is more suitable for one time research analysis job.</a:t>
            </a:r>
          </a:p>
          <a:p>
            <a:r>
              <a:rPr lang="en-US" altLang="ko-KR" baseline="0" dirty="0" smtClean="0"/>
              <a:t>-- But it’s less convenient for finding particular data items.</a:t>
            </a:r>
          </a:p>
          <a:p>
            <a:r>
              <a:rPr lang="en-US" altLang="ko-KR" baseline="0" dirty="0" smtClean="0"/>
              <a:t>As a result, </a:t>
            </a:r>
            <a:r>
              <a:rPr lang="en-US" altLang="ko-KR" baseline="0" dirty="0" err="1" smtClean="0"/>
              <a:t>Chukwa</a:t>
            </a:r>
            <a:r>
              <a:rPr lang="en-US" altLang="ko-KR" baseline="0" dirty="0" smtClean="0"/>
              <a:t> has a toolbox of </a:t>
            </a:r>
            <a:r>
              <a:rPr lang="en-US" altLang="ko-KR" baseline="0" dirty="0" err="1" smtClean="0"/>
              <a:t>MapReduce</a:t>
            </a:r>
            <a:r>
              <a:rPr lang="en-US" altLang="ko-KR" baseline="0" dirty="0" smtClean="0"/>
              <a:t> jobs for organizing and processing incoming data.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E67E8-4CCA-4045-8817-0FA649AF9825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4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 on which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Chukwa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process data (referred to as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Chukwa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cluster).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collector process, that writes collected data to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HBase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or more agent processes, that send monitoring data to the collector.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 The nodes with active agent processes are referred to as the monitored source nodes.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you may wish to run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Chukwa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Demux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jobs, which parse collected data, or HICC, the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Chukwa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visualization tool.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E67E8-4CCA-4045-8817-0FA649AF9825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0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6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4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7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2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7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2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17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7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9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4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FC431-AA8C-41AE-9ECF-8006FED9F87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95BE-E0CC-433E-82AB-FEB5889C1B2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DC29AC09-8E1D-4744-A092-619745E6167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2013-09-12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EC23BD2-1C99-4F51-950A-BD76D5C43F5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predit/apache-flume-ng" TargetMode="External"/><Relationship Id="rId7" Type="http://schemas.openxmlformats.org/officeDocument/2006/relationships/hyperlink" Target="http://flume.apache.org/" TargetMode="External"/><Relationship Id="rId2" Type="http://schemas.openxmlformats.org/officeDocument/2006/relationships/hyperlink" Target="http://www.slideshare.net/arinto/apache-flu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chive.cloudera.com/cdh/3/flume/UserGuide/#_architecture" TargetMode="External"/><Relationship Id="rId5" Type="http://schemas.openxmlformats.org/officeDocument/2006/relationships/hyperlink" Target="http://www.slideshare.net/cloudera/clouderas-flume" TargetMode="External"/><Relationship Id="rId4" Type="http://schemas.openxmlformats.org/officeDocument/2006/relationships/hyperlink" Target="http://hortonworks.com/hadoop/flum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400" dirty="0" smtClean="0"/>
              <a:t>Apache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 Ecosystem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Collection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Hyewon</a:t>
            </a:r>
            <a:r>
              <a:rPr lang="en-US" altLang="ko-KR" dirty="0" smtClean="0"/>
              <a:t> Lim, Min Sup Lee, </a:t>
            </a:r>
            <a:r>
              <a:rPr lang="en-US" altLang="ko-KR" dirty="0" err="1" smtClean="0"/>
              <a:t>WooHyun</a:t>
            </a:r>
            <a:r>
              <a:rPr lang="en-US" altLang="ko-KR" dirty="0" smtClean="0"/>
              <a:t> Lee (Team A)</a:t>
            </a:r>
          </a:p>
          <a:p>
            <a:r>
              <a:rPr lang="en-US" altLang="ko-KR" dirty="0" smtClean="0"/>
              <a:t>12 Sep 2013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Flume</a:t>
            </a:r>
          </a:p>
          <a:p>
            <a:pPr lvl="1"/>
            <a:r>
              <a:rPr lang="en-US" altLang="ko-KR" smtClean="0"/>
              <a:t>Distributed data collection service</a:t>
            </a:r>
          </a:p>
          <a:p>
            <a:pPr lvl="1"/>
            <a:r>
              <a:rPr lang="en-US" altLang="ko-KR" smtClean="0"/>
              <a:t>Suitable for enterprise setting</a:t>
            </a:r>
          </a:p>
          <a:p>
            <a:pPr lvl="1"/>
            <a:r>
              <a:rPr lang="en-US" altLang="ko-KR" smtClean="0"/>
              <a:t>Large amount log data to process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References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http://www.slideshare.net/arinto/apache-flume</a:t>
            </a:r>
            <a:endParaRPr lang="en-US" altLang="ko-KR" smtClean="0"/>
          </a:p>
          <a:p>
            <a:r>
              <a:rPr lang="en-US" altLang="ko-KR">
                <a:hlinkClick r:id="rId3"/>
              </a:rPr>
              <a:t>http://www.slideshare.net/mapredit/apache-flume-ng</a:t>
            </a:r>
            <a:endParaRPr lang="en-US" altLang="ko-KR" smtClean="0"/>
          </a:p>
          <a:p>
            <a:r>
              <a:rPr lang="en-US" altLang="ko-KR">
                <a:hlinkClick r:id="rId4"/>
              </a:rPr>
              <a:t>http://hortonworks.com/hadoop/flume/</a:t>
            </a:r>
            <a:endParaRPr lang="en-US" altLang="ko-KR" smtClean="0"/>
          </a:p>
          <a:p>
            <a:r>
              <a:rPr lang="en-US" altLang="ko-KR">
                <a:hlinkClick r:id="rId5"/>
              </a:rPr>
              <a:t>http://www.slideshare.net/cloudera/clouderas-flume</a:t>
            </a:r>
            <a:endParaRPr lang="en-US" altLang="ko-KR"/>
          </a:p>
          <a:p>
            <a:r>
              <a:rPr lang="en-US" altLang="ko-KR">
                <a:hlinkClick r:id="rId6"/>
              </a:rPr>
              <a:t>http://archive.cloudera.com/cdh/3/flume/UserGuide/#_architecture</a:t>
            </a:r>
            <a:endParaRPr lang="en-US" altLang="ko-KR" smtClean="0"/>
          </a:p>
          <a:p>
            <a:r>
              <a:rPr lang="en-US" altLang="ko-KR">
                <a:hlinkClick r:id="rId7"/>
              </a:rPr>
              <a:t>http://flume.apache.org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6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Scribe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803275" cy="215900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71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Scribe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2" y="1664043"/>
            <a:ext cx="76639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Developed by Facebook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 using Apache Thrift in 2008 (Open Source)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1800" dirty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800" dirty="0" smtClean="0">
                <a:latin typeface="Calibri" panose="020F0502020204030204" pitchFamily="34" charset="0"/>
              </a:rPr>
              <a:t>A thrift server using the non-blocking C++ server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LOG COLLECTION TOOL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1800" dirty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 server for aggregating log data that's streamed in real time from clients. 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cs typeface="Consolas" panose="020B0609020204030204" pitchFamily="49" charset="0"/>
              </a:rPr>
              <a:t>esigned to be scalable and reliable.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707904" y="4182569"/>
            <a:ext cx="4807449" cy="1766711"/>
            <a:chOff x="4794701" y="4134309"/>
            <a:chExt cx="3720651" cy="176671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794701" y="4134309"/>
              <a:ext cx="744615" cy="76764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</a:rPr>
                <a:t>NODE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794701" y="5133376"/>
              <a:ext cx="744615" cy="76764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</a:rPr>
                <a:t>NODE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770737" y="4134309"/>
              <a:ext cx="744615" cy="76764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</a:rPr>
                <a:t>NODE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770737" y="5133376"/>
              <a:ext cx="744615" cy="76764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</a:rPr>
                <a:t>NODE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226628" y="4574576"/>
              <a:ext cx="854469" cy="863600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</a:rPr>
                <a:t>SCRIBE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5" idx="3"/>
            </p:cNvCxnSpPr>
            <p:nvPr/>
          </p:nvCxnSpPr>
          <p:spPr>
            <a:xfrm>
              <a:off x="5539317" y="4518131"/>
              <a:ext cx="68731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3"/>
            </p:cNvCxnSpPr>
            <p:nvPr/>
          </p:nvCxnSpPr>
          <p:spPr>
            <a:xfrm flipV="1">
              <a:off x="5539317" y="5222276"/>
              <a:ext cx="687310" cy="294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1"/>
            </p:cNvCxnSpPr>
            <p:nvPr/>
          </p:nvCxnSpPr>
          <p:spPr>
            <a:xfrm flipH="1">
              <a:off x="7081095" y="4518131"/>
              <a:ext cx="689640" cy="383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8" idx="1"/>
            </p:cNvCxnSpPr>
            <p:nvPr/>
          </p:nvCxnSpPr>
          <p:spPr>
            <a:xfrm flipH="1" flipV="1">
              <a:off x="7081095" y="5222276"/>
              <a:ext cx="689640" cy="294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23462" y="4880715"/>
              <a:ext cx="492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LOG</a:t>
              </a:r>
              <a:endParaRPr lang="ko-KR" altLang="en-US" sz="14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42742" y="4899765"/>
              <a:ext cx="492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LOG</a:t>
              </a:r>
              <a:endParaRPr lang="ko-KR" altLang="en-US" sz="14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027" name="Picture 3" descr="https://www.facebook.com/images/fb_icon_325x3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09" y="800457"/>
            <a:ext cx="400091" cy="43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3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Reliability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5125"/>
            <a:ext cx="8407846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 smtClean="0">
                <a:latin typeface="Calibri" panose="020F0502020204030204" pitchFamily="34" charset="0"/>
              </a:rPr>
              <a:t>If unable to send messages to the central server, </a:t>
            </a:r>
          </a:p>
          <a:p>
            <a:pPr marL="0" indent="0">
              <a:buNone/>
            </a:pPr>
            <a:r>
              <a:rPr lang="en-US" altLang="ko-KR" sz="1800" dirty="0">
                <a:latin typeface="Calibri" panose="020F0502020204030204" pitchFamily="34" charset="0"/>
              </a:rPr>
              <a:t> </a:t>
            </a:r>
            <a:r>
              <a:rPr lang="en-US" altLang="ko-KR" sz="1800" dirty="0" smtClean="0">
                <a:latin typeface="Calibri" panose="020F0502020204030204" pitchFamily="34" charset="0"/>
              </a:rPr>
              <a:t>    it writes the message to a file 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on local disc</a:t>
            </a:r>
            <a:r>
              <a:rPr lang="en-US" altLang="ko-KR" sz="1800" dirty="0" smtClean="0">
                <a:latin typeface="Calibri" panose="020F0502020204030204" pitchFamily="34" charset="0"/>
              </a:rPr>
              <a:t> and send them when central server 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recovers</a:t>
            </a:r>
            <a:r>
              <a:rPr lang="en-US" altLang="ko-KR" sz="1800" dirty="0" smtClean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altLang="ko-KR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alibri" panose="020F0502020204030204" pitchFamily="34" charset="0"/>
              </a:rPr>
              <a:t>- The </a:t>
            </a:r>
            <a:r>
              <a:rPr lang="en-US" altLang="ko-KR" sz="1800" dirty="0" err="1" smtClean="0">
                <a:latin typeface="Calibri" panose="020F0502020204030204" pitchFamily="34" charset="0"/>
              </a:rPr>
              <a:t>resender</a:t>
            </a:r>
            <a:r>
              <a:rPr lang="en-US" altLang="ko-KR" sz="1800" dirty="0" smtClean="0">
                <a:latin typeface="Calibri" panose="020F0502020204030204" pitchFamily="34" charset="0"/>
              </a:rPr>
              <a:t> </a:t>
            </a:r>
            <a:r>
              <a:rPr lang="en-US" altLang="ko-KR" sz="1800" b="1" dirty="0" smtClean="0">
                <a:latin typeface="Calibri" panose="020F0502020204030204" pitchFamily="34" charset="0"/>
              </a:rPr>
              <a:t>waits</a:t>
            </a:r>
            <a:r>
              <a:rPr lang="en-US" altLang="ko-KR" sz="1800" dirty="0" smtClean="0">
                <a:latin typeface="Calibri" panose="020F0502020204030204" pitchFamily="34" charset="0"/>
              </a:rPr>
              <a:t> a random time between reconnect attempts to avoid overloading.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499992" y="3719149"/>
            <a:ext cx="4104456" cy="2655240"/>
            <a:chOff x="4572000" y="3492500"/>
            <a:chExt cx="3443180" cy="28818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4572000" y="3492500"/>
              <a:ext cx="1219200" cy="28818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710169" y="3815984"/>
              <a:ext cx="895295" cy="862435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</a:rPr>
                <a:t>Client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160711" y="3815979"/>
              <a:ext cx="854469" cy="863600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</a:rPr>
                <a:t>SCRIBE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4" idx="3"/>
              <a:endCxn id="5" idx="1"/>
            </p:cNvCxnSpPr>
            <p:nvPr/>
          </p:nvCxnSpPr>
          <p:spPr>
            <a:xfrm>
              <a:off x="5605462" y="4247197"/>
              <a:ext cx="1555250" cy="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57814" y="4884338"/>
              <a:ext cx="6976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{ LOG }</a:t>
              </a:r>
              <a:endParaRPr lang="ko-KR" altLang="en-US" sz="14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4691089" y="5364150"/>
              <a:ext cx="933450" cy="83820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&quot;없음&quot; 기호 14"/>
            <p:cNvSpPr/>
            <p:nvPr/>
          </p:nvSpPr>
          <p:spPr>
            <a:xfrm>
              <a:off x="6135439" y="3887394"/>
              <a:ext cx="545125" cy="71961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13" idx="1"/>
            </p:cNvCxnSpPr>
            <p:nvPr/>
          </p:nvCxnSpPr>
          <p:spPr>
            <a:xfrm flipH="1">
              <a:off x="5157816" y="4678414"/>
              <a:ext cx="1" cy="68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828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427" y="1690688"/>
            <a:ext cx="228599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struct</a:t>
            </a:r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6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LogEntry</a:t>
            </a:r>
            <a:endParaRPr lang="en-US" altLang="ko-KR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{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   1: string category,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   2: string message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}</a:t>
            </a:r>
          </a:p>
          <a:p>
            <a:endParaRPr lang="en-US" altLang="ko-KR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3425" y="4664979"/>
            <a:ext cx="4572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endParaRPr lang="en-US" altLang="ko-KR" sz="16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log_entry</a:t>
            </a:r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= </a:t>
            </a:r>
            <a:r>
              <a:rPr lang="en-US" altLang="ko-KR" sz="16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scribe.</a:t>
            </a:r>
            <a:r>
              <a:rPr lang="en-US" altLang="ko-KR" sz="16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LogEntry</a:t>
            </a:r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(category, message);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result = client.</a:t>
            </a:r>
            <a:r>
              <a:rPr lang="en-US" altLang="ko-KR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log</a:t>
            </a:r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(messages=[</a:t>
            </a:r>
            <a:r>
              <a:rPr lang="en-US" altLang="ko-KR" sz="16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log_entry</a:t>
            </a:r>
            <a:r>
              <a:rPr lang="en-US" altLang="ko-KR" sz="1600" dirty="0" smtClean="0">
                <a:solidFill>
                  <a:prstClr val="black"/>
                </a:solidFill>
                <a:latin typeface="Calibri" panose="020F0502020204030204" pitchFamily="34" charset="0"/>
              </a:rPr>
              <a:t>]);</a:t>
            </a:r>
          </a:p>
          <a:p>
            <a:endParaRPr lang="ko-KR" alt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9748" y="1813799"/>
            <a:ext cx="550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</a:rPr>
              <a:t>{</a:t>
            </a: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</a:rPr>
              <a:t>‘</a:t>
            </a:r>
            <a:r>
              <a:rPr lang="en-US" altLang="ko-KR" sz="2400" dirty="0" smtClean="0">
                <a:solidFill>
                  <a:srgbClr val="70AD47"/>
                </a:solidFill>
              </a:rPr>
              <a:t>memory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</a:rPr>
              <a:t>’,</a:t>
            </a:r>
            <a:r>
              <a:rPr lang="en-US" altLang="ko-KR" sz="2400" dirty="0" smtClean="0">
                <a:solidFill>
                  <a:prstClr val="black"/>
                </a:solidFill>
              </a:rPr>
              <a:t> ‘</a:t>
            </a:r>
            <a:r>
              <a:rPr lang="en-US" altLang="ko-KR" sz="2400" dirty="0" smtClean="0">
                <a:solidFill>
                  <a:srgbClr val="FFC000"/>
                </a:solidFill>
              </a:rPr>
              <a:t>DHCPREQUEST on eth0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</a:rPr>
              <a:t>’</a:t>
            </a: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</a:rPr>
              <a:t>}</a:t>
            </a:r>
            <a:endParaRPr lang="ko-KR" altLang="en-US" sz="2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위로 굽은 화살표 14"/>
          <p:cNvSpPr/>
          <p:nvPr/>
        </p:nvSpPr>
        <p:spPr>
          <a:xfrm>
            <a:off x="2771800" y="2337019"/>
            <a:ext cx="1543027" cy="331460"/>
          </a:xfrm>
          <a:prstGeom prst="bentUp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위로 굽은 화살표 15"/>
          <p:cNvSpPr/>
          <p:nvPr/>
        </p:nvSpPr>
        <p:spPr>
          <a:xfrm>
            <a:off x="2771800" y="2540000"/>
            <a:ext cx="3952850" cy="358120"/>
          </a:xfrm>
          <a:prstGeom prst="bentUpArrow">
            <a:avLst>
              <a:gd name="adj1" fmla="val 25000"/>
              <a:gd name="adj2" fmla="val 23227"/>
              <a:gd name="adj3" fmla="val 2854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3427" y="417041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Client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9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9885"/>
            <a:ext cx="7886700" cy="1246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Scribe server </a:t>
            </a:r>
            <a:r>
              <a:rPr lang="en-US" altLang="ko-KR" sz="1600" dirty="0"/>
              <a:t>determines how to log messages </a:t>
            </a:r>
            <a:r>
              <a:rPr lang="en-US" altLang="ko-KR" sz="1600" b="1" dirty="0"/>
              <a:t>based on the Stores</a:t>
            </a:r>
            <a:r>
              <a:rPr lang="en-US" altLang="ko-KR" sz="1600" dirty="0"/>
              <a:t> defined in the configuration. </a:t>
            </a:r>
            <a:endParaRPr lang="en-US" altLang="ko-KR" sz="1600" dirty="0" smtClean="0"/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79512" y="2456800"/>
            <a:ext cx="230401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&lt;store&gt;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category=statistics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type=file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file_path</a:t>
            </a: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=/</a:t>
            </a:r>
            <a:r>
              <a:rPr lang="en-US" altLang="ko-KR" sz="1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/stat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base_filename</a:t>
            </a: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altLang="ko-KR" sz="1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stat_log</a:t>
            </a: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&lt;/store&gt;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4204245"/>
            <a:ext cx="230401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&lt;store&gt;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category=statistics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type=network          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remote_host=idb.snu.ac.kr</a:t>
            </a:r>
            <a:endParaRPr lang="en-US" altLang="ko-KR" sz="1400" dirty="0" smtClean="0">
              <a:solidFill>
                <a:prstClr val="black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remote_port</a:t>
            </a:r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=1453</a:t>
            </a:r>
          </a:p>
          <a:p>
            <a:r>
              <a:rPr lang="en-US" altLang="ko-KR" sz="14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&lt;/store&gt;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85850" y="2459577"/>
            <a:ext cx="270623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&lt;store&gt;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category=bucket_me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type=bucket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num_buckets=2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bucket_type=random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&lt;bucket0&gt;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type=file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fs_type=std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file_path=/tmp/scribetest/bucket0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base_filename=bucket0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&lt;/bucket0&gt;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&lt;bucket1&gt;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type=network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remote_host=wopr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remote_port=1463 </a:t>
            </a:r>
            <a:endParaRPr lang="en-US" altLang="ko-KR" sz="1200" dirty="0" smtClean="0">
              <a:solidFill>
                <a:srgbClr val="333333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&lt;/bucket1</a:t>
            </a: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ko-KR" altLang="ko-KR" sz="1200" dirty="0" smtClean="0">
                <a:solidFill>
                  <a:srgbClr val="33333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&lt;/store&gt;</a:t>
            </a:r>
            <a:r>
              <a:rPr lang="ko-KR" altLang="ko-KR" sz="1200" dirty="0" smtClean="0">
                <a:solidFill>
                  <a:prstClr val="black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altLang="ko-KR" sz="1200" dirty="0" smtClean="0">
              <a:solidFill>
                <a:prstClr val="black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73957" y="2350454"/>
            <a:ext cx="3318523" cy="3305379"/>
            <a:chOff x="5429941" y="2350454"/>
            <a:chExt cx="3085409" cy="330537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296150" y="2350454"/>
              <a:ext cx="1219200" cy="33053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429941" y="2556967"/>
              <a:ext cx="895295" cy="862435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prstClr val="white"/>
                  </a:solidFill>
                </a:rPr>
                <a:t>Client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467029" y="2556966"/>
              <a:ext cx="854469" cy="1070761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prstClr val="white"/>
                  </a:solidFill>
                </a:rPr>
                <a:t>SCRIBE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0" idx="3"/>
            </p:cNvCxnSpPr>
            <p:nvPr/>
          </p:nvCxnSpPr>
          <p:spPr>
            <a:xfrm flipV="1">
              <a:off x="6325236" y="2986042"/>
              <a:ext cx="1141795" cy="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709062" y="2669990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{ A }</a:t>
              </a:r>
              <a:endParaRPr lang="ko-KR" altLang="en-US" sz="12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429941" y="3601601"/>
              <a:ext cx="895295" cy="862435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prstClr val="white"/>
                  </a:solidFill>
                </a:rPr>
                <a:t>Client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434441" y="4666870"/>
              <a:ext cx="895295" cy="862435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prstClr val="white"/>
                  </a:solidFill>
                </a:rPr>
                <a:t>Client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9" idx="3"/>
              <a:endCxn id="11" idx="1"/>
            </p:cNvCxnSpPr>
            <p:nvPr/>
          </p:nvCxnSpPr>
          <p:spPr>
            <a:xfrm flipV="1">
              <a:off x="6325236" y="3092347"/>
              <a:ext cx="1141795" cy="940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3"/>
            </p:cNvCxnSpPr>
            <p:nvPr/>
          </p:nvCxnSpPr>
          <p:spPr>
            <a:xfrm flipV="1">
              <a:off x="6329736" y="3319951"/>
              <a:ext cx="1137295" cy="1778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565398" y="3319951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{ B }</a:t>
              </a:r>
              <a:endParaRPr lang="ko-KR" altLang="en-US" sz="12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9284" y="3888179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{ C }</a:t>
              </a:r>
              <a:endParaRPr lang="ko-KR" altLang="en-US" sz="12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사다리꼴 35"/>
            <p:cNvSpPr/>
            <p:nvPr/>
          </p:nvSpPr>
          <p:spPr>
            <a:xfrm>
              <a:off x="7433038" y="3921889"/>
              <a:ext cx="567569" cy="558800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8" name="사다리꼴 37"/>
            <p:cNvSpPr/>
            <p:nvPr/>
          </p:nvSpPr>
          <p:spPr>
            <a:xfrm>
              <a:off x="7806517" y="4762531"/>
              <a:ext cx="567569" cy="558800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29752" y="404206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{ A }</a:t>
              </a:r>
              <a:endParaRPr lang="ko-KR" altLang="en-US" sz="12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10744" y="4769442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{ B }</a:t>
              </a:r>
              <a:endParaRPr lang="ko-KR" altLang="en-US" sz="12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0759" y="4994998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5B9BD5"/>
                  </a:solidFill>
                  <a:latin typeface="Calibri" panose="020F0502020204030204" pitchFamily="34" charset="0"/>
                </a:rPr>
                <a:t>{ C }</a:t>
              </a:r>
              <a:endParaRPr lang="ko-KR" altLang="en-US" sz="1200" b="1" dirty="0">
                <a:solidFill>
                  <a:srgbClr val="5B9BD5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" name="아래쪽 화살표 44"/>
            <p:cNvSpPr/>
            <p:nvPr/>
          </p:nvSpPr>
          <p:spPr>
            <a:xfrm>
              <a:off x="7791055" y="3556262"/>
              <a:ext cx="209550" cy="254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28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950" y="184308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[</a:t>
            </a:r>
            <a:r>
              <a:rPr lang="en-US" altLang="ko-KR" sz="1800" dirty="0" err="1" smtClean="0"/>
              <a:t>libevent</a:t>
            </a:r>
            <a:r>
              <a:rPr lang="en-US" altLang="ko-KR" sz="1800" dirty="0" smtClean="0"/>
              <a:t>] asynchronous event notification </a:t>
            </a:r>
          </a:p>
          <a:p>
            <a:pPr marL="0" indent="0">
              <a:buNone/>
            </a:pPr>
            <a:r>
              <a:rPr lang="en-US" altLang="ko-KR" sz="1800" dirty="0" smtClean="0"/>
              <a:t>[boost] C++ libraries</a:t>
            </a:r>
          </a:p>
          <a:p>
            <a:pPr marL="0" indent="0">
              <a:buNone/>
            </a:pPr>
            <a:r>
              <a:rPr lang="en-US" altLang="ko-KR" sz="1800" dirty="0" smtClean="0"/>
              <a:t>[thrift] binary communication protocol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Fb303</a:t>
            </a:r>
          </a:p>
          <a:p>
            <a:pPr marL="0" indent="0">
              <a:buNone/>
            </a:pPr>
            <a:r>
              <a:rPr lang="en-US" altLang="ko-KR" sz="1800" dirty="0" smtClean="0"/>
              <a:t>Python</a:t>
            </a:r>
          </a:p>
          <a:p>
            <a:pPr marL="0" indent="0">
              <a:buNone/>
            </a:pPr>
            <a:r>
              <a:rPr lang="en-US" altLang="ko-KR" sz="1800" dirty="0" smtClean="0"/>
              <a:t>Ruby</a:t>
            </a:r>
          </a:p>
          <a:p>
            <a:endParaRPr lang="ko-KR" altLang="en-US" sz="18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42950" y="5175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Dependencies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981702" y="1536700"/>
            <a:ext cx="2356695" cy="42570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17073" y="1849438"/>
            <a:ext cx="1885950" cy="1343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THRIFT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14668" y="337105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5B9BD5">
                    <a:lumMod val="75000"/>
                  </a:srgbClr>
                </a:solidFill>
              </a:rPr>
              <a:t>C++</a:t>
            </a:r>
            <a:endParaRPr lang="ko-KR" altLang="en-US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17073" y="3812383"/>
            <a:ext cx="1885950" cy="748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5B9BD5">
                    <a:lumMod val="75000"/>
                  </a:srgbClr>
                </a:solidFill>
              </a:rPr>
              <a:t>Boost</a:t>
            </a:r>
            <a:endParaRPr lang="ko-KR" altLang="en-US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17073" y="4651376"/>
            <a:ext cx="1885950" cy="748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5B9BD5">
                    <a:lumMod val="75000"/>
                  </a:srgbClr>
                </a:solidFill>
              </a:rPr>
              <a:t>libevent</a:t>
            </a:r>
            <a:endParaRPr lang="ko-KR" altLang="en-US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9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Chukwa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4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 processing: one of the original purpose of </a:t>
            </a:r>
            <a:r>
              <a:rPr lang="en-US" altLang="ko-KR" dirty="0" err="1" smtClean="0"/>
              <a:t>MapReduce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987394" y="2060848"/>
            <a:ext cx="6617054" cy="1368152"/>
            <a:chOff x="1498556" y="1700808"/>
            <a:chExt cx="6617054" cy="1368152"/>
          </a:xfrm>
        </p:grpSpPr>
        <p:pic>
          <p:nvPicPr>
            <p:cNvPr id="1026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556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560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004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176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212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504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2348880"/>
              <a:ext cx="519274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6165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1337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위쪽 화살표 3"/>
            <p:cNvSpPr/>
            <p:nvPr/>
          </p:nvSpPr>
          <p:spPr>
            <a:xfrm>
              <a:off x="1676489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위쪽 화살표 15"/>
            <p:cNvSpPr/>
            <p:nvPr/>
          </p:nvSpPr>
          <p:spPr>
            <a:xfrm>
              <a:off x="2301661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832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004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위쪽 화살표 18"/>
            <p:cNvSpPr/>
            <p:nvPr/>
          </p:nvSpPr>
          <p:spPr>
            <a:xfrm>
              <a:off x="2931156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위쪽 화살표 19"/>
            <p:cNvSpPr/>
            <p:nvPr/>
          </p:nvSpPr>
          <p:spPr>
            <a:xfrm>
              <a:off x="3556328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199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967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위쪽 화살표 22"/>
            <p:cNvSpPr/>
            <p:nvPr/>
          </p:nvSpPr>
          <p:spPr>
            <a:xfrm>
              <a:off x="4184523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위쪽 화살표 23"/>
            <p:cNvSpPr/>
            <p:nvPr/>
          </p:nvSpPr>
          <p:spPr>
            <a:xfrm>
              <a:off x="5423291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164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위쪽 화살표 26"/>
            <p:cNvSpPr/>
            <p:nvPr/>
          </p:nvSpPr>
          <p:spPr>
            <a:xfrm>
              <a:off x="7141488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위쪽 화살표 27"/>
            <p:cNvSpPr/>
            <p:nvPr/>
          </p:nvSpPr>
          <p:spPr>
            <a:xfrm>
              <a:off x="7766660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0001" y="170080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위쪽 화살표 29"/>
            <p:cNvSpPr/>
            <p:nvPr/>
          </p:nvSpPr>
          <p:spPr>
            <a:xfrm>
              <a:off x="4810325" y="2227724"/>
              <a:ext cx="163408" cy="206896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240016" y="2708920"/>
              <a:ext cx="348208" cy="60176"/>
              <a:chOff x="6156176" y="2606824"/>
              <a:chExt cx="348208" cy="60176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6300192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6156176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444208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2123728" y="4149080"/>
            <a:ext cx="1963303" cy="1982136"/>
            <a:chOff x="1721302" y="4293096"/>
            <a:chExt cx="1963303" cy="1982136"/>
          </a:xfrm>
        </p:grpSpPr>
        <p:pic>
          <p:nvPicPr>
            <p:cNvPr id="3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310" y="42930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115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143" y="47196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377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744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2930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321" y="499658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342" y="501317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52102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178" y="4803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368" y="49924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883" y="525270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55" y="546232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324" y="53076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720" y="568765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730" y="52253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90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549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618" y="571435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832" y="555964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584" y="577117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47841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302" y="49737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521812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4396952" y="4149080"/>
            <a:ext cx="1963303" cy="1982136"/>
            <a:chOff x="1721302" y="4293096"/>
            <a:chExt cx="1963303" cy="1982136"/>
          </a:xfrm>
        </p:grpSpPr>
        <p:pic>
          <p:nvPicPr>
            <p:cNvPr id="6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310" y="42930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115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143" y="47196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377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744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2930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321" y="499658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342" y="501317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52102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178" y="4803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368" y="49924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883" y="525270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55" y="546232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324" y="53076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720" y="568765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730" y="52253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90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549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618" y="571435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832" y="555964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584" y="577117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47841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302" y="49737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521812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그룹 87"/>
          <p:cNvGrpSpPr/>
          <p:nvPr/>
        </p:nvGrpSpPr>
        <p:grpSpPr>
          <a:xfrm>
            <a:off x="6569048" y="4149080"/>
            <a:ext cx="1963303" cy="1982136"/>
            <a:chOff x="1721302" y="4293096"/>
            <a:chExt cx="1963303" cy="1982136"/>
          </a:xfrm>
        </p:grpSpPr>
        <p:pic>
          <p:nvPicPr>
            <p:cNvPr id="8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3310" y="42930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115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143" y="47196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377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744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2930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321" y="499658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342" y="501317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52102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178" y="4803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368" y="49924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883" y="525270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55" y="546232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324" y="53076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720" y="568765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730" y="52253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90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549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618" y="571435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832" y="555964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584" y="577117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47841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302" y="49737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521812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오각형 35"/>
          <p:cNvSpPr/>
          <p:nvPr/>
        </p:nvSpPr>
        <p:spPr>
          <a:xfrm>
            <a:off x="395536" y="2924944"/>
            <a:ext cx="1080120" cy="418316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</a:rPr>
              <a:t>Log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15" name="오각형 114"/>
          <p:cNvSpPr/>
          <p:nvPr/>
        </p:nvSpPr>
        <p:spPr>
          <a:xfrm>
            <a:off x="395536" y="4842184"/>
            <a:ext cx="1080120" cy="418316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</a:rPr>
              <a:t>MR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Flume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630211" y="1772816"/>
            <a:ext cx="7974237" cy="806490"/>
            <a:chOff x="630211" y="1772816"/>
            <a:chExt cx="7974237" cy="806490"/>
          </a:xfrm>
        </p:grpSpPr>
        <p:pic>
          <p:nvPicPr>
            <p:cNvPr id="5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78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82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86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90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94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98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317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349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389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위쪽 화살표 15"/>
            <p:cNvSpPr/>
            <p:nvPr/>
          </p:nvSpPr>
          <p:spPr>
            <a:xfrm>
              <a:off x="3263543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위쪽 화살표 16"/>
            <p:cNvSpPr/>
            <p:nvPr/>
          </p:nvSpPr>
          <p:spPr>
            <a:xfrm>
              <a:off x="3623583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092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3860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위쪽 화살표 19"/>
            <p:cNvSpPr/>
            <p:nvPr/>
          </p:nvSpPr>
          <p:spPr>
            <a:xfrm>
              <a:off x="3980286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위쪽 화살표 20"/>
            <p:cNvSpPr/>
            <p:nvPr/>
          </p:nvSpPr>
          <p:spPr>
            <a:xfrm>
              <a:off x="4336054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923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028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위쪽 화살표 23"/>
            <p:cNvSpPr/>
            <p:nvPr/>
          </p:nvSpPr>
          <p:spPr>
            <a:xfrm>
              <a:off x="4699117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위쪽 화살표 24"/>
            <p:cNvSpPr/>
            <p:nvPr/>
          </p:nvSpPr>
          <p:spPr>
            <a:xfrm>
              <a:off x="5417222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933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위쪽 화살표 30"/>
            <p:cNvSpPr/>
            <p:nvPr/>
          </p:nvSpPr>
          <p:spPr>
            <a:xfrm>
              <a:off x="5052127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5883146" y="2363282"/>
              <a:ext cx="348208" cy="60176"/>
              <a:chOff x="6156176" y="2606824"/>
              <a:chExt cx="348208" cy="60176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6300192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156176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6444208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6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11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251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291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0331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371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411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674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6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816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위쪽 화살표 44"/>
            <p:cNvSpPr/>
            <p:nvPr/>
          </p:nvSpPr>
          <p:spPr>
            <a:xfrm>
              <a:off x="736970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위쪽 화살표 45"/>
            <p:cNvSpPr/>
            <p:nvPr/>
          </p:nvSpPr>
          <p:spPr>
            <a:xfrm>
              <a:off x="1097010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519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287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위쪽 화살표 48"/>
            <p:cNvSpPr/>
            <p:nvPr/>
          </p:nvSpPr>
          <p:spPr>
            <a:xfrm>
              <a:off x="1453713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위쪽 화살표 49"/>
            <p:cNvSpPr/>
            <p:nvPr/>
          </p:nvSpPr>
          <p:spPr>
            <a:xfrm>
              <a:off x="1809481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350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455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위쪽 화살표 52"/>
            <p:cNvSpPr/>
            <p:nvPr/>
          </p:nvSpPr>
          <p:spPr>
            <a:xfrm>
              <a:off x="2172544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위쪽 화살표 53"/>
            <p:cNvSpPr/>
            <p:nvPr/>
          </p:nvSpPr>
          <p:spPr>
            <a:xfrm>
              <a:off x="2890649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360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위쪽 화살표 55"/>
            <p:cNvSpPr/>
            <p:nvPr/>
          </p:nvSpPr>
          <p:spPr>
            <a:xfrm>
              <a:off x="2525554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7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68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272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276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80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84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Hyewon Lim\AppData\Local\Microsoft\Windows\Temporary Internet Files\Content.IE5\3NJURG9J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2884" y="2147258"/>
              <a:ext cx="311564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49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289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위쪽 화살표 64"/>
            <p:cNvSpPr/>
            <p:nvPr/>
          </p:nvSpPr>
          <p:spPr>
            <a:xfrm>
              <a:off x="6599443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위쪽 화살표 65"/>
            <p:cNvSpPr/>
            <p:nvPr/>
          </p:nvSpPr>
          <p:spPr>
            <a:xfrm>
              <a:off x="6959483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6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992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760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위쪽 화살표 68"/>
            <p:cNvSpPr/>
            <p:nvPr/>
          </p:nvSpPr>
          <p:spPr>
            <a:xfrm>
              <a:off x="7316186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위쪽 화살표 69"/>
            <p:cNvSpPr/>
            <p:nvPr/>
          </p:nvSpPr>
          <p:spPr>
            <a:xfrm>
              <a:off x="7671954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823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위쪽 화살표 71"/>
            <p:cNvSpPr/>
            <p:nvPr/>
          </p:nvSpPr>
          <p:spPr>
            <a:xfrm>
              <a:off x="8035017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833" y="1772816"/>
              <a:ext cx="302434" cy="302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위쪽 화살표 73"/>
            <p:cNvSpPr/>
            <p:nvPr/>
          </p:nvSpPr>
          <p:spPr>
            <a:xfrm>
              <a:off x="8388027" y="2110686"/>
              <a:ext cx="98046" cy="124138"/>
            </a:xfrm>
            <a:prstGeom prst="upArrow">
              <a:avLst/>
            </a:prstGeom>
            <a:gradFill>
              <a:gsLst>
                <a:gs pos="0">
                  <a:srgbClr val="0070C0"/>
                </a:gs>
                <a:gs pos="80000">
                  <a:schemeClr val="accent1">
                    <a:tint val="44500"/>
                    <a:satMod val="160000"/>
                    <a:alpha val="7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149210" y="3068960"/>
            <a:ext cx="1094706" cy="973388"/>
            <a:chOff x="1721302" y="4467572"/>
            <a:chExt cx="1709637" cy="1520172"/>
          </a:xfrm>
        </p:grpSpPr>
        <p:pic>
          <p:nvPicPr>
            <p:cNvPr id="7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039" y="446757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115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143" y="47196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744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321" y="499658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52102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178" y="4803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368" y="49924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883" y="525270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55" y="546232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324" y="53076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730" y="52253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90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47841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302" y="49737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521812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그룹 100"/>
          <p:cNvGrpSpPr/>
          <p:nvPr/>
        </p:nvGrpSpPr>
        <p:grpSpPr>
          <a:xfrm>
            <a:off x="3979917" y="3068960"/>
            <a:ext cx="1094706" cy="973388"/>
            <a:chOff x="1721302" y="4467572"/>
            <a:chExt cx="1709637" cy="1520172"/>
          </a:xfrm>
        </p:grpSpPr>
        <p:pic>
          <p:nvPicPr>
            <p:cNvPr id="10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039" y="446757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115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143" y="47196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744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321" y="499658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52102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178" y="4803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368" y="49924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883" y="525270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55" y="546232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324" y="53076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730" y="52253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90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47841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302" y="49737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521812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그룹 117"/>
          <p:cNvGrpSpPr/>
          <p:nvPr/>
        </p:nvGrpSpPr>
        <p:grpSpPr>
          <a:xfrm>
            <a:off x="6976975" y="3068960"/>
            <a:ext cx="1094706" cy="973388"/>
            <a:chOff x="1721302" y="4467572"/>
            <a:chExt cx="1709637" cy="1520172"/>
          </a:xfrm>
        </p:grpSpPr>
        <p:pic>
          <p:nvPicPr>
            <p:cNvPr id="11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039" y="446757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115" y="45091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143" y="47196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9934" y="4744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321" y="499658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52102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9178" y="480355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368" y="49924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883" y="525270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55" y="546232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324" y="53076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730" y="52253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90" y="54836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47841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302" y="49737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521812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그룹 134"/>
          <p:cNvGrpSpPr/>
          <p:nvPr/>
        </p:nvGrpSpPr>
        <p:grpSpPr>
          <a:xfrm>
            <a:off x="4139952" y="5384324"/>
            <a:ext cx="903266" cy="740613"/>
            <a:chOff x="1721302" y="4655028"/>
            <a:chExt cx="1410659" cy="1156640"/>
          </a:xfrm>
        </p:grpSpPr>
        <p:pic>
          <p:nvPicPr>
            <p:cNvPr id="13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399" y="4655028"/>
              <a:ext cx="504057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143" y="47196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904" y="5210296"/>
              <a:ext cx="504057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321" y="4996584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12" y="521029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368" y="499248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324" y="5307612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478410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302" y="4973720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54" y="521812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3" name="직선 화살표 연결선 152"/>
          <p:cNvCxnSpPr/>
          <p:nvPr/>
        </p:nvCxnSpPr>
        <p:spPr>
          <a:xfrm>
            <a:off x="785993" y="2579306"/>
            <a:ext cx="484719" cy="41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1146033" y="2579306"/>
            <a:ext cx="205486" cy="34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8" idx="2"/>
          </p:cNvCxnSpPr>
          <p:nvPr/>
        </p:nvCxnSpPr>
        <p:spPr>
          <a:xfrm>
            <a:off x="1506073" y="2579306"/>
            <a:ext cx="34267" cy="273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39" idx="2"/>
          </p:cNvCxnSpPr>
          <p:nvPr/>
        </p:nvCxnSpPr>
        <p:spPr>
          <a:xfrm flipH="1">
            <a:off x="1794568" y="2579306"/>
            <a:ext cx="71545" cy="273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40" idx="2"/>
          </p:cNvCxnSpPr>
          <p:nvPr/>
        </p:nvCxnSpPr>
        <p:spPr>
          <a:xfrm flipH="1">
            <a:off x="2052476" y="2579306"/>
            <a:ext cx="173677" cy="273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41" idx="2"/>
          </p:cNvCxnSpPr>
          <p:nvPr/>
        </p:nvCxnSpPr>
        <p:spPr>
          <a:xfrm flipH="1">
            <a:off x="2213854" y="2579306"/>
            <a:ext cx="372339" cy="41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42" idx="2"/>
          </p:cNvCxnSpPr>
          <p:nvPr/>
        </p:nvCxnSpPr>
        <p:spPr>
          <a:xfrm flipH="1">
            <a:off x="2270590" y="2579306"/>
            <a:ext cx="681936" cy="489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5" idx="2"/>
          </p:cNvCxnSpPr>
          <p:nvPr/>
        </p:nvCxnSpPr>
        <p:spPr>
          <a:xfrm>
            <a:off x="3312566" y="2579306"/>
            <a:ext cx="720080" cy="489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6" idx="2"/>
          </p:cNvCxnSpPr>
          <p:nvPr/>
        </p:nvCxnSpPr>
        <p:spPr>
          <a:xfrm>
            <a:off x="3672606" y="2579306"/>
            <a:ext cx="453272" cy="41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>
            <a:stCxn id="7" idx="2"/>
          </p:cNvCxnSpPr>
          <p:nvPr/>
        </p:nvCxnSpPr>
        <p:spPr>
          <a:xfrm>
            <a:off x="4032646" y="2579306"/>
            <a:ext cx="225180" cy="34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8" idx="2"/>
          </p:cNvCxnSpPr>
          <p:nvPr/>
        </p:nvCxnSpPr>
        <p:spPr>
          <a:xfrm>
            <a:off x="4392686" y="2579306"/>
            <a:ext cx="57394" cy="30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9" idx="2"/>
          </p:cNvCxnSpPr>
          <p:nvPr/>
        </p:nvCxnSpPr>
        <p:spPr>
          <a:xfrm flipH="1">
            <a:off x="4630423" y="2579306"/>
            <a:ext cx="122303" cy="273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0" idx="2"/>
          </p:cNvCxnSpPr>
          <p:nvPr/>
        </p:nvCxnSpPr>
        <p:spPr>
          <a:xfrm flipH="1">
            <a:off x="4797163" y="2579306"/>
            <a:ext cx="315603" cy="34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1" idx="2"/>
          </p:cNvCxnSpPr>
          <p:nvPr/>
        </p:nvCxnSpPr>
        <p:spPr>
          <a:xfrm flipH="1">
            <a:off x="4956984" y="2579306"/>
            <a:ext cx="522115" cy="41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5112766" y="2579306"/>
            <a:ext cx="830556" cy="489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6171178" y="2579306"/>
            <a:ext cx="805797" cy="516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57" idx="2"/>
          </p:cNvCxnSpPr>
          <p:nvPr/>
        </p:nvCxnSpPr>
        <p:spPr>
          <a:xfrm>
            <a:off x="6648466" y="2579306"/>
            <a:ext cx="450011" cy="41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58" idx="2"/>
          </p:cNvCxnSpPr>
          <p:nvPr/>
        </p:nvCxnSpPr>
        <p:spPr>
          <a:xfrm>
            <a:off x="7008506" y="2579306"/>
            <a:ext cx="205486" cy="34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59" idx="2"/>
          </p:cNvCxnSpPr>
          <p:nvPr/>
        </p:nvCxnSpPr>
        <p:spPr>
          <a:xfrm>
            <a:off x="7368546" y="2579306"/>
            <a:ext cx="45686" cy="30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60" idx="2"/>
          </p:cNvCxnSpPr>
          <p:nvPr/>
        </p:nvCxnSpPr>
        <p:spPr>
          <a:xfrm flipH="1">
            <a:off x="7627482" y="2579306"/>
            <a:ext cx="101104" cy="30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61" idx="2"/>
          </p:cNvCxnSpPr>
          <p:nvPr/>
        </p:nvCxnSpPr>
        <p:spPr>
          <a:xfrm flipH="1">
            <a:off x="7872194" y="2579306"/>
            <a:ext cx="216432" cy="345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62" idx="2"/>
          </p:cNvCxnSpPr>
          <p:nvPr/>
        </p:nvCxnSpPr>
        <p:spPr>
          <a:xfrm flipH="1">
            <a:off x="8035017" y="2579306"/>
            <a:ext cx="413649" cy="41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아래쪽 화살표 199"/>
          <p:cNvSpPr/>
          <p:nvPr/>
        </p:nvSpPr>
        <p:spPr>
          <a:xfrm>
            <a:off x="4371047" y="4509120"/>
            <a:ext cx="415605" cy="576064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731564" y="3616935"/>
            <a:ext cx="5690276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Require additional </a:t>
            </a:r>
            <a:r>
              <a:rPr lang="en-US" altLang="ko-KR" dirty="0" err="1" smtClean="0">
                <a:solidFill>
                  <a:srgbClr val="C00000"/>
                </a:solidFill>
              </a:rPr>
              <a:t>MapReduce</a:t>
            </a:r>
            <a:r>
              <a:rPr lang="en-US" altLang="ko-KR" dirty="0" smtClean="0">
                <a:solidFill>
                  <a:srgbClr val="C00000"/>
                </a:solidFill>
              </a:rPr>
              <a:t> jobs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Creates some overhead for data management on 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>
            <a:off x="835016" y="3246317"/>
            <a:ext cx="155235" cy="31350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554344"/>
            <a:ext cx="48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prstClr val="black"/>
                </a:solidFill>
              </a:rPr>
              <a:t>MR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j</a:t>
            </a:r>
            <a:r>
              <a:rPr lang="en-US" altLang="ko-KR" sz="1400" dirty="0" smtClean="0">
                <a:solidFill>
                  <a:prstClr val="black"/>
                </a:solidFill>
              </a:rPr>
              <a:t>obs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4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1" dirty="0" err="1" smtClean="0"/>
              <a:t>Chukwa</a:t>
            </a:r>
            <a:endParaRPr lang="en-US" altLang="ko-KR" b="1" i="1" dirty="0" smtClean="0"/>
          </a:p>
          <a:p>
            <a:pPr lvl="1"/>
            <a:r>
              <a:rPr lang="en-US" altLang="ko-KR" dirty="0" smtClean="0"/>
              <a:t>A System for large-scale reliable log collection and processing with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subproject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To bridging the gap between logs processing and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ecosystem</a:t>
            </a:r>
          </a:p>
          <a:p>
            <a:pPr lvl="1"/>
            <a:r>
              <a:rPr lang="en-US" altLang="ko-KR" dirty="0" smtClean="0"/>
              <a:t>Provide a flexible and powerful platform </a:t>
            </a:r>
          </a:p>
          <a:p>
            <a:pPr lvl="2"/>
            <a:r>
              <a:rPr lang="en-US" altLang="ko-KR" dirty="0" smtClean="0"/>
              <a:t>for distributed data collection and rapid data processing 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Picture 2" descr="A picture of the chukwa data pipe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88" y="3861048"/>
            <a:ext cx="6285556" cy="204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2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Architecture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pPr lvl="1"/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9512" y="1063784"/>
            <a:ext cx="8784976" cy="546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</p:txBody>
      </p:sp>
      <p:pic>
        <p:nvPicPr>
          <p:cNvPr id="2054" name="Picture 6" descr="Archite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00" y="2002608"/>
            <a:ext cx="7056492" cy="351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95736" y="2758440"/>
            <a:ext cx="1484724" cy="845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0050" y="2788920"/>
            <a:ext cx="781050" cy="792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8870" y="3893820"/>
            <a:ext cx="727710" cy="495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92080" y="3893820"/>
            <a:ext cx="727710" cy="495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Architecture</a:t>
            </a:r>
            <a:br>
              <a:rPr lang="en-US" altLang="ko-KR" sz="2200" dirty="0" smtClean="0"/>
            </a:br>
            <a:r>
              <a:rPr lang="en-US" altLang="ko-KR" dirty="0" smtClean="0"/>
              <a:t>Agents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Chukwa</a:t>
            </a:r>
            <a:r>
              <a:rPr lang="en-US" altLang="ko-KR" dirty="0" smtClean="0"/>
              <a:t> agents </a:t>
            </a:r>
          </a:p>
          <a:p>
            <a:pPr lvl="1"/>
            <a:r>
              <a:rPr lang="en-US" altLang="ko-KR" dirty="0" smtClean="0"/>
              <a:t>Do not collect particular fixed set of data</a:t>
            </a:r>
          </a:p>
          <a:p>
            <a:pPr lvl="1"/>
            <a:r>
              <a:rPr lang="en-US" altLang="ko-KR" dirty="0" smtClean="0"/>
              <a:t>Support dynamically starting and stopping </a:t>
            </a:r>
            <a:r>
              <a:rPr lang="en-US" altLang="ko-KR" b="1" i="1" dirty="0" smtClean="0"/>
              <a:t>Adaptors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Adaptors</a:t>
            </a:r>
          </a:p>
          <a:p>
            <a:pPr lvl="1"/>
            <a:r>
              <a:rPr lang="en-US" altLang="ko-KR" dirty="0" smtClean="0"/>
              <a:t>Dynamically controllable data sources</a:t>
            </a:r>
          </a:p>
          <a:p>
            <a:pPr lvl="1"/>
            <a:r>
              <a:rPr lang="en-US" altLang="ko-KR" dirty="0" smtClean="0"/>
              <a:t>Generally wrap some other data source</a:t>
            </a:r>
          </a:p>
          <a:p>
            <a:pPr lvl="2"/>
            <a:r>
              <a:rPr lang="en-US" altLang="ko-KR" dirty="0" smtClean="0"/>
              <a:t>A file or a Unix command-line tool</a:t>
            </a:r>
          </a:p>
          <a:p>
            <a:pPr lvl="2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35100" y="31428"/>
            <a:ext cx="2773403" cy="1381348"/>
            <a:chOff x="1015700" y="2002608"/>
            <a:chExt cx="7056492" cy="3514624"/>
          </a:xfrm>
        </p:grpSpPr>
        <p:pic>
          <p:nvPicPr>
            <p:cNvPr id="4" name="Picture 6" descr="Archite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700" y="2002608"/>
              <a:ext cx="7056492" cy="351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195736" y="2758440"/>
              <a:ext cx="1484724" cy="8458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7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Architecture</a:t>
            </a:r>
            <a:br>
              <a:rPr lang="en-US" altLang="ko-KR" sz="2200" dirty="0" smtClean="0"/>
            </a:br>
            <a:r>
              <a:rPr lang="en-US" altLang="ko-KR" dirty="0" smtClean="0"/>
              <a:t>Adaptors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Chukwa</a:t>
            </a:r>
            <a:r>
              <a:rPr lang="en-US" altLang="ko-KR" dirty="0" smtClean="0"/>
              <a:t> Adaptors emit data in Chunks</a:t>
            </a:r>
          </a:p>
          <a:p>
            <a:pPr lvl="1"/>
            <a:r>
              <a:rPr lang="en-US" altLang="ko-KR" dirty="0" smtClean="0"/>
              <a:t>Chunk: a sequence of bytes with some metadata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Chunk Metadata fields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67544" y="2996952"/>
          <a:ext cx="8232576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4443"/>
                <a:gridCol w="3462909"/>
                <a:gridCol w="35152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Field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Meaning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Source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Source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Hostname where</a:t>
                      </a:r>
                      <a:r>
                        <a:rPr lang="en-US" altLang="ko-KR" sz="1600" baseline="0" dirty="0" smtClean="0"/>
                        <a:t> Chunk was generated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Automatic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Cluster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Cluster host is associated with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Specified by user in agent </a:t>
                      </a:r>
                      <a:r>
                        <a:rPr lang="en-US" altLang="ko-KR" sz="1600" dirty="0" err="1" smtClean="0"/>
                        <a:t>config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Datatype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Format of output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Specified by user when Adaptor started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Sequence 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Offset of Chunk in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Automatic, initial offset specified when Adaptor started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of data source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Automatic,</a:t>
                      </a:r>
                      <a:r>
                        <a:rPr lang="en-US" altLang="ko-KR" sz="1600" baseline="0" dirty="0" smtClean="0"/>
                        <a:t> chosen by Adaptor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9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Architecture</a:t>
            </a:r>
            <a:br>
              <a:rPr lang="en-US" altLang="ko-KR" sz="2200" dirty="0" smtClean="0"/>
            </a:br>
            <a:r>
              <a:rPr lang="en-US" altLang="ko-KR" dirty="0" smtClean="0"/>
              <a:t>Collectors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Benefits </a:t>
            </a:r>
          </a:p>
          <a:p>
            <a:pPr lvl="1"/>
            <a:r>
              <a:rPr lang="en-US" altLang="ko-KR" dirty="0" smtClean="0"/>
              <a:t>Reduce the number of HDFS files generated by </a:t>
            </a:r>
            <a:r>
              <a:rPr lang="en-US" altLang="ko-KR" dirty="0" err="1" smtClean="0"/>
              <a:t>Chukwa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Hide the details of the HDFS file system in use</a:t>
            </a:r>
          </a:p>
          <a:p>
            <a:pPr lvl="2"/>
            <a:r>
              <a:rPr lang="en-US" altLang="ko-KR" dirty="0" smtClean="0"/>
              <a:t>When Using </a:t>
            </a:r>
            <a:r>
              <a:rPr lang="en-US" altLang="ko-KR" dirty="0" err="1" smtClean="0"/>
              <a:t>Chukwa</a:t>
            </a:r>
            <a:r>
              <a:rPr lang="en-US" altLang="ko-KR" dirty="0" smtClean="0"/>
              <a:t> to monitor a development cluster running a different version of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When using </a:t>
            </a:r>
            <a:r>
              <a:rPr lang="en-US" altLang="ko-KR" dirty="0" err="1" smtClean="0"/>
              <a:t>Chukwa</a:t>
            </a:r>
            <a:r>
              <a:rPr lang="en-US" altLang="ko-KR" dirty="0" smtClean="0"/>
              <a:t> to monitor a non-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cluster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6336504" y="29696"/>
            <a:ext cx="2772000" cy="1382400"/>
            <a:chOff x="4427984" y="4293096"/>
            <a:chExt cx="4454156" cy="2218480"/>
          </a:xfrm>
        </p:grpSpPr>
        <p:pic>
          <p:nvPicPr>
            <p:cNvPr id="6" name="Picture 6" descr="Archite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293096"/>
              <a:ext cx="4454156" cy="221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6450268" y="4777807"/>
              <a:ext cx="476311" cy="51809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11486" y="1340768"/>
            <a:ext cx="6552802" cy="2664296"/>
            <a:chOff x="467544" y="1772096"/>
            <a:chExt cx="6552802" cy="2664296"/>
          </a:xfrm>
        </p:grpSpPr>
        <p:grpSp>
          <p:nvGrpSpPr>
            <p:cNvPr id="96" name="그룹 95"/>
            <p:cNvGrpSpPr/>
            <p:nvPr/>
          </p:nvGrpSpPr>
          <p:grpSpPr>
            <a:xfrm>
              <a:off x="2249756" y="1772096"/>
              <a:ext cx="4106542" cy="849074"/>
              <a:chOff x="2249756" y="1772096"/>
              <a:chExt cx="4106542" cy="849074"/>
            </a:xfrm>
          </p:grpSpPr>
          <p:pic>
            <p:nvPicPr>
              <p:cNvPr id="9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9756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7738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0473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106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9087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1823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2998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1301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C:\Users\Hyewon Lim\AppData\Local\Microsoft\Windows\Temporary Internet Files\Content.IE5\3NJURG9J\MC900428969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4037" y="2174289"/>
                <a:ext cx="322261" cy="446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4478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2460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위쪽 화살표 19"/>
              <p:cNvSpPr/>
              <p:nvPr/>
            </p:nvSpPr>
            <p:spPr>
              <a:xfrm>
                <a:off x="2360181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위쪽 화살표 20"/>
              <p:cNvSpPr/>
              <p:nvPr/>
            </p:nvSpPr>
            <p:spPr>
              <a:xfrm>
                <a:off x="2748163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3124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106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위쪽 화살표 23"/>
              <p:cNvSpPr/>
              <p:nvPr/>
            </p:nvSpPr>
            <p:spPr>
              <a:xfrm>
                <a:off x="3138827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위쪽 화살표 24"/>
              <p:cNvSpPr/>
              <p:nvPr/>
            </p:nvSpPr>
            <p:spPr>
              <a:xfrm>
                <a:off x="3526809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26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963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9742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위쪽 화살표 27"/>
              <p:cNvSpPr/>
              <p:nvPr/>
            </p:nvSpPr>
            <p:spPr>
              <a:xfrm>
                <a:off x="3916666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위쪽 화살표 28"/>
              <p:cNvSpPr/>
              <p:nvPr/>
            </p:nvSpPr>
            <p:spPr>
              <a:xfrm>
                <a:off x="4685446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0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6055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4037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위쪽 화살표 31"/>
              <p:cNvSpPr/>
              <p:nvPr/>
            </p:nvSpPr>
            <p:spPr>
              <a:xfrm>
                <a:off x="5751758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위쪽 화살표 32"/>
              <p:cNvSpPr/>
              <p:nvPr/>
            </p:nvSpPr>
            <p:spPr>
              <a:xfrm>
                <a:off x="6139740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4" name="Picture 3" descr="C:\Users\Hyewon Lim\AppData\Local\Microsoft\Windows\Temporary Internet Files\Content.IE5\ZY1IZXG7\MC900432599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9336" y="1772096"/>
                <a:ext cx="312817" cy="312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위쪽 화살표 34"/>
              <p:cNvSpPr/>
              <p:nvPr/>
            </p:nvSpPr>
            <p:spPr>
              <a:xfrm>
                <a:off x="4305039" y="2099100"/>
                <a:ext cx="101411" cy="128399"/>
              </a:xfrm>
              <a:prstGeom prst="upArrow">
                <a:avLst/>
              </a:prstGeom>
              <a:gradFill>
                <a:gsLst>
                  <a:gs pos="0">
                    <a:srgbClr val="0070C0"/>
                  </a:gs>
                  <a:gs pos="80000">
                    <a:schemeClr val="accent1">
                      <a:tint val="44500"/>
                      <a:satMod val="160000"/>
                      <a:alpha val="7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>
                <a:off x="5192305" y="2397729"/>
                <a:ext cx="216098" cy="37345"/>
                <a:chOff x="6156176" y="2606824"/>
                <a:chExt cx="348208" cy="60176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6300192" y="2606824"/>
                  <a:ext cx="60176" cy="6017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6156176" y="2606824"/>
                  <a:ext cx="60176" cy="6017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타원 38"/>
                <p:cNvSpPr/>
                <p:nvPr/>
              </p:nvSpPr>
              <p:spPr>
                <a:xfrm>
                  <a:off x="6444208" y="2606824"/>
                  <a:ext cx="60176" cy="6017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1" name="직사각형 40"/>
            <p:cNvSpPr/>
            <p:nvPr/>
          </p:nvSpPr>
          <p:spPr>
            <a:xfrm>
              <a:off x="3635896" y="3068960"/>
              <a:ext cx="1478938" cy="13674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prstClr val="black"/>
                  </a:solidFill>
                </a:rPr>
                <a:t>Chukwa</a:t>
              </a:r>
              <a:r>
                <a:rPr lang="en-US" altLang="ko-KR" sz="1400" dirty="0" smtClean="0">
                  <a:solidFill>
                    <a:prstClr val="black"/>
                  </a:solidFill>
                </a:rPr>
                <a:t> Collector</a:t>
              </a:r>
            </a:p>
            <a:p>
              <a:pPr algn="ctr"/>
              <a:endParaRPr lang="en-US" altLang="ko-KR" sz="1400" dirty="0">
                <a:solidFill>
                  <a:prstClr val="black"/>
                </a:solidFill>
              </a:endParaRPr>
            </a:p>
            <a:p>
              <a:pPr algn="ctr"/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pPr algn="ctr"/>
              <a:endParaRPr lang="en-US" altLang="ko-KR" sz="1400" dirty="0">
                <a:solidFill>
                  <a:prstClr val="black"/>
                </a:solidFill>
              </a:endParaRPr>
            </a:p>
            <a:p>
              <a:pPr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43" name="직선 화살표 연결선 42"/>
            <p:cNvCxnSpPr>
              <a:stCxn id="9" idx="2"/>
              <a:endCxn id="41" idx="0"/>
            </p:cNvCxnSpPr>
            <p:nvPr/>
          </p:nvCxnSpPr>
          <p:spPr>
            <a:xfrm>
              <a:off x="2410887" y="2621170"/>
              <a:ext cx="1964478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2"/>
              <a:endCxn id="41" idx="0"/>
            </p:cNvCxnSpPr>
            <p:nvPr/>
          </p:nvCxnSpPr>
          <p:spPr>
            <a:xfrm>
              <a:off x="2798869" y="2621170"/>
              <a:ext cx="1576496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1" idx="2"/>
              <a:endCxn id="41" idx="0"/>
            </p:cNvCxnSpPr>
            <p:nvPr/>
          </p:nvCxnSpPr>
          <p:spPr>
            <a:xfrm>
              <a:off x="3191604" y="2621170"/>
              <a:ext cx="1183761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12" idx="2"/>
              <a:endCxn id="41" idx="0"/>
            </p:cNvCxnSpPr>
            <p:nvPr/>
          </p:nvCxnSpPr>
          <p:spPr>
            <a:xfrm>
              <a:off x="3582237" y="2621170"/>
              <a:ext cx="793128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3" idx="2"/>
              <a:endCxn id="41" idx="0"/>
            </p:cNvCxnSpPr>
            <p:nvPr/>
          </p:nvCxnSpPr>
          <p:spPr>
            <a:xfrm>
              <a:off x="3970218" y="2621170"/>
              <a:ext cx="405147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14" idx="2"/>
              <a:endCxn id="41" idx="0"/>
            </p:cNvCxnSpPr>
            <p:nvPr/>
          </p:nvCxnSpPr>
          <p:spPr>
            <a:xfrm>
              <a:off x="4362954" y="2621170"/>
              <a:ext cx="12411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stCxn id="15" idx="2"/>
              <a:endCxn id="41" idx="0"/>
            </p:cNvCxnSpPr>
            <p:nvPr/>
          </p:nvCxnSpPr>
          <p:spPr>
            <a:xfrm flipH="1">
              <a:off x="4375365" y="2621170"/>
              <a:ext cx="368764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16" idx="2"/>
              <a:endCxn id="41" idx="0"/>
            </p:cNvCxnSpPr>
            <p:nvPr/>
          </p:nvCxnSpPr>
          <p:spPr>
            <a:xfrm flipH="1">
              <a:off x="4375365" y="2621170"/>
              <a:ext cx="1427067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17" idx="2"/>
              <a:endCxn id="41" idx="0"/>
            </p:cNvCxnSpPr>
            <p:nvPr/>
          </p:nvCxnSpPr>
          <p:spPr>
            <a:xfrm flipH="1">
              <a:off x="4375365" y="2621170"/>
              <a:ext cx="1819803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endCxn id="41" idx="0"/>
            </p:cNvCxnSpPr>
            <p:nvPr/>
          </p:nvCxnSpPr>
          <p:spPr>
            <a:xfrm flipH="1">
              <a:off x="4375365" y="2621170"/>
              <a:ext cx="816940" cy="44779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3" descr="C:\Users\Hyewon Lim\AppData\Local\Microsoft\Windows\Temporary Internet Files\Content.IE5\ZY1IZXG7\MC900432599[1]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144" y="357301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467544" y="3692061"/>
              <a:ext cx="293695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i="1" dirty="0" smtClean="0">
                  <a:solidFill>
                    <a:srgbClr val="663300"/>
                  </a:solidFill>
                </a:rPr>
                <a:t>Sink file</a:t>
              </a:r>
            </a:p>
            <a:p>
              <a:pPr algn="r"/>
              <a:r>
                <a:rPr lang="en-US" altLang="ko-KR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A </a:t>
              </a:r>
              <a:r>
                <a:rPr lang="en-US" altLang="ko-KR" sz="1200" dirty="0" err="1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Hadoop</a:t>
              </a:r>
              <a:r>
                <a:rPr lang="en-US" altLang="ko-KR" sz="1200" dirty="0" smtClean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sequence file of serialized Chunks</a:t>
              </a:r>
              <a:endParaRPr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cxnSp>
          <p:nvCxnSpPr>
            <p:cNvPr id="90" name="직선 화살표 연결선 89"/>
            <p:cNvCxnSpPr>
              <a:stCxn id="65" idx="1"/>
              <a:endCxn id="68" idx="3"/>
            </p:cNvCxnSpPr>
            <p:nvPr/>
          </p:nvCxnSpPr>
          <p:spPr>
            <a:xfrm flipH="1">
              <a:off x="3404502" y="3969060"/>
              <a:ext cx="564642" cy="0"/>
            </a:xfrm>
            <a:prstGeom prst="straightConnector1">
              <a:avLst/>
            </a:prstGeom>
            <a:ln>
              <a:solidFill>
                <a:srgbClr val="6633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/>
            <p:cNvGrpSpPr/>
            <p:nvPr/>
          </p:nvGrpSpPr>
          <p:grpSpPr>
            <a:xfrm>
              <a:off x="5694414" y="3806371"/>
              <a:ext cx="216098" cy="37345"/>
              <a:chOff x="6156176" y="2606824"/>
              <a:chExt cx="348208" cy="60176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6300192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6156176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6444208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804248" y="2397729"/>
              <a:ext cx="216098" cy="37345"/>
              <a:chOff x="6156176" y="2606824"/>
              <a:chExt cx="348208" cy="60176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300192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6156176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6444208" y="2606824"/>
                <a:ext cx="60176" cy="6017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04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Architecture</a:t>
            </a:r>
            <a:br>
              <a:rPr lang="en-US" altLang="ko-KR" sz="2200" dirty="0" smtClean="0"/>
            </a:br>
            <a:r>
              <a:rPr lang="en-US" altLang="ko-KR" dirty="0" smtClean="0"/>
              <a:t>ETL Processes &amp; Data Analytics Scripts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Toolbox of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jobs</a:t>
            </a:r>
          </a:p>
          <a:p>
            <a:pPr lvl="1"/>
            <a:r>
              <a:rPr lang="en-US" altLang="ko-KR" dirty="0" smtClean="0"/>
              <a:t>For organizing and processing incoming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i="1" dirty="0" smtClean="0"/>
              <a:t>Archiving</a:t>
            </a:r>
          </a:p>
          <a:p>
            <a:pPr lvl="2"/>
            <a:r>
              <a:rPr lang="en-US" altLang="ko-KR" dirty="0" smtClean="0"/>
              <a:t>Take Chunks from their input</a:t>
            </a:r>
          </a:p>
          <a:p>
            <a:pPr lvl="2"/>
            <a:r>
              <a:rPr lang="en-US" altLang="ko-KR" dirty="0" smtClean="0"/>
              <a:t>Output new sequence files of Chunks, ordered and grouped</a:t>
            </a:r>
          </a:p>
          <a:p>
            <a:pPr lvl="3"/>
            <a:r>
              <a:rPr lang="en-US" altLang="ko-KR" dirty="0" smtClean="0"/>
              <a:t>Do not parsing or modification of the contents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i="1" dirty="0" err="1" smtClean="0"/>
              <a:t>Demux</a:t>
            </a:r>
            <a:endParaRPr lang="en-US" altLang="ko-KR" i="1" dirty="0" smtClean="0"/>
          </a:p>
          <a:p>
            <a:pPr lvl="2"/>
            <a:r>
              <a:rPr lang="en-US" altLang="ko-KR" dirty="0" smtClean="0"/>
              <a:t>Take Chunks as input and parse them to produce </a:t>
            </a:r>
            <a:r>
              <a:rPr lang="en-US" altLang="ko-KR" dirty="0" err="1" smtClean="0"/>
              <a:t>ChukwaRecords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ChukwaRecords</a:t>
            </a:r>
            <a:r>
              <a:rPr lang="en-US" altLang="ko-KR" dirty="0" smtClean="0"/>
              <a:t>: sets of key-value pairs</a:t>
            </a:r>
          </a:p>
          <a:p>
            <a:pPr lvl="2"/>
            <a:r>
              <a:rPr lang="en-US" altLang="ko-KR" dirty="0" smtClean="0"/>
              <a:t>Can run as a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job or as part of </a:t>
            </a:r>
            <a:r>
              <a:rPr lang="en-US" altLang="ko-KR" dirty="0" err="1" smtClean="0"/>
              <a:t>Chukwa</a:t>
            </a:r>
            <a:r>
              <a:rPr lang="en-US" altLang="ko-KR" dirty="0" smtClean="0"/>
              <a:t> Collector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analytics scripts</a:t>
            </a:r>
          </a:p>
          <a:p>
            <a:pPr lvl="1"/>
            <a:r>
              <a:rPr lang="en-US" altLang="ko-KR" dirty="0" smtClean="0"/>
              <a:t>Provide visualization and interpretation of health of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cluster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300192" y="966480"/>
            <a:ext cx="2772000" cy="1382400"/>
            <a:chOff x="4427984" y="4293096"/>
            <a:chExt cx="4454156" cy="2218480"/>
          </a:xfrm>
        </p:grpSpPr>
        <p:pic>
          <p:nvPicPr>
            <p:cNvPr id="8" name="Picture 6" descr="Architectu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4293096"/>
              <a:ext cx="4454156" cy="221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7066246" y="4721591"/>
              <a:ext cx="1173677" cy="61907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701409" y="5478237"/>
              <a:ext cx="454332" cy="31335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89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Architecture</a:t>
            </a:r>
            <a:br>
              <a:rPr lang="en-US" altLang="ko-KR" sz="2200" dirty="0" smtClean="0"/>
            </a:br>
            <a:r>
              <a:rPr lang="en-US" altLang="ko-KR" dirty="0" smtClean="0"/>
              <a:t>HICC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Infrastructure Care Center (HICC)</a:t>
            </a:r>
          </a:p>
          <a:p>
            <a:pPr lvl="1"/>
            <a:r>
              <a:rPr lang="en-US" altLang="ko-KR" dirty="0" smtClean="0"/>
              <a:t>The central dashboard for visualize and monitoring of metrics collected by </a:t>
            </a:r>
            <a:r>
              <a:rPr lang="en-US" altLang="ko-KR" dirty="0" err="1" smtClean="0"/>
              <a:t>Chukwa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4338" name="Picture 2" descr="http://incubator.apache.org/chukwa/docs/r0.5.0/images/hicc-dash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2"/>
            <a:ext cx="6804248" cy="45251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4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Pre-requisites</a:t>
            </a:r>
          </a:p>
          <a:p>
            <a:pPr lvl="1"/>
            <a:r>
              <a:rPr lang="en-US" altLang="ko-KR" dirty="0" smtClean="0"/>
              <a:t>Java 1.6 or better</a:t>
            </a:r>
          </a:p>
          <a:p>
            <a:pPr lvl="1"/>
            <a:r>
              <a:rPr lang="en-US" altLang="ko-KR" dirty="0" err="1" smtClean="0"/>
              <a:t>Hadoop</a:t>
            </a:r>
            <a:r>
              <a:rPr lang="en-US" altLang="ko-KR" dirty="0" smtClean="0"/>
              <a:t> 0.20.205.0+</a:t>
            </a:r>
          </a:p>
          <a:p>
            <a:pPr lvl="1"/>
            <a:r>
              <a:rPr lang="en-US" altLang="ko-KR" dirty="0" err="1" smtClean="0"/>
              <a:t>Hbase</a:t>
            </a:r>
            <a:r>
              <a:rPr lang="en-US" altLang="ko-KR" dirty="0" smtClean="0"/>
              <a:t> 0.90.4 for HICC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Three components for a minimal </a:t>
            </a:r>
            <a:r>
              <a:rPr lang="en-US" altLang="ko-KR" dirty="0" err="1" smtClean="0"/>
              <a:t>Chukwa</a:t>
            </a:r>
            <a:r>
              <a:rPr lang="en-US" altLang="ko-KR" dirty="0" smtClean="0"/>
              <a:t> deployment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 descr="http://cfile7.uf.tistory.com/image/1231713E4EC2196B251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586311"/>
            <a:ext cx="6677025" cy="286702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771800" y="4133840"/>
            <a:ext cx="50405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10000" y="4133840"/>
            <a:ext cx="50405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20768" y="3832860"/>
            <a:ext cx="1806652" cy="1255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8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Current Problem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Situation</a:t>
            </a:r>
          </a:p>
          <a:p>
            <a:pPr lvl="1"/>
            <a:r>
              <a:rPr lang="en-US" altLang="ko-KR" smtClean="0"/>
              <a:t>You have hundreds of services running in different servers that produce</a:t>
            </a:r>
            <a:r>
              <a:rPr lang="en-US" altLang="ko-KR" smtClean="0">
                <a:solidFill>
                  <a:srgbClr val="C00000"/>
                </a:solidFill>
              </a:rPr>
              <a:t> lots of large logs</a:t>
            </a:r>
            <a:r>
              <a:rPr lang="en-US" altLang="ko-KR" smtClean="0"/>
              <a:t> which should be analyzed altogether. You have hadoop to process them.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Problem</a:t>
            </a:r>
          </a:p>
          <a:p>
            <a:pPr lvl="1"/>
            <a:r>
              <a:rPr lang="en-US" altLang="ko-KR" smtClean="0"/>
              <a:t>How do I send all my logs to a place that has hadoop? I need a </a:t>
            </a:r>
            <a:r>
              <a:rPr lang="en-US" altLang="ko-KR" smtClean="0">
                <a:solidFill>
                  <a:srgbClr val="C00000"/>
                </a:solidFill>
              </a:rPr>
              <a:t>reliable, scalable, extensible and manageable</a:t>
            </a:r>
            <a:r>
              <a:rPr lang="en-US" altLang="ko-KR" smtClean="0"/>
              <a:t> way to do it!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5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is Apache Flume?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Distributed data collection service</a:t>
            </a:r>
          </a:p>
          <a:p>
            <a:pPr lvl="1"/>
            <a:r>
              <a:rPr lang="en-US" altLang="ko-KR" smtClean="0"/>
              <a:t>Gets flows of data (like logs) from their source</a:t>
            </a:r>
          </a:p>
          <a:p>
            <a:pPr lvl="1"/>
            <a:r>
              <a:rPr lang="en-US" altLang="ko-KR" smtClean="0"/>
              <a:t>Aggregates them to where they have to be processed</a:t>
            </a:r>
          </a:p>
          <a:p>
            <a:r>
              <a:rPr lang="en-US" altLang="ko-KR" smtClean="0"/>
              <a:t>Goals: reliability, scalability, extensibility, manageability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2924944"/>
            <a:ext cx="604867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50935"/>
              </p:ext>
            </p:extLst>
          </p:nvPr>
        </p:nvGraphicFramePr>
        <p:xfrm>
          <a:off x="1234480" y="366407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746648" y="376388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35178"/>
              </p:ext>
            </p:extLst>
          </p:nvPr>
        </p:nvGraphicFramePr>
        <p:xfrm>
          <a:off x="1386880" y="381647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2899048" y="391628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2717"/>
              </p:ext>
            </p:extLst>
          </p:nvPr>
        </p:nvGraphicFramePr>
        <p:xfrm>
          <a:off x="1539280" y="396887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3051448" y="406868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43354"/>
              </p:ext>
            </p:extLst>
          </p:nvPr>
        </p:nvGraphicFramePr>
        <p:xfrm>
          <a:off x="1691680" y="412127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5" name="오른쪽 화살표 14"/>
          <p:cNvSpPr/>
          <p:nvPr/>
        </p:nvSpPr>
        <p:spPr>
          <a:xfrm>
            <a:off x="3203848" y="422108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79712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Flume</a:t>
            </a:r>
            <a:endParaRPr lang="ko-KR" altLang="en-US" b="1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13758"/>
              </p:ext>
            </p:extLst>
          </p:nvPr>
        </p:nvGraphicFramePr>
        <p:xfrm>
          <a:off x="1234480" y="458112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2746648" y="468094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92668"/>
              </p:ext>
            </p:extLst>
          </p:nvPr>
        </p:nvGraphicFramePr>
        <p:xfrm>
          <a:off x="1386880" y="473352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2899048" y="483334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91523"/>
              </p:ext>
            </p:extLst>
          </p:nvPr>
        </p:nvGraphicFramePr>
        <p:xfrm>
          <a:off x="1539280" y="488592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>
          <a:xfrm>
            <a:off x="3051448" y="498574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40281"/>
              </p:ext>
            </p:extLst>
          </p:nvPr>
        </p:nvGraphicFramePr>
        <p:xfrm>
          <a:off x="1691680" y="503832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4" name="오른쪽 화살표 23"/>
          <p:cNvSpPr/>
          <p:nvPr/>
        </p:nvSpPr>
        <p:spPr>
          <a:xfrm>
            <a:off x="3203848" y="513814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79221"/>
              </p:ext>
            </p:extLst>
          </p:nvPr>
        </p:nvGraphicFramePr>
        <p:xfrm>
          <a:off x="1234480" y="551723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>
            <a:off x="2746648" y="561704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91765"/>
              </p:ext>
            </p:extLst>
          </p:nvPr>
        </p:nvGraphicFramePr>
        <p:xfrm>
          <a:off x="1386880" y="566963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8" name="오른쪽 화살표 27"/>
          <p:cNvSpPr/>
          <p:nvPr/>
        </p:nvSpPr>
        <p:spPr>
          <a:xfrm>
            <a:off x="2899048" y="576944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50385"/>
              </p:ext>
            </p:extLst>
          </p:nvPr>
        </p:nvGraphicFramePr>
        <p:xfrm>
          <a:off x="1539280" y="582203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0" name="오른쪽 화살표 29"/>
          <p:cNvSpPr/>
          <p:nvPr/>
        </p:nvSpPr>
        <p:spPr>
          <a:xfrm>
            <a:off x="3051448" y="592184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52503"/>
              </p:ext>
            </p:extLst>
          </p:nvPr>
        </p:nvGraphicFramePr>
        <p:xfrm>
          <a:off x="1691680" y="597443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2" name="오른쪽 화살표 31"/>
          <p:cNvSpPr/>
          <p:nvPr/>
        </p:nvSpPr>
        <p:spPr>
          <a:xfrm>
            <a:off x="3203848" y="607424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17296"/>
              </p:ext>
            </p:extLst>
          </p:nvPr>
        </p:nvGraphicFramePr>
        <p:xfrm>
          <a:off x="4139952" y="3861048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5524"/>
              </p:ext>
            </p:extLst>
          </p:nvPr>
        </p:nvGraphicFramePr>
        <p:xfrm>
          <a:off x="4139952" y="4725144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57696"/>
              </p:ext>
            </p:extLst>
          </p:nvPr>
        </p:nvGraphicFramePr>
        <p:xfrm>
          <a:off x="4139952" y="5661248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6" name="오른쪽 화살표 35"/>
          <p:cNvSpPr/>
          <p:nvPr/>
        </p:nvSpPr>
        <p:spPr>
          <a:xfrm rot="1589973">
            <a:off x="5508104" y="4129668"/>
            <a:ext cx="936104" cy="2327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5508104" y="4780384"/>
            <a:ext cx="936104" cy="2327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9738646">
            <a:off x="5508104" y="5453774"/>
            <a:ext cx="936104" cy="2327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통 38"/>
          <p:cNvSpPr/>
          <p:nvPr/>
        </p:nvSpPr>
        <p:spPr>
          <a:xfrm>
            <a:off x="6660232" y="4365104"/>
            <a:ext cx="1224136" cy="845048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HDFS</a:t>
            </a:r>
            <a:endParaRPr lang="ko-KR" altLang="en-US" sz="2400" b="1"/>
          </a:p>
        </p:txBody>
      </p:sp>
      <p:sp>
        <p:nvSpPr>
          <p:cNvPr id="41" name="TextBox 40"/>
          <p:cNvSpPr txBox="1"/>
          <p:nvPr/>
        </p:nvSpPr>
        <p:spPr>
          <a:xfrm>
            <a:off x="2699792" y="630002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Agent Tier</a:t>
            </a:r>
            <a:endParaRPr lang="ko-KR" altLang="en-US" sz="1600" b="1"/>
          </a:p>
        </p:txBody>
      </p:sp>
      <p:sp>
        <p:nvSpPr>
          <p:cNvPr id="42" name="TextBox 41"/>
          <p:cNvSpPr txBox="1"/>
          <p:nvPr/>
        </p:nvSpPr>
        <p:spPr>
          <a:xfrm>
            <a:off x="4355976" y="6165304"/>
            <a:ext cx="16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/>
              <a:t>Collector Tier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7492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Flume Does?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service for streaming logs into Hadoop</a:t>
            </a:r>
          </a:p>
          <a:p>
            <a:pPr lvl="1"/>
            <a:r>
              <a:rPr lang="en-US" altLang="ko-KR"/>
              <a:t>Collecting, aggregating, and moving large amounts of streaming data</a:t>
            </a:r>
          </a:p>
          <a:p>
            <a:pPr lvl="1"/>
            <a:r>
              <a:rPr lang="en-US" altLang="ko-KR"/>
              <a:t>Simple and flexible architecture based on streaming data flows</a:t>
            </a:r>
          </a:p>
          <a:p>
            <a:pPr lvl="1"/>
            <a:r>
              <a:rPr lang="en-US" altLang="ko-KR"/>
              <a:t>Robust and fault tolerant for failover and recovery</a:t>
            </a:r>
          </a:p>
          <a:p>
            <a:endParaRPr lang="en-US" altLang="ko-KR" smtClean="0"/>
          </a:p>
          <a:p>
            <a:r>
              <a:rPr lang="en-US" altLang="ko-KR" smtClean="0"/>
              <a:t>Stream data from multiple sources into Hadoop</a:t>
            </a:r>
          </a:p>
          <a:p>
            <a:r>
              <a:rPr lang="en-US" altLang="ko-KR" smtClean="0"/>
              <a:t>Collect high-volume web logs in real time</a:t>
            </a:r>
          </a:p>
          <a:p>
            <a:r>
              <a:rPr lang="en-US" altLang="ko-KR" smtClean="0"/>
              <a:t>Guarantee data delivery</a:t>
            </a:r>
          </a:p>
          <a:p>
            <a:r>
              <a:rPr lang="en-US" altLang="ko-KR" smtClean="0"/>
              <a:t>Scale horizontally to handle additional data volume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0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The Flume Model: Agent, Processor and Collector Nodes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Agent</a:t>
            </a:r>
          </a:p>
          <a:p>
            <a:pPr lvl="1"/>
            <a:r>
              <a:rPr lang="en-US" altLang="ko-KR" smtClean="0"/>
              <a:t>Receives data from an application</a:t>
            </a:r>
          </a:p>
          <a:p>
            <a:r>
              <a:rPr lang="en-US" altLang="ko-KR" smtClean="0"/>
              <a:t>Processor (optional)</a:t>
            </a:r>
          </a:p>
          <a:p>
            <a:pPr lvl="1"/>
            <a:r>
              <a:rPr lang="en-US" altLang="ko-KR" smtClean="0"/>
              <a:t>Intermediate processing</a:t>
            </a:r>
          </a:p>
          <a:p>
            <a:r>
              <a:rPr lang="en-US" altLang="ko-KR" smtClean="0"/>
              <a:t>Collector</a:t>
            </a:r>
            <a:endParaRPr lang="en-US" altLang="ko-KR"/>
          </a:p>
          <a:p>
            <a:pPr lvl="1"/>
            <a:r>
              <a:rPr lang="en-US" altLang="ko-KR" smtClean="0"/>
              <a:t>Writes data to permanent storage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47664" y="3726324"/>
            <a:ext cx="6048672" cy="2943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7535"/>
              </p:ext>
            </p:extLst>
          </p:nvPr>
        </p:nvGraphicFramePr>
        <p:xfrm>
          <a:off x="802432" y="422108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2314600" y="432090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4450"/>
              </p:ext>
            </p:extLst>
          </p:nvPr>
        </p:nvGraphicFramePr>
        <p:xfrm>
          <a:off x="954832" y="437348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0" name="오른쪽 화살표 19"/>
          <p:cNvSpPr/>
          <p:nvPr/>
        </p:nvSpPr>
        <p:spPr>
          <a:xfrm>
            <a:off x="2467000" y="447330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38887"/>
              </p:ext>
            </p:extLst>
          </p:nvPr>
        </p:nvGraphicFramePr>
        <p:xfrm>
          <a:off x="1107232" y="452588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2" name="오른쪽 화살표 21"/>
          <p:cNvSpPr/>
          <p:nvPr/>
        </p:nvSpPr>
        <p:spPr>
          <a:xfrm>
            <a:off x="2619400" y="462570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25976"/>
              </p:ext>
            </p:extLst>
          </p:nvPr>
        </p:nvGraphicFramePr>
        <p:xfrm>
          <a:off x="1259632" y="4678288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4" name="오른쪽 화살표 23"/>
          <p:cNvSpPr/>
          <p:nvPr/>
        </p:nvSpPr>
        <p:spPr>
          <a:xfrm>
            <a:off x="2771800" y="477810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47664" y="3689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Flume</a:t>
            </a:r>
            <a:endParaRPr lang="ko-KR" altLang="en-US" b="1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62283"/>
              </p:ext>
            </p:extLst>
          </p:nvPr>
        </p:nvGraphicFramePr>
        <p:xfrm>
          <a:off x="802432" y="5013176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>
            <a:off x="2314600" y="5112992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39900"/>
              </p:ext>
            </p:extLst>
          </p:nvPr>
        </p:nvGraphicFramePr>
        <p:xfrm>
          <a:off x="954832" y="5165576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>
          <a:xfrm>
            <a:off x="2467000" y="5265392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47433"/>
              </p:ext>
            </p:extLst>
          </p:nvPr>
        </p:nvGraphicFramePr>
        <p:xfrm>
          <a:off x="1107232" y="5317976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>
          <a:xfrm>
            <a:off x="2619400" y="5417792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53633"/>
              </p:ext>
            </p:extLst>
          </p:nvPr>
        </p:nvGraphicFramePr>
        <p:xfrm>
          <a:off x="1259632" y="5470376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3" name="오른쪽 화살표 32"/>
          <p:cNvSpPr/>
          <p:nvPr/>
        </p:nvSpPr>
        <p:spPr>
          <a:xfrm>
            <a:off x="2771800" y="5570192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18159"/>
              </p:ext>
            </p:extLst>
          </p:nvPr>
        </p:nvGraphicFramePr>
        <p:xfrm>
          <a:off x="802432" y="583604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314600" y="593585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74183"/>
              </p:ext>
            </p:extLst>
          </p:nvPr>
        </p:nvGraphicFramePr>
        <p:xfrm>
          <a:off x="954832" y="598844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>
          <a:xfrm>
            <a:off x="2467000" y="608825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23096"/>
              </p:ext>
            </p:extLst>
          </p:nvPr>
        </p:nvGraphicFramePr>
        <p:xfrm>
          <a:off x="1107232" y="614084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9" name="오른쪽 화살표 38"/>
          <p:cNvSpPr/>
          <p:nvPr/>
        </p:nvSpPr>
        <p:spPr>
          <a:xfrm>
            <a:off x="2619400" y="624065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66435"/>
              </p:ext>
            </p:extLst>
          </p:nvPr>
        </p:nvGraphicFramePr>
        <p:xfrm>
          <a:off x="1259632" y="6293242"/>
          <a:ext cx="1512168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1" name="오른쪽 화살표 40"/>
          <p:cNvSpPr/>
          <p:nvPr/>
        </p:nvSpPr>
        <p:spPr>
          <a:xfrm>
            <a:off x="2771800" y="639305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556"/>
              </p:ext>
            </p:extLst>
          </p:nvPr>
        </p:nvGraphicFramePr>
        <p:xfrm>
          <a:off x="3707904" y="4418064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281383"/>
              </p:ext>
            </p:extLst>
          </p:nvPr>
        </p:nvGraphicFramePr>
        <p:xfrm>
          <a:off x="3707904" y="5157192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52728"/>
              </p:ext>
            </p:extLst>
          </p:nvPr>
        </p:nvGraphicFramePr>
        <p:xfrm>
          <a:off x="3707904" y="5980058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5" name="오른쪽 화살표 44"/>
          <p:cNvSpPr/>
          <p:nvPr/>
        </p:nvSpPr>
        <p:spPr>
          <a:xfrm rot="1589973">
            <a:off x="5076056" y="4686684"/>
            <a:ext cx="936104" cy="2327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5076056" y="5212432"/>
            <a:ext cx="936104" cy="2327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 rot="19738646">
            <a:off x="5076056" y="5885822"/>
            <a:ext cx="936104" cy="2327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통 47"/>
          <p:cNvSpPr/>
          <p:nvPr/>
        </p:nvSpPr>
        <p:spPr>
          <a:xfrm>
            <a:off x="6228184" y="4797152"/>
            <a:ext cx="1224136" cy="845048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HDFS</a:t>
            </a:r>
            <a:endParaRPr lang="ko-KR" altLang="en-US" sz="2400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3573016"/>
            <a:ext cx="2367880" cy="3168352"/>
          </a:xfrm>
          <a:prstGeom prst="roundRect">
            <a:avLst/>
          </a:prstGeom>
          <a:solidFill>
            <a:schemeClr val="accent6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115616" y="3573016"/>
            <a:ext cx="1584176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</a:rPr>
              <a:t>Agent Tier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80184" y="3689224"/>
            <a:ext cx="855712" cy="3052144"/>
          </a:xfrm>
          <a:prstGeom prst="roundRect">
            <a:avLst/>
          </a:prstGeom>
          <a:solidFill>
            <a:schemeClr val="accent6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555776" y="3563390"/>
            <a:ext cx="1359768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</a:rPr>
              <a:t>Processor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563888" y="3573016"/>
            <a:ext cx="2563434" cy="3168352"/>
          </a:xfrm>
          <a:prstGeom prst="roundRect">
            <a:avLst/>
          </a:prstGeom>
          <a:solidFill>
            <a:schemeClr val="accent6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932312" y="3573016"/>
            <a:ext cx="1863824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bg1"/>
                </a:solidFill>
              </a:rPr>
              <a:t>Collector Tier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6" name="그림 55" descr="Agent component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09" y="1294791"/>
            <a:ext cx="4248472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0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Flumes’s High-level Architecture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631647"/>
              </p:ext>
            </p:extLst>
          </p:nvPr>
        </p:nvGraphicFramePr>
        <p:xfrm>
          <a:off x="755576" y="980728"/>
          <a:ext cx="7704856" cy="367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5904656"/>
              </a:tblGrid>
              <a:tr h="19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Component</a:t>
                      </a:r>
                      <a:endParaRPr lang="ko-KR" altLang="en-US" sz="16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Function</a:t>
                      </a:r>
                      <a:endParaRPr lang="ko-KR" altLang="en-US" sz="1600"/>
                    </a:p>
                  </a:txBody>
                  <a:tcPr marT="36000" marB="36000"/>
                </a:tc>
              </a:tr>
              <a:tr h="419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Event</a:t>
                      </a:r>
                      <a:endParaRPr lang="ko-KR" altLang="en-US" sz="16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 A singular unit of data that is transported by Flume</a:t>
                      </a:r>
                    </a:p>
                    <a:p>
                      <a:pPr latinLnBrk="1"/>
                      <a:r>
                        <a:rPr lang="en-US" altLang="ko-KR" sz="1600" smtClean="0"/>
                        <a:t>- A single datum; a log record,</a:t>
                      </a:r>
                      <a:r>
                        <a:rPr lang="en-US" altLang="ko-KR" sz="1600" baseline="0" smtClean="0"/>
                        <a:t> etc.</a:t>
                      </a:r>
                    </a:p>
                  </a:txBody>
                  <a:tcPr marT="36000" marB="36000" anchor="ctr"/>
                </a:tc>
              </a:tr>
              <a:tr h="48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Agent</a:t>
                      </a:r>
                      <a:endParaRPr lang="ko-KR" altLang="en-US" sz="16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 The JVM running Flume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- One per machine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- Runs many sources and sinks</a:t>
                      </a:r>
                      <a:endParaRPr lang="ko-KR" altLang="en-US" sz="1600"/>
                    </a:p>
                  </a:txBody>
                  <a:tcPr marT="36000" marB="36000" anchor="ctr"/>
                </a:tc>
              </a:tr>
              <a:tr h="191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Source</a:t>
                      </a:r>
                      <a:endParaRPr lang="ko-KR" altLang="en-US" sz="16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 The entity through which data enters into</a:t>
                      </a:r>
                      <a:r>
                        <a:rPr lang="en-US" altLang="ko-KR" sz="1600" baseline="0" smtClean="0"/>
                        <a:t> flume</a:t>
                      </a:r>
                      <a:endParaRPr lang="ko-KR" altLang="en-US" sz="1600"/>
                    </a:p>
                  </a:txBody>
                  <a:tcPr marT="36000" marB="36000" anchor="ctr"/>
                </a:tc>
              </a:tr>
              <a:tr h="3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Sink</a:t>
                      </a:r>
                      <a:endParaRPr lang="ko-KR" altLang="en-US" sz="16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 Receives events</a:t>
                      </a:r>
                      <a:r>
                        <a:rPr lang="en-US" altLang="ko-KR" sz="1600" baseline="0" smtClean="0"/>
                        <a:t> from a channel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- Delivers the data to the destination</a:t>
                      </a:r>
                    </a:p>
                  </a:txBody>
                  <a:tcPr marT="36000" marB="36000" anchor="ctr"/>
                </a:tc>
              </a:tr>
              <a:tr h="3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Channel</a:t>
                      </a:r>
                      <a:endParaRPr lang="ko-KR" altLang="en-US" sz="16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 Connects</a:t>
                      </a:r>
                      <a:r>
                        <a:rPr lang="en-US" altLang="ko-KR" sz="1600" baseline="0" smtClean="0"/>
                        <a:t> sources to sinks (like a queue)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- Implements</a:t>
                      </a:r>
                      <a:r>
                        <a:rPr lang="en-US" altLang="ko-KR" sz="1600" baseline="0" smtClean="0"/>
                        <a:t> the reliability semantics</a:t>
                      </a:r>
                      <a:endParaRPr lang="ko-KR" altLang="en-US" sz="1600" smtClean="0"/>
                    </a:p>
                  </a:txBody>
                  <a:tcPr marT="36000" marB="36000" anchor="ctr"/>
                </a:tc>
              </a:tr>
              <a:tr h="338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Client</a:t>
                      </a:r>
                      <a:endParaRPr lang="ko-KR" altLang="en-US" sz="160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- Produces and transmits the Events to the Source</a:t>
                      </a:r>
                    </a:p>
                    <a:p>
                      <a:pPr latinLnBrk="1"/>
                      <a:r>
                        <a:rPr lang="en-US" altLang="ko-KR" sz="1600" smtClean="0"/>
                        <a:t>- Runs</a:t>
                      </a:r>
                      <a:r>
                        <a:rPr lang="en-US" altLang="ko-KR" sz="1600" baseline="0" smtClean="0"/>
                        <a:t> in a separate thread</a:t>
                      </a:r>
                      <a:endParaRPr lang="ko-KR" altLang="en-US" sz="1600"/>
                    </a:p>
                  </a:txBody>
                  <a:tcPr marT="36000" marB="36000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" name="그림 5" descr="Agent component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98" y="4725144"/>
            <a:ext cx="4833774" cy="2027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94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Flume Model: Flows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flow</a:t>
            </a:r>
          </a:p>
          <a:p>
            <a:pPr lvl="1"/>
            <a:r>
              <a:rPr lang="en-US" altLang="ko-KR" smtClean="0"/>
              <a:t>A type of data source (server logs, machine monitoring metrics)</a:t>
            </a:r>
          </a:p>
          <a:p>
            <a:r>
              <a:rPr lang="en-US" altLang="ko-KR" smtClean="0"/>
              <a:t>Flows</a:t>
            </a:r>
          </a:p>
          <a:p>
            <a:pPr lvl="1"/>
            <a:r>
              <a:rPr lang="en-US" altLang="ko-KR" smtClean="0"/>
              <a:t>Comprised </a:t>
            </a:r>
            <a:r>
              <a:rPr lang="en-US" altLang="ko-KR"/>
              <a:t>of nodes chained together</a:t>
            </a:r>
          </a:p>
          <a:p>
            <a:pPr marL="457200" lvl="1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69248"/>
              </p:ext>
            </p:extLst>
          </p:nvPr>
        </p:nvGraphicFramePr>
        <p:xfrm>
          <a:off x="2639891" y="3573016"/>
          <a:ext cx="381642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Web-clicks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Reliable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Delivery, Compressed, Batched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 rot="1589973">
            <a:off x="6498710" y="3877608"/>
            <a:ext cx="1165501" cy="4768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EVENTS</a:t>
            </a:r>
            <a:endParaRPr lang="ko-KR" altLang="en-US" sz="1600" b="1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40383"/>
              </p:ext>
            </p:extLst>
          </p:nvPr>
        </p:nvGraphicFramePr>
        <p:xfrm>
          <a:off x="2639891" y="4509120"/>
          <a:ext cx="381642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Process Monitoring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Best Effort Delivery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93202"/>
              </p:ext>
            </p:extLst>
          </p:nvPr>
        </p:nvGraphicFramePr>
        <p:xfrm>
          <a:off x="2639891" y="5445224"/>
          <a:ext cx="381642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Advertisement Impressions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Reliable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Delivery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0" marB="36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6514950" y="4581128"/>
            <a:ext cx="1165501" cy="4768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EVENTS</a:t>
            </a:r>
            <a:endParaRPr lang="ko-KR" altLang="en-US" sz="1600" b="1"/>
          </a:p>
        </p:txBody>
      </p:sp>
      <p:sp>
        <p:nvSpPr>
          <p:cNvPr id="12" name="오른쪽 화살표 11"/>
          <p:cNvSpPr/>
          <p:nvPr/>
        </p:nvSpPr>
        <p:spPr>
          <a:xfrm rot="20148785">
            <a:off x="6528323" y="5331191"/>
            <a:ext cx="1165501" cy="4768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EVENTS</a:t>
            </a:r>
            <a:endParaRPr lang="ko-KR" altLang="en-US" sz="1600" b="1"/>
          </a:p>
        </p:txBody>
      </p:sp>
      <p:sp>
        <p:nvSpPr>
          <p:cNvPr id="13" name="오른쪽 화살표 12"/>
          <p:cNvSpPr/>
          <p:nvPr/>
        </p:nvSpPr>
        <p:spPr>
          <a:xfrm>
            <a:off x="1462283" y="4608342"/>
            <a:ext cx="1165501" cy="4768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DATA</a:t>
            </a:r>
            <a:endParaRPr lang="ko-KR" altLang="en-US" sz="1600" b="1"/>
          </a:p>
        </p:txBody>
      </p:sp>
      <p:sp>
        <p:nvSpPr>
          <p:cNvPr id="14" name="오른쪽 화살표 13"/>
          <p:cNvSpPr/>
          <p:nvPr/>
        </p:nvSpPr>
        <p:spPr>
          <a:xfrm rot="1185830">
            <a:off x="1475656" y="5196186"/>
            <a:ext cx="1165501" cy="4768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DATA</a:t>
            </a:r>
            <a:endParaRPr lang="ko-KR" altLang="en-US" sz="1600" b="1"/>
          </a:p>
        </p:txBody>
      </p:sp>
      <p:sp>
        <p:nvSpPr>
          <p:cNvPr id="15" name="오른쪽 화살표 14"/>
          <p:cNvSpPr/>
          <p:nvPr/>
        </p:nvSpPr>
        <p:spPr>
          <a:xfrm rot="19951187">
            <a:off x="1475656" y="3934289"/>
            <a:ext cx="1165501" cy="47684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/>
              <a:t>DATA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121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The Features of Flume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Horizontally scalable data path</a:t>
            </a:r>
          </a:p>
          <a:p>
            <a:endParaRPr lang="en-US" altLang="ko-KR"/>
          </a:p>
          <a:p>
            <a:endParaRPr lang="en-US" altLang="ko-KR" smtClean="0"/>
          </a:p>
          <a:p>
            <a:pPr lvl="2"/>
            <a:endParaRPr lang="en-US" altLang="ko-KR" smtClean="0"/>
          </a:p>
          <a:p>
            <a:r>
              <a:rPr lang="en-US" altLang="ko-KR" smtClean="0"/>
              <a:t>Load balancing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Simple source and sink API</a:t>
            </a:r>
          </a:p>
          <a:p>
            <a:pPr lvl="1"/>
            <a:r>
              <a:rPr lang="en-US" altLang="ko-KR" smtClean="0"/>
              <a:t>Event streaming and composition of simple operation</a:t>
            </a:r>
          </a:p>
          <a:p>
            <a:r>
              <a:rPr lang="en-US" altLang="ko-KR" smtClean="0"/>
              <a:t>Centralized data flow management interface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555776" y="180062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708176" y="195302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860576" y="210542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90260"/>
              </p:ext>
            </p:extLst>
          </p:nvPr>
        </p:nvGraphicFramePr>
        <p:xfrm>
          <a:off x="1342492" y="170080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3012976" y="225782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33857"/>
              </p:ext>
            </p:extLst>
          </p:nvPr>
        </p:nvGraphicFramePr>
        <p:xfrm>
          <a:off x="3949080" y="1897784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5317232" y="1972072"/>
            <a:ext cx="936104" cy="23279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통 14"/>
          <p:cNvSpPr/>
          <p:nvPr/>
        </p:nvSpPr>
        <p:spPr>
          <a:xfrm>
            <a:off x="6516216" y="1718319"/>
            <a:ext cx="1224136" cy="845048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HDFS</a:t>
            </a:r>
            <a:endParaRPr lang="ko-KR" altLang="en-US" sz="24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55833"/>
              </p:ext>
            </p:extLst>
          </p:nvPr>
        </p:nvGraphicFramePr>
        <p:xfrm>
          <a:off x="1494892" y="185320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14945"/>
              </p:ext>
            </p:extLst>
          </p:nvPr>
        </p:nvGraphicFramePr>
        <p:xfrm>
          <a:off x="1647292" y="200560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13846"/>
              </p:ext>
            </p:extLst>
          </p:nvPr>
        </p:nvGraphicFramePr>
        <p:xfrm>
          <a:off x="1799692" y="215800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19" name="오른쪽 화살표 18"/>
          <p:cNvSpPr/>
          <p:nvPr/>
        </p:nvSpPr>
        <p:spPr>
          <a:xfrm>
            <a:off x="1547664" y="334860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92833"/>
              </p:ext>
            </p:extLst>
          </p:nvPr>
        </p:nvGraphicFramePr>
        <p:xfrm>
          <a:off x="334380" y="3248792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1700064" y="350100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72513"/>
              </p:ext>
            </p:extLst>
          </p:nvPr>
        </p:nvGraphicFramePr>
        <p:xfrm>
          <a:off x="486780" y="3401192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3" name="오른쪽 화살표 22"/>
          <p:cNvSpPr/>
          <p:nvPr/>
        </p:nvSpPr>
        <p:spPr>
          <a:xfrm>
            <a:off x="1536812" y="385266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6434"/>
              </p:ext>
            </p:extLst>
          </p:nvPr>
        </p:nvGraphicFramePr>
        <p:xfrm>
          <a:off x="323528" y="375284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5" name="오른쪽 화살표 24"/>
          <p:cNvSpPr/>
          <p:nvPr/>
        </p:nvSpPr>
        <p:spPr>
          <a:xfrm>
            <a:off x="1689212" y="4005064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254122"/>
              </p:ext>
            </p:extLst>
          </p:nvPr>
        </p:nvGraphicFramePr>
        <p:xfrm>
          <a:off x="475928" y="390524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>
            <a:off x="1536812" y="4356720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23341"/>
              </p:ext>
            </p:extLst>
          </p:nvPr>
        </p:nvGraphicFramePr>
        <p:xfrm>
          <a:off x="323528" y="4256904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>
          <a:xfrm>
            <a:off x="1689212" y="4509120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87627"/>
              </p:ext>
            </p:extLst>
          </p:nvPr>
        </p:nvGraphicFramePr>
        <p:xfrm>
          <a:off x="475928" y="4409304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60023"/>
              </p:ext>
            </p:extLst>
          </p:nvPr>
        </p:nvGraphicFramePr>
        <p:xfrm>
          <a:off x="2627784" y="3334520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54703"/>
              </p:ext>
            </p:extLst>
          </p:nvPr>
        </p:nvGraphicFramePr>
        <p:xfrm>
          <a:off x="2627784" y="3838576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79593"/>
              </p:ext>
            </p:extLst>
          </p:nvPr>
        </p:nvGraphicFramePr>
        <p:xfrm>
          <a:off x="2627784" y="4342632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6372200" y="334860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9388"/>
              </p:ext>
            </p:extLst>
          </p:nvPr>
        </p:nvGraphicFramePr>
        <p:xfrm>
          <a:off x="5158916" y="3248792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6" name="오른쪽 화살표 35"/>
          <p:cNvSpPr/>
          <p:nvPr/>
        </p:nvSpPr>
        <p:spPr>
          <a:xfrm>
            <a:off x="6524600" y="3501008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73891"/>
              </p:ext>
            </p:extLst>
          </p:nvPr>
        </p:nvGraphicFramePr>
        <p:xfrm>
          <a:off x="5311316" y="3401192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20695226">
            <a:off x="6378127" y="3698891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04513"/>
              </p:ext>
            </p:extLst>
          </p:nvPr>
        </p:nvGraphicFramePr>
        <p:xfrm>
          <a:off x="5148064" y="375284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0" name="오른쪽 화살표 39"/>
          <p:cNvSpPr/>
          <p:nvPr/>
        </p:nvSpPr>
        <p:spPr>
          <a:xfrm rot="1145530">
            <a:off x="6443996" y="4119546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63446"/>
              </p:ext>
            </p:extLst>
          </p:nvPr>
        </p:nvGraphicFramePr>
        <p:xfrm>
          <a:off x="5300464" y="3905248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2" name="오른쪽 화살표 41"/>
          <p:cNvSpPr/>
          <p:nvPr/>
        </p:nvSpPr>
        <p:spPr>
          <a:xfrm>
            <a:off x="6361348" y="4356720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9427"/>
              </p:ext>
            </p:extLst>
          </p:nvPr>
        </p:nvGraphicFramePr>
        <p:xfrm>
          <a:off x="5148064" y="4256904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4" name="오른쪽 화살표 43"/>
          <p:cNvSpPr/>
          <p:nvPr/>
        </p:nvSpPr>
        <p:spPr>
          <a:xfrm>
            <a:off x="6513748" y="4509120"/>
            <a:ext cx="864096" cy="14401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45775"/>
              </p:ext>
            </p:extLst>
          </p:nvPr>
        </p:nvGraphicFramePr>
        <p:xfrm>
          <a:off x="5300464" y="4409304"/>
          <a:ext cx="1141276" cy="3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7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1"/>
                          </a:solidFill>
                        </a:rPr>
                        <a:t>Agent</a:t>
                      </a:r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75892"/>
              </p:ext>
            </p:extLst>
          </p:nvPr>
        </p:nvGraphicFramePr>
        <p:xfrm>
          <a:off x="7452320" y="3334520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61908"/>
              </p:ext>
            </p:extLst>
          </p:nvPr>
        </p:nvGraphicFramePr>
        <p:xfrm>
          <a:off x="7452320" y="4342632"/>
          <a:ext cx="1224136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solidFill>
                            <a:schemeClr val="bg1"/>
                          </a:solidFill>
                        </a:rPr>
                        <a:t>Collector</a:t>
                      </a:r>
                      <a:endParaRPr lang="ko-KR" altLang="en-US" sz="180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/>
                </a:tc>
              </a:tr>
            </a:tbl>
          </a:graphicData>
        </a:graphic>
      </p:graphicFrame>
      <p:sp>
        <p:nvSpPr>
          <p:cNvPr id="49" name="오른쪽 화살표 48"/>
          <p:cNvSpPr/>
          <p:nvPr/>
        </p:nvSpPr>
        <p:spPr>
          <a:xfrm>
            <a:off x="4211960" y="3770899"/>
            <a:ext cx="648072" cy="58582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2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9" grpId="0" animBg="1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DB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1262</Words>
  <Application>Microsoft Office PowerPoint</Application>
  <PresentationFormat>화면 슬라이드 쇼(4:3)</PresentationFormat>
  <Paragraphs>363</Paragraphs>
  <Slides>28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SNU IDB Lab.</vt:lpstr>
      <vt:lpstr>Office 테마</vt:lpstr>
      <vt:lpstr>1_SNU IDB Lab.</vt:lpstr>
      <vt:lpstr>Apache Hadoop Ecosystem Data Collection</vt:lpstr>
      <vt:lpstr>Flume</vt:lpstr>
      <vt:lpstr>Current Problem</vt:lpstr>
      <vt:lpstr>What is Apache Flume?</vt:lpstr>
      <vt:lpstr>What Flume Does?</vt:lpstr>
      <vt:lpstr>The Flume Model: Agent, Processor and Collector Nodes</vt:lpstr>
      <vt:lpstr>Flumes’s High-level Architecture</vt:lpstr>
      <vt:lpstr>The Flume Model: Flows</vt:lpstr>
      <vt:lpstr>The Features of Flume</vt:lpstr>
      <vt:lpstr>Conclusion</vt:lpstr>
      <vt:lpstr>References</vt:lpstr>
      <vt:lpstr>Scribe</vt:lpstr>
      <vt:lpstr>Scribe</vt:lpstr>
      <vt:lpstr>Reliability</vt:lpstr>
      <vt:lpstr>Log</vt:lpstr>
      <vt:lpstr>Stores</vt:lpstr>
      <vt:lpstr>PowerPoint 프레젠테이션</vt:lpstr>
      <vt:lpstr>Chukwa</vt:lpstr>
      <vt:lpstr>Overview</vt:lpstr>
      <vt:lpstr>Overview</vt:lpstr>
      <vt:lpstr>Overview</vt:lpstr>
      <vt:lpstr>Architecture </vt:lpstr>
      <vt:lpstr>Architecture Agents</vt:lpstr>
      <vt:lpstr>Architecture Adaptors</vt:lpstr>
      <vt:lpstr>Architecture Collectors</vt:lpstr>
      <vt:lpstr>Architecture ETL Processes &amp; Data Analytics Scripts</vt:lpstr>
      <vt:lpstr>Architecture HICC</vt:lpstr>
      <vt:lpstr>Installation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Hyewon Lim</cp:lastModifiedBy>
  <cp:revision>57</cp:revision>
  <dcterms:created xsi:type="dcterms:W3CDTF">2006-10-05T04:04:58Z</dcterms:created>
  <dcterms:modified xsi:type="dcterms:W3CDTF">2013-09-12T03:58:57Z</dcterms:modified>
</cp:coreProperties>
</file>