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6" r:id="rId27"/>
    <p:sldId id="283" r:id="rId28"/>
    <p:sldId id="284" r:id="rId29"/>
    <p:sldId id="285" r:id="rId30"/>
    <p:sldId id="28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66FF"/>
    <a:srgbClr val="FFFF99"/>
    <a:srgbClr val="FFCC00"/>
    <a:srgbClr val="FF9900"/>
    <a:srgbClr val="FF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94660"/>
  </p:normalViewPr>
  <p:slideViewPr>
    <p:cSldViewPr>
      <p:cViewPr varScale="1">
        <p:scale>
          <a:sx n="106" d="100"/>
          <a:sy n="106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8E72-4124-458E-95CF-2B5C9CEAAA6B}" type="datetimeFigureOut">
              <a:rPr lang="ko-KR" altLang="en-US" smtClean="0"/>
              <a:t>2012-04-06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589-876A-40F0-9DF2-5C057FE529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Ontology Mapping Survey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089372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April </a:t>
            </a:r>
            <a:r>
              <a:rPr lang="en-US" altLang="ko-KR" dirty="0"/>
              <a:t>6</a:t>
            </a:r>
            <a:r>
              <a:rPr lang="en-US" altLang="ko-KR" dirty="0" smtClean="0"/>
              <a:t>, 2012</a:t>
            </a:r>
          </a:p>
          <a:p>
            <a:pPr algn="r"/>
            <a:r>
              <a:rPr lang="en-US" altLang="ko-KR" dirty="0" err="1" smtClean="0"/>
              <a:t>Sengyu</a:t>
            </a:r>
            <a:r>
              <a:rPr lang="en-US" altLang="ko-KR" dirty="0" smtClean="0"/>
              <a:t> Rim</a:t>
            </a:r>
          </a:p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0"/>
    </mc:Choice>
    <mc:Fallback xmlns="">
      <p:transition advTm="50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Naïve Ontology Mapping(NOM</a:t>
            </a:r>
            <a:r>
              <a:rPr lang="en-US" altLang="ko-KR" dirty="0" smtClean="0"/>
              <a:t>)</a:t>
            </a:r>
            <a:r>
              <a:rPr lang="en-US" altLang="ko-KR" baseline="30000" dirty="0" smtClean="0"/>
              <a:t>[4]</a:t>
            </a:r>
          </a:p>
          <a:p>
            <a:pPr lvl="1"/>
            <a:r>
              <a:rPr lang="en-US" altLang="ko-KR" dirty="0" smtClean="0"/>
              <a:t>Feature engineering</a:t>
            </a:r>
          </a:p>
          <a:p>
            <a:pPr lvl="2"/>
            <a:r>
              <a:rPr lang="en-US" altLang="ko-KR" dirty="0" smtClean="0"/>
              <a:t>Transform the initial representation into RDFS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Search Step Selection</a:t>
            </a:r>
          </a:p>
          <a:p>
            <a:pPr lvl="2"/>
            <a:r>
              <a:rPr lang="en-US" altLang="ko-KR" dirty="0"/>
              <a:t>all entities of the first ontology are compared with all entities of the second </a:t>
            </a:r>
            <a:r>
              <a:rPr lang="en-US" altLang="ko-KR" dirty="0" smtClean="0"/>
              <a:t>ontology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Similarity Computation</a:t>
            </a:r>
          </a:p>
          <a:p>
            <a:pPr lvl="2"/>
            <a:r>
              <a:rPr lang="en-US" altLang="ko-KR" dirty="0"/>
              <a:t>similarity computation is done by using a wide range of similarity functions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3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Naïve Ontology Mapping(NOM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Similarity </a:t>
            </a:r>
            <a:r>
              <a:rPr lang="en-US" altLang="ko-KR" dirty="0" smtClean="0"/>
              <a:t>aggregation</a:t>
            </a:r>
          </a:p>
          <a:p>
            <a:pPr lvl="2"/>
            <a:r>
              <a:rPr lang="en-US" altLang="ko-KR" dirty="0"/>
              <a:t>assign the </a:t>
            </a:r>
            <a:r>
              <a:rPr lang="en-US" altLang="ko-KR" dirty="0" smtClean="0"/>
              <a:t>weight </a:t>
            </a:r>
            <a:r>
              <a:rPr lang="en-US" altLang="ko-KR" dirty="0"/>
              <a:t>to individual similarity measure and sum the values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Interpretation</a:t>
            </a:r>
          </a:p>
          <a:p>
            <a:pPr lvl="2"/>
            <a:r>
              <a:rPr lang="en-US" altLang="ko-KR" dirty="0"/>
              <a:t>it applies a threshold to discard spurious evidence of similarity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Iteration</a:t>
            </a:r>
          </a:p>
          <a:p>
            <a:pPr lvl="2"/>
            <a:r>
              <a:rPr lang="en-US" altLang="ko-KR" dirty="0"/>
              <a:t>The first round uses only labels and string similarity</a:t>
            </a:r>
          </a:p>
          <a:p>
            <a:pPr lvl="2"/>
            <a:r>
              <a:rPr lang="en-US" altLang="ko-KR" dirty="0"/>
              <a:t>more sophisticated structural similarity measures for following rounds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0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PROMPT</a:t>
            </a:r>
            <a:r>
              <a:rPr lang="en-US" altLang="ko-KR" baseline="30000" dirty="0" smtClean="0"/>
              <a:t>[5]</a:t>
            </a:r>
          </a:p>
          <a:p>
            <a:pPr lvl="1"/>
            <a:r>
              <a:rPr lang="en-US" altLang="ko-KR" dirty="0" smtClean="0"/>
              <a:t>Feature Engineering</a:t>
            </a:r>
          </a:p>
          <a:p>
            <a:pPr lvl="2"/>
            <a:r>
              <a:rPr lang="en-US" altLang="ko-KR" dirty="0"/>
              <a:t>represent the ontologies in </a:t>
            </a:r>
            <a:r>
              <a:rPr lang="en-US" altLang="ko-KR" dirty="0" smtClean="0"/>
              <a:t>RDFS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Search Step Selection</a:t>
            </a:r>
          </a:p>
          <a:p>
            <a:pPr lvl="2"/>
            <a:r>
              <a:rPr lang="en-US" altLang="ko-KR" dirty="0" smtClean="0"/>
              <a:t>Any pair is treated as a candidate mapping like NOM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Similarity Computation</a:t>
            </a:r>
          </a:p>
          <a:p>
            <a:pPr lvl="2"/>
            <a:r>
              <a:rPr lang="en-US" altLang="ko-KR" dirty="0" smtClean="0"/>
              <a:t>The system determines the similarity based  on whether entities have similar labels   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2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PROMPT</a:t>
            </a:r>
          </a:p>
          <a:p>
            <a:pPr lvl="1"/>
            <a:r>
              <a:rPr lang="en-US" altLang="ko-KR" dirty="0" smtClean="0"/>
              <a:t>Similarity Aggregation</a:t>
            </a:r>
          </a:p>
          <a:p>
            <a:pPr lvl="2"/>
            <a:r>
              <a:rPr lang="en-US" altLang="ko-KR" dirty="0" smtClean="0"/>
              <a:t>PROMPT uses only one similarity measure, aggregation is not necessary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Interpretation</a:t>
            </a:r>
          </a:p>
          <a:p>
            <a:pPr lvl="2"/>
            <a:r>
              <a:rPr lang="en-US" altLang="ko-KR" dirty="0" smtClean="0"/>
              <a:t>PROMPT presents the pairs with a similarity above a defined threshold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Iteration</a:t>
            </a:r>
          </a:p>
          <a:p>
            <a:pPr lvl="2"/>
            <a:r>
              <a:rPr lang="en-US" altLang="ko-KR" dirty="0" smtClean="0"/>
              <a:t>Iteration is done by in PROMPT to allow manual refinement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GLUE</a:t>
            </a:r>
            <a:r>
              <a:rPr lang="en-US" altLang="ko-KR" baseline="30000" dirty="0" smtClean="0"/>
              <a:t>[6]</a:t>
            </a:r>
          </a:p>
          <a:p>
            <a:pPr lvl="1"/>
            <a:r>
              <a:rPr lang="en-US" altLang="ko-KR" dirty="0" smtClean="0"/>
              <a:t>Feature Engineering</a:t>
            </a:r>
          </a:p>
          <a:p>
            <a:pPr lvl="2"/>
            <a:r>
              <a:rPr lang="en-US" altLang="ko-KR" dirty="0" smtClean="0"/>
              <a:t>GLUE uses machine learning approach to classify the instances and concepts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Search Step Selection</a:t>
            </a:r>
          </a:p>
          <a:p>
            <a:pPr lvl="2"/>
            <a:r>
              <a:rPr lang="en-US" altLang="ko-KR" dirty="0" smtClean="0"/>
              <a:t>GLUE checks every candidate mapping as mentioned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Similarity Computation, Similarity Aggregation, Interpretation</a:t>
            </a:r>
          </a:p>
          <a:p>
            <a:pPr lvl="2"/>
            <a:r>
              <a:rPr lang="en-US" altLang="ko-KR" dirty="0" smtClean="0"/>
              <a:t>Similarity Estimator determines the similarity of two concepts based on the learnt rules </a:t>
            </a:r>
          </a:p>
          <a:p>
            <a:pPr lvl="2"/>
            <a:r>
              <a:rPr lang="en-US" altLang="ko-KR" dirty="0" smtClean="0"/>
              <a:t>GLUE presents the pairs by using Relaxation </a:t>
            </a:r>
            <a:r>
              <a:rPr lang="en-US" altLang="ko-KR" dirty="0" err="1" smtClean="0"/>
              <a:t>Labelling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Iteration</a:t>
            </a:r>
          </a:p>
          <a:p>
            <a:pPr lvl="2"/>
            <a:r>
              <a:rPr lang="en-US" altLang="ko-KR" dirty="0" smtClean="0"/>
              <a:t>Relaxation </a:t>
            </a:r>
            <a:r>
              <a:rPr lang="en-US" altLang="ko-KR" dirty="0" err="1" smtClean="0"/>
              <a:t>Labelling</a:t>
            </a:r>
            <a:r>
              <a:rPr lang="en-US" altLang="ko-KR" dirty="0" smtClean="0"/>
              <a:t> is repeated several times , but other steps are carried out once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QOM</a:t>
            </a:r>
            <a:r>
              <a:rPr lang="en-US" altLang="ko-KR" baseline="30000" dirty="0" smtClean="0"/>
              <a:t>[2]</a:t>
            </a:r>
            <a:r>
              <a:rPr lang="en-US" altLang="ko-KR" dirty="0" smtClean="0"/>
              <a:t> –Quick Ontology Mapping</a:t>
            </a:r>
            <a:endParaRPr lang="en-US" altLang="ko-KR" baseline="30000" dirty="0" smtClean="0"/>
          </a:p>
          <a:p>
            <a:pPr lvl="1"/>
            <a:r>
              <a:rPr lang="en-US" altLang="ko-KR" dirty="0" smtClean="0"/>
              <a:t>Feature Engineering</a:t>
            </a:r>
          </a:p>
          <a:p>
            <a:pPr lvl="2"/>
            <a:r>
              <a:rPr lang="en-US" altLang="ko-KR" dirty="0" smtClean="0"/>
              <a:t>Transform ontologies into RDFS</a:t>
            </a:r>
            <a:endParaRPr lang="en-US" altLang="ko-KR" dirty="0"/>
          </a:p>
          <a:p>
            <a:pPr lvl="1"/>
            <a:r>
              <a:rPr lang="en-US" altLang="ko-KR" dirty="0"/>
              <a:t>Search </a:t>
            </a:r>
            <a:r>
              <a:rPr lang="en-US" altLang="ko-KR" dirty="0" smtClean="0"/>
              <a:t>Step </a:t>
            </a:r>
            <a:r>
              <a:rPr lang="en-US" altLang="ko-KR" dirty="0"/>
              <a:t>S</a:t>
            </a:r>
            <a:r>
              <a:rPr lang="en-US" altLang="ko-KR" dirty="0" smtClean="0"/>
              <a:t>election</a:t>
            </a:r>
          </a:p>
          <a:p>
            <a:pPr lvl="2"/>
            <a:r>
              <a:rPr lang="en-US" altLang="ko-KR" dirty="0"/>
              <a:t>lower the number of candidate mappings</a:t>
            </a:r>
          </a:p>
          <a:p>
            <a:pPr lvl="2"/>
            <a:r>
              <a:rPr lang="en-US" altLang="ko-KR" dirty="0"/>
              <a:t>Random: a simple approach to limit the number of candidate mappings </a:t>
            </a:r>
          </a:p>
          <a:p>
            <a:pPr lvl="2"/>
            <a:r>
              <a:rPr lang="en-US" altLang="ko-KR" dirty="0"/>
              <a:t>Label:</a:t>
            </a:r>
            <a:r>
              <a:rPr lang="ko-KR" altLang="en-US" dirty="0"/>
              <a:t> </a:t>
            </a:r>
            <a:r>
              <a:rPr lang="en-US" altLang="ko-KR" dirty="0"/>
              <a:t>	only compare the entity pairs whose labels are near to each other in the sorted list</a:t>
            </a:r>
          </a:p>
          <a:p>
            <a:pPr lvl="2"/>
            <a:r>
              <a:rPr lang="en-US" altLang="ko-KR" dirty="0"/>
              <a:t>Hierarchy: compare from high level to low </a:t>
            </a:r>
            <a:r>
              <a:rPr lang="en-US" altLang="ko-KR" dirty="0" smtClean="0"/>
              <a:t>level</a:t>
            </a:r>
          </a:p>
          <a:p>
            <a:pPr lvl="1"/>
            <a:r>
              <a:rPr lang="en-US" altLang="ko-KR" dirty="0"/>
              <a:t>Similarity </a:t>
            </a:r>
            <a:r>
              <a:rPr lang="en-US" altLang="ko-KR" dirty="0" smtClean="0"/>
              <a:t>computation</a:t>
            </a:r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/>
              <a:t>restrict the range of costly </a:t>
            </a:r>
            <a:r>
              <a:rPr lang="en-US" altLang="ko-KR" dirty="0" smtClean="0"/>
              <a:t>features</a:t>
            </a:r>
          </a:p>
          <a:p>
            <a:pPr lvl="1"/>
            <a:r>
              <a:rPr lang="en-US" altLang="ko-KR" dirty="0" smtClean="0"/>
              <a:t>Similarity aggregation, Interpretation, Iteration</a:t>
            </a:r>
          </a:p>
          <a:p>
            <a:pPr lvl="2"/>
            <a:r>
              <a:rPr lang="en-US" altLang="ko-KR" dirty="0" smtClean="0"/>
              <a:t>Like NOM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2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BLOOMS</a:t>
            </a:r>
            <a:r>
              <a:rPr lang="en-US" altLang="ko-KR" baseline="30000" dirty="0" smtClean="0"/>
              <a:t>[7]</a:t>
            </a:r>
          </a:p>
          <a:p>
            <a:pPr lvl="1"/>
            <a:r>
              <a:rPr lang="en-US" altLang="ko-KR" dirty="0" smtClean="0"/>
              <a:t>Feature Engineering</a:t>
            </a:r>
          </a:p>
          <a:p>
            <a:pPr lvl="2"/>
            <a:r>
              <a:rPr lang="en-US" altLang="ko-KR" dirty="0" smtClean="0"/>
              <a:t>Ontologies should be represented in RDFS</a:t>
            </a:r>
          </a:p>
          <a:p>
            <a:pPr lvl="1"/>
            <a:r>
              <a:rPr lang="en-US" altLang="ko-KR" dirty="0" smtClean="0"/>
              <a:t>Search Step Selection</a:t>
            </a:r>
          </a:p>
          <a:p>
            <a:pPr lvl="2"/>
            <a:r>
              <a:rPr lang="en-US" altLang="ko-KR" dirty="0" smtClean="0"/>
              <a:t>Any possible candidate pair</a:t>
            </a:r>
          </a:p>
          <a:p>
            <a:pPr lvl="1"/>
            <a:r>
              <a:rPr lang="en-US" altLang="ko-KR" dirty="0" smtClean="0"/>
              <a:t>Similarity Computation</a:t>
            </a:r>
          </a:p>
          <a:p>
            <a:pPr lvl="2"/>
            <a:r>
              <a:rPr lang="en-US" altLang="ko-KR" dirty="0" smtClean="0"/>
              <a:t>A bootstrapping approach utilizing the Wikipedia category hierarchy</a:t>
            </a:r>
          </a:p>
          <a:p>
            <a:pPr lvl="2"/>
            <a:r>
              <a:rPr lang="en-US" altLang="ko-KR" dirty="0" smtClean="0"/>
              <a:t>BLOOMS constructs a forest for each matching candidate pair</a:t>
            </a:r>
          </a:p>
          <a:p>
            <a:pPr lvl="1"/>
            <a:r>
              <a:rPr lang="en-US" altLang="ko-KR" dirty="0" smtClean="0"/>
              <a:t>Similarity aggregation</a:t>
            </a:r>
          </a:p>
          <a:p>
            <a:pPr lvl="2"/>
            <a:r>
              <a:rPr lang="en-US" altLang="ko-KR" dirty="0" smtClean="0"/>
              <a:t>No aggregation</a:t>
            </a:r>
          </a:p>
          <a:p>
            <a:pPr lvl="1"/>
            <a:r>
              <a:rPr lang="en-US" altLang="ko-KR" dirty="0" smtClean="0"/>
              <a:t>Interpretation</a:t>
            </a:r>
          </a:p>
          <a:p>
            <a:pPr lvl="2"/>
            <a:r>
              <a:rPr lang="en-US" altLang="ko-KR" dirty="0" smtClean="0"/>
              <a:t>Presents pairs which are above threshold</a:t>
            </a:r>
          </a:p>
          <a:p>
            <a:pPr lvl="1"/>
            <a:r>
              <a:rPr lang="en-US" altLang="ko-KR" dirty="0" smtClean="0"/>
              <a:t>Iteration</a:t>
            </a:r>
          </a:p>
          <a:p>
            <a:pPr lvl="2"/>
            <a:r>
              <a:rPr lang="en-US" altLang="ko-KR" dirty="0" smtClean="0"/>
              <a:t>The process is executed once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3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LOM(Lexicon-based Ontology Mapping Tool)</a:t>
            </a:r>
            <a:r>
              <a:rPr lang="en-US" altLang="ko-KR" baseline="30000" dirty="0" smtClean="0"/>
              <a:t>[8]</a:t>
            </a:r>
          </a:p>
          <a:p>
            <a:pPr lvl="1"/>
            <a:r>
              <a:rPr lang="en-US" altLang="ko-KR" dirty="0" smtClean="0"/>
              <a:t>Feature Engineering</a:t>
            </a:r>
          </a:p>
          <a:p>
            <a:pPr lvl="2"/>
            <a:r>
              <a:rPr lang="en-US" altLang="ko-KR" dirty="0"/>
              <a:t>Ontologies should be represented in </a:t>
            </a:r>
            <a:r>
              <a:rPr lang="en-US" altLang="ko-KR" dirty="0" smtClean="0"/>
              <a:t>RDFS</a:t>
            </a:r>
          </a:p>
          <a:p>
            <a:pPr lvl="1"/>
            <a:r>
              <a:rPr lang="en-US" altLang="ko-KR" dirty="0"/>
              <a:t>Search Step Selection</a:t>
            </a:r>
          </a:p>
          <a:p>
            <a:pPr lvl="2"/>
            <a:r>
              <a:rPr lang="en-US" altLang="ko-KR" dirty="0" smtClean="0"/>
              <a:t>All possible candidate pairs</a:t>
            </a:r>
          </a:p>
          <a:p>
            <a:pPr lvl="1"/>
            <a:r>
              <a:rPr lang="en-US" altLang="ko-KR" dirty="0"/>
              <a:t>Similarity Computation</a:t>
            </a:r>
          </a:p>
          <a:p>
            <a:pPr lvl="2"/>
            <a:r>
              <a:rPr lang="en-US" altLang="ko-KR" dirty="0" smtClean="0"/>
              <a:t>Whole term matching</a:t>
            </a:r>
          </a:p>
          <a:p>
            <a:pPr lvl="2"/>
            <a:r>
              <a:rPr lang="en-US" altLang="ko-KR" dirty="0" smtClean="0"/>
              <a:t>Word constituent matching</a:t>
            </a:r>
          </a:p>
          <a:p>
            <a:pPr lvl="2"/>
            <a:r>
              <a:rPr lang="en-US" altLang="ko-KR" dirty="0" err="1" smtClean="0"/>
              <a:t>Synset</a:t>
            </a:r>
            <a:r>
              <a:rPr lang="en-US" altLang="ko-KR" dirty="0" smtClean="0"/>
              <a:t> matching</a:t>
            </a:r>
          </a:p>
          <a:p>
            <a:pPr lvl="2"/>
            <a:r>
              <a:rPr lang="en-US" altLang="ko-KR" dirty="0" smtClean="0"/>
              <a:t>Type matching</a:t>
            </a:r>
          </a:p>
          <a:p>
            <a:pPr lvl="1"/>
            <a:r>
              <a:rPr lang="en-US" altLang="ko-KR" dirty="0"/>
              <a:t>Similarity aggregation</a:t>
            </a:r>
          </a:p>
          <a:p>
            <a:pPr lvl="2"/>
            <a:r>
              <a:rPr lang="en-US" altLang="ko-KR" dirty="0" smtClean="0"/>
              <a:t>Assign weights to different measures</a:t>
            </a:r>
          </a:p>
          <a:p>
            <a:pPr lvl="1"/>
            <a:r>
              <a:rPr lang="en-US" altLang="ko-KR" dirty="0" smtClean="0"/>
              <a:t>Interpretation, Iteration </a:t>
            </a:r>
          </a:p>
          <a:p>
            <a:pPr lvl="2"/>
            <a:r>
              <a:rPr lang="en-US" altLang="ko-KR" dirty="0" smtClean="0"/>
              <a:t>Like NOM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u="sng" dirty="0" smtClean="0"/>
              <a:t>Motivation</a:t>
            </a:r>
          </a:p>
          <a:p>
            <a:r>
              <a:rPr lang="en-US" altLang="ko-KR" dirty="0" smtClean="0"/>
              <a:t>Proposed Solution</a:t>
            </a:r>
          </a:p>
          <a:p>
            <a:r>
              <a:rPr lang="en-US" altLang="ko-KR" dirty="0" smtClean="0"/>
              <a:t>References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4716016" y="3212976"/>
            <a:ext cx="4320480" cy="32403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-19925" y="3140968"/>
            <a:ext cx="4248472" cy="342597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works have addressed ontology mapping in the context of lexical(LOM), structural(NOM), background knowledge(GLUE)</a:t>
            </a:r>
          </a:p>
          <a:p>
            <a:endParaRPr lang="en-US" altLang="ko-KR" dirty="0"/>
          </a:p>
          <a:p>
            <a:r>
              <a:rPr lang="en-US" altLang="ko-KR" dirty="0" smtClean="0"/>
              <a:t>Some more effort is needed in the realm of instance based ontology mapping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08267" y="3789040"/>
            <a:ext cx="792088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Lexical</a:t>
            </a:r>
            <a:endParaRPr lang="ko-KR" alt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67744" y="4653136"/>
            <a:ext cx="864096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Structural</a:t>
            </a:r>
            <a:endParaRPr lang="ko-KR" alt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000" y="4653136"/>
            <a:ext cx="792088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B K</a:t>
            </a:r>
            <a:endParaRPr lang="ko-KR" alt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pic>
        <p:nvPicPr>
          <p:cNvPr id="1026" name="Picture 2" descr="C:\Users\sengyu\Desktop\pic\a07fb650e84e4c6e795fdd0f6c4f921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5" y="5445224"/>
            <a:ext cx="892832" cy="8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ngyu\Desktop\pic\applause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28796"/>
            <a:ext cx="767167" cy="8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ngyu\Desktop\pic\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761997"/>
            <a:ext cx="935047" cy="83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6588224" y="4304277"/>
            <a:ext cx="864096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Instance</a:t>
            </a:r>
            <a:endParaRPr lang="ko-KR" alt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pic>
        <p:nvPicPr>
          <p:cNvPr id="1030" name="Picture 6" descr="C:\Users\sengyu\Desktop\pic\d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7579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ngyu\Desktop\pic\dep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17695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engyu\Desktop\pic\dejected-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775796"/>
            <a:ext cx="749952" cy="7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Proposed Solution</a:t>
            </a:r>
          </a:p>
          <a:p>
            <a:r>
              <a:rPr lang="en-US" altLang="ko-KR" dirty="0" smtClean="0"/>
              <a:t>References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5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76"/>
    </mc:Choice>
    <mc:Fallback xmlns="">
      <p:transition advTm="87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Instances are the basic ground level components of an ontology,</a:t>
            </a:r>
            <a:r>
              <a:rPr lang="en-US" altLang="ko-KR" b="1" dirty="0"/>
              <a:t> </a:t>
            </a:r>
            <a:r>
              <a:rPr lang="en-US" altLang="ko-KR" dirty="0" smtClean="0"/>
              <a:t>instantiation of a concept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basic idea of instance-based mapping</a:t>
            </a:r>
            <a:r>
              <a:rPr lang="en-US" altLang="ko-KR" baseline="30000" dirty="0" smtClean="0"/>
              <a:t>[9]</a:t>
            </a:r>
          </a:p>
          <a:p>
            <a:pPr lvl="1"/>
            <a:r>
              <a:rPr lang="en-US" altLang="ko-KR" dirty="0" smtClean="0"/>
              <a:t>The more significant the overlap of common instances of two concepts is, the more related these concepts are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6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general framework of instance based ontology mapping</a:t>
            </a:r>
            <a:r>
              <a:rPr lang="en-US" altLang="ko-KR" baseline="30000" dirty="0" smtClean="0"/>
              <a:t>[9]</a:t>
            </a:r>
          </a:p>
          <a:p>
            <a:pPr lvl="1"/>
            <a:r>
              <a:rPr lang="en-US" altLang="ko-KR" dirty="0" smtClean="0"/>
              <a:t>Measures: we use similarity measures to order proposed mapping pairs according to the relatedness</a:t>
            </a:r>
          </a:p>
          <a:p>
            <a:pPr lvl="2"/>
            <a:r>
              <a:rPr lang="en-US" altLang="ko-KR" dirty="0" err="1" smtClean="0"/>
              <a:t>Jaccard</a:t>
            </a:r>
            <a:r>
              <a:rPr lang="en-US" altLang="ko-KR" dirty="0" smtClean="0"/>
              <a:t> measures</a:t>
            </a:r>
          </a:p>
          <a:p>
            <a:pPr lvl="2"/>
            <a:r>
              <a:rPr lang="en-US" altLang="ko-KR" dirty="0" smtClean="0"/>
              <a:t>Standard information-theory measures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Threshold</a:t>
            </a:r>
          </a:p>
          <a:p>
            <a:pPr lvl="2"/>
            <a:r>
              <a:rPr lang="en-US" altLang="ko-KR" dirty="0" smtClean="0"/>
              <a:t>Mapping pairs above some threshold are returned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Hierarchy</a:t>
            </a:r>
          </a:p>
          <a:p>
            <a:pPr lvl="2"/>
            <a:r>
              <a:rPr lang="en-US" altLang="ko-KR" dirty="0" smtClean="0"/>
              <a:t>Whether includes the instances of the descendants or not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Previous solution</a:t>
                </a:r>
                <a:r>
                  <a:rPr lang="en-US" altLang="ko-KR" baseline="30000" dirty="0" smtClean="0"/>
                  <a:t>[10]</a:t>
                </a:r>
              </a:p>
              <a:p>
                <a:r>
                  <a:rPr lang="en-US" altLang="ko-KR" dirty="0" smtClean="0"/>
                  <a:t>Let O be ontology , C is concept set, r is instance set of a concept</a:t>
                </a:r>
              </a:p>
              <a:p>
                <a:pPr lvl="1"/>
                <a:r>
                  <a:rPr lang="en-US" altLang="ko-KR" dirty="0" smtClean="0"/>
                  <a:t>Assume O</a:t>
                </a:r>
                <a:r>
                  <a:rPr lang="en-US" altLang="ko-KR" baseline="-25000" dirty="0" smtClean="0"/>
                  <a:t>A</a:t>
                </a:r>
                <a:r>
                  <a:rPr lang="en-US" altLang="ko-KR" dirty="0" smtClean="0"/>
                  <a:t> and O</a:t>
                </a:r>
                <a:r>
                  <a:rPr lang="en-US" altLang="ko-KR" baseline="-25000" dirty="0" smtClean="0"/>
                  <a:t>B</a:t>
                </a:r>
                <a:r>
                  <a:rPr lang="en-US" altLang="ko-KR" dirty="0" smtClean="0"/>
                  <a:t>, for each </a:t>
                </a:r>
                <a:r>
                  <a:rPr lang="en-US" altLang="ko-KR" dirty="0"/>
                  <a:t>concept 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a</a:t>
                </a:r>
                <a:r>
                  <a:rPr lang="ko-KR" altLang="en-US" dirty="0" smtClean="0"/>
                  <a:t>∈</a:t>
                </a:r>
                <a:r>
                  <a:rPr lang="en-US" altLang="ko-KR" dirty="0" smtClean="0"/>
                  <a:t>C</a:t>
                </a:r>
                <a:r>
                  <a:rPr lang="en-US" altLang="ko-KR" baseline="-25000" dirty="0" smtClean="0"/>
                  <a:t>A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b</a:t>
                </a:r>
                <a:r>
                  <a:rPr lang="ko-KR" altLang="en-US" dirty="0" smtClean="0"/>
                  <a:t>∈</a:t>
                </a:r>
                <a:r>
                  <a:rPr lang="en-US" altLang="ko-KR" dirty="0" smtClean="0"/>
                  <a:t>C</a:t>
                </a:r>
                <a:r>
                  <a:rPr lang="en-US" altLang="ko-KR" baseline="-25000" dirty="0" smtClean="0"/>
                  <a:t>B</a:t>
                </a:r>
              </a:p>
              <a:p>
                <a:pPr lvl="2"/>
                <a:r>
                  <a:rPr lang="en-US" altLang="ko-KR" dirty="0" smtClean="0"/>
                  <a:t>n(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a</a:t>
                </a:r>
                <a:r>
                  <a:rPr lang="en-US" altLang="ko-KR" dirty="0" err="1" smtClean="0"/>
                  <a:t>,c</a:t>
                </a:r>
                <a:r>
                  <a:rPr lang="en-US" altLang="ko-KR" baseline="-25000" dirty="0" err="1" smtClean="0"/>
                  <a:t>b</a:t>
                </a:r>
                <a:r>
                  <a:rPr lang="en-US" altLang="ko-KR" dirty="0" smtClean="0"/>
                  <a:t>), the sum of the all occurrences of pairs of instances </a:t>
                </a:r>
                <a:r>
                  <a:rPr lang="en-US" altLang="ko-KR" dirty="0" err="1" smtClean="0"/>
                  <a:t>r</a:t>
                </a:r>
                <a:r>
                  <a:rPr lang="en-US" altLang="ko-KR" baseline="-25000" dirty="0" err="1" smtClean="0"/>
                  <a:t>a</a:t>
                </a:r>
                <a:r>
                  <a:rPr lang="en-US" altLang="ko-KR" dirty="0" smtClean="0"/>
                  <a:t> and </a:t>
                </a:r>
                <a:r>
                  <a:rPr lang="en-US" altLang="ko-KR" dirty="0" err="1" smtClean="0"/>
                  <a:t>r</a:t>
                </a:r>
                <a:r>
                  <a:rPr lang="en-US" altLang="ko-KR" baseline="-25000" dirty="0" err="1" smtClean="0"/>
                  <a:t>b</a:t>
                </a:r>
                <a:r>
                  <a:rPr lang="en-US" altLang="ko-KR" dirty="0" smtClean="0"/>
                  <a:t> such that</a:t>
                </a:r>
              </a:p>
              <a:p>
                <a:pPr lvl="3"/>
                <a:r>
                  <a:rPr lang="en-US" altLang="ko-KR" dirty="0" err="1" smtClean="0"/>
                  <a:t>r</a:t>
                </a:r>
                <a:r>
                  <a:rPr lang="en-US" altLang="ko-KR" baseline="-25000" dirty="0" err="1" smtClean="0"/>
                  <a:t>a</a:t>
                </a:r>
                <a:r>
                  <a:rPr lang="en-US" altLang="ko-KR" dirty="0" smtClean="0"/>
                  <a:t>=</a:t>
                </a:r>
                <a:r>
                  <a:rPr lang="en-US" altLang="ko-KR" dirty="0" err="1" smtClean="0"/>
                  <a:t>r</a:t>
                </a:r>
                <a:r>
                  <a:rPr lang="en-US" altLang="ko-KR" baseline="-25000" dirty="0" err="1" smtClean="0"/>
                  <a:t>b</a:t>
                </a:r>
                <a:endParaRPr lang="en-US" altLang="ko-KR" baseline="-25000" dirty="0" smtClean="0"/>
              </a:p>
              <a:p>
                <a:pPr lvl="3"/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a</a:t>
                </a:r>
                <a:r>
                  <a:rPr lang="en-US" altLang="ko-KR" dirty="0" smtClean="0"/>
                  <a:t> and 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b</a:t>
                </a:r>
                <a:r>
                  <a:rPr lang="en-US" altLang="ko-KR" dirty="0" smtClean="0"/>
                  <a:t> are the classes of </a:t>
                </a:r>
                <a:r>
                  <a:rPr lang="en-US" altLang="ko-KR" dirty="0" err="1" smtClean="0"/>
                  <a:t>r</a:t>
                </a:r>
                <a:r>
                  <a:rPr lang="en-US" altLang="ko-KR" baseline="-25000" dirty="0" err="1" smtClean="0"/>
                  <a:t>a</a:t>
                </a:r>
                <a:r>
                  <a:rPr lang="en-US" altLang="ko-KR" dirty="0" smtClean="0"/>
                  <a:t> and </a:t>
                </a:r>
                <a:r>
                  <a:rPr lang="en-US" altLang="ko-KR" dirty="0" err="1" smtClean="0"/>
                  <a:t>r</a:t>
                </a:r>
                <a:r>
                  <a:rPr lang="en-US" altLang="ko-KR" baseline="-25000" dirty="0" err="1" smtClean="0"/>
                  <a:t>b</a:t>
                </a:r>
                <a:r>
                  <a:rPr lang="en-US" altLang="ko-KR" dirty="0" smtClean="0"/>
                  <a:t> respectively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 smtClean="0"/>
                  <a:t>P(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a</a:t>
                </a:r>
                <a:r>
                  <a:rPr lang="en-US" altLang="ko-KR" dirty="0" err="1" smtClean="0"/>
                  <a:t>,c</a:t>
                </a:r>
                <a:r>
                  <a:rPr lang="en-US" altLang="ko-KR" baseline="-25000" dirty="0" err="1" smtClean="0"/>
                  <a:t>b</a:t>
                </a:r>
                <a:r>
                  <a:rPr lang="en-US" altLang="ko-KR" dirty="0" smtClean="0"/>
                  <a:t>), an estimation for the frequency that the class 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a</a:t>
                </a:r>
                <a:r>
                  <a:rPr lang="en-US" altLang="ko-KR" dirty="0" smtClean="0"/>
                  <a:t> maps to the class 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b</a:t>
                </a:r>
                <a:endParaRPr lang="en-US" altLang="ko-KR" baseline="-25000" dirty="0"/>
              </a:p>
              <a:p>
                <a:pPr lvl="2"/>
                <a:r>
                  <a:rPr lang="en-US" altLang="ko-KR" dirty="0" smtClean="0"/>
                  <a:t>P(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a</a:t>
                </a:r>
                <a:r>
                  <a:rPr lang="en-US" altLang="ko-KR" dirty="0" err="1" smtClean="0"/>
                  <a:t>,c</a:t>
                </a:r>
                <a:r>
                  <a:rPr lang="en-US" altLang="ko-KR" baseline="-25000" dirty="0" err="1" smtClean="0"/>
                  <a:t>b</a:t>
                </a:r>
                <a:r>
                  <a:rPr lang="en-US" altLang="ko-KR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𝑐𝑎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𝑐𝑏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𝑐𝑎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1650703"/>
            <a:ext cx="648072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Car</a:t>
            </a:r>
            <a:endParaRPr lang="ko-KR" altLang="en-US" sz="36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9403" y="2370783"/>
            <a:ext cx="648072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rbel" pitchFamily="34" charset="0"/>
              </a:rPr>
              <a:t>Car</a:t>
            </a:r>
            <a:endParaRPr lang="ko-KR" altLang="en-US" sz="3600" b="1" i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0" name="직선 연결선 9"/>
          <p:cNvCxnSpPr>
            <a:stCxn id="5" idx="3"/>
            <a:endCxn id="6" idx="7"/>
          </p:cNvCxnSpPr>
          <p:nvPr/>
        </p:nvCxnSpPr>
        <p:spPr>
          <a:xfrm flipH="1">
            <a:off x="1132567" y="2019479"/>
            <a:ext cx="437997" cy="41457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23528" y="2370783"/>
            <a:ext cx="936104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orbel" pitchFamily="34" charset="0"/>
              </a:rPr>
              <a:t>Insurance</a:t>
            </a:r>
            <a:endParaRPr lang="ko-KR" altLang="en-US" sz="5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32568" y="2730823"/>
            <a:ext cx="847144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Price</a:t>
            </a:r>
            <a:endParaRPr lang="ko-KR" altLang="en-US" sz="36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475656" y="2082751"/>
            <a:ext cx="216024" cy="64807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124272" y="2734725"/>
            <a:ext cx="847144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Color</a:t>
            </a:r>
            <a:endParaRPr lang="ko-KR" altLang="en-US" sz="36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1979712" y="2082751"/>
            <a:ext cx="568132" cy="65197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627784" y="2298775"/>
            <a:ext cx="1224136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orbel" pitchFamily="34" charset="0"/>
              </a:rPr>
              <a:t>Components</a:t>
            </a:r>
            <a:endParaRPr lang="ko-KR" altLang="en-US" sz="5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8" name="직선 연결선 27"/>
          <p:cNvCxnSpPr>
            <a:stCxn id="5" idx="5"/>
            <a:endCxn id="27" idx="1"/>
          </p:cNvCxnSpPr>
          <p:nvPr/>
        </p:nvCxnSpPr>
        <p:spPr>
          <a:xfrm>
            <a:off x="2028820" y="2019479"/>
            <a:ext cx="778235" cy="34256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940152" y="1628800"/>
            <a:ext cx="1152128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Vehicle</a:t>
            </a:r>
            <a:endParaRPr lang="ko-KR" altLang="en-US" sz="36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716016" y="2370783"/>
            <a:ext cx="936104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orbel" pitchFamily="34" charset="0"/>
              </a:rPr>
              <a:t>Features</a:t>
            </a:r>
            <a:endParaRPr lang="ko-KR" altLang="en-US" sz="5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37" name="직선 연결선 36"/>
          <p:cNvCxnSpPr>
            <a:endCxn id="36" idx="0"/>
          </p:cNvCxnSpPr>
          <p:nvPr/>
        </p:nvCxnSpPr>
        <p:spPr>
          <a:xfrm flipH="1">
            <a:off x="5184068" y="1976960"/>
            <a:ext cx="906050" cy="39382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79912" y="2964196"/>
            <a:ext cx="974808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Corbel" pitchFamily="34" charset="0"/>
              </a:rPr>
              <a:t>Colour</a:t>
            </a:r>
            <a:endParaRPr lang="ko-KR" altLang="en-US" sz="36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40" name="직선 연결선 39"/>
          <p:cNvCxnSpPr>
            <a:stCxn id="36" idx="3"/>
          </p:cNvCxnSpPr>
          <p:nvPr/>
        </p:nvCxnSpPr>
        <p:spPr>
          <a:xfrm flipH="1">
            <a:off x="4365300" y="2739559"/>
            <a:ext cx="487805" cy="24107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516580" y="3001217"/>
            <a:ext cx="847144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Cost</a:t>
            </a:r>
            <a:endParaRPr lang="ko-KR" altLang="en-US" sz="36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43" name="직선 연결선 42"/>
          <p:cNvCxnSpPr>
            <a:stCxn id="36" idx="5"/>
            <a:endCxn id="42" idx="0"/>
          </p:cNvCxnSpPr>
          <p:nvPr/>
        </p:nvCxnSpPr>
        <p:spPr>
          <a:xfrm>
            <a:off x="5515031" y="2739559"/>
            <a:ext cx="425121" cy="26165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7" idx="4"/>
          </p:cNvCxnSpPr>
          <p:nvPr/>
        </p:nvCxnSpPr>
        <p:spPr>
          <a:xfrm flipH="1">
            <a:off x="2547844" y="2730823"/>
            <a:ext cx="692008" cy="86409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7308304" y="2406787"/>
            <a:ext cx="1224136" cy="43204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orbel" pitchFamily="34" charset="0"/>
              </a:rPr>
              <a:t>Accessories</a:t>
            </a:r>
            <a:endParaRPr lang="ko-KR" altLang="en-US" sz="5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51" name="직선 연결선 50"/>
          <p:cNvCxnSpPr>
            <a:endCxn id="50" idx="0"/>
          </p:cNvCxnSpPr>
          <p:nvPr/>
        </p:nvCxnSpPr>
        <p:spPr>
          <a:xfrm>
            <a:off x="6919186" y="2019479"/>
            <a:ext cx="1001186" cy="38730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68" idx="0"/>
          </p:cNvCxnSpPr>
          <p:nvPr/>
        </p:nvCxnSpPr>
        <p:spPr>
          <a:xfrm flipH="1">
            <a:off x="7894166" y="2838835"/>
            <a:ext cx="62210" cy="12253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592941" y="3594919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Steering wheel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57" name="직선 연결선 56"/>
          <p:cNvCxnSpPr>
            <a:stCxn id="27" idx="4"/>
          </p:cNvCxnSpPr>
          <p:nvPr/>
        </p:nvCxnSpPr>
        <p:spPr>
          <a:xfrm flipH="1">
            <a:off x="3131172" y="2730823"/>
            <a:ext cx="108680" cy="151216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545310" y="4262535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saddle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63" name="직선 연결선 62"/>
          <p:cNvCxnSpPr>
            <a:stCxn id="27" idx="4"/>
          </p:cNvCxnSpPr>
          <p:nvPr/>
        </p:nvCxnSpPr>
        <p:spPr>
          <a:xfrm>
            <a:off x="3239852" y="2730823"/>
            <a:ext cx="477182" cy="104411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266058" y="3738227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wheel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04" y="4064186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seat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7264368" y="2820833"/>
            <a:ext cx="692008" cy="86409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333324" y="3684929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Spider handle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30781" y="3654396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brake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7956376" y="2826893"/>
            <a:ext cx="657870" cy="84843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27" idx="0"/>
            <a:endCxn id="50" idx="0"/>
          </p:cNvCxnSpPr>
          <p:nvPr/>
        </p:nvCxnSpPr>
        <p:spPr>
          <a:xfrm rot="16200000" flipH="1">
            <a:off x="5526106" y="12521"/>
            <a:ext cx="108012" cy="4680520"/>
          </a:xfrm>
          <a:prstGeom prst="curvedConnector3">
            <a:avLst>
              <a:gd name="adj1" fmla="val -1049834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구부러진 연결선 81"/>
          <p:cNvCxnSpPr>
            <a:stCxn id="56" idx="2"/>
            <a:endCxn id="71" idx="2"/>
          </p:cNvCxnSpPr>
          <p:nvPr/>
        </p:nvCxnSpPr>
        <p:spPr>
          <a:xfrm rot="16200000" flipH="1">
            <a:off x="4503989" y="1701780"/>
            <a:ext cx="90010" cy="4740383"/>
          </a:xfrm>
          <a:prstGeom prst="curvedConnector3">
            <a:avLst>
              <a:gd name="adj1" fmla="val 494788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60" idx="2"/>
            <a:endCxn id="68" idx="2"/>
          </p:cNvCxnSpPr>
          <p:nvPr/>
        </p:nvCxnSpPr>
        <p:spPr>
          <a:xfrm rot="5400000" flipH="1" flipV="1">
            <a:off x="5413494" y="2213912"/>
            <a:ext cx="198349" cy="4762994"/>
          </a:xfrm>
          <a:prstGeom prst="curvedConnector3">
            <a:avLst>
              <a:gd name="adj1" fmla="val -115251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79403" y="5157192"/>
                <a:ext cx="7030969" cy="11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orbel" pitchFamily="34" charset="0"/>
                  </a:rPr>
                  <a:t>n(</a:t>
                </a:r>
                <a:r>
                  <a:rPr lang="en-US" altLang="ko-KR" dirty="0" err="1" smtClean="0">
                    <a:latin typeface="Corbel" pitchFamily="34" charset="0"/>
                  </a:rPr>
                  <a:t>components,accessories</a:t>
                </a:r>
                <a:r>
                  <a:rPr lang="en-US" altLang="ko-KR" dirty="0" smtClean="0">
                    <a:latin typeface="Corbel" pitchFamily="34" charset="0"/>
                  </a:rPr>
                  <a:t>)=2</a:t>
                </a:r>
              </a:p>
              <a:p>
                <a:r>
                  <a:rPr lang="en-US" altLang="ko-KR" dirty="0" smtClean="0">
                    <a:latin typeface="Corbel" pitchFamily="34" charset="0"/>
                  </a:rPr>
                  <a:t>n(components)=3</a:t>
                </a:r>
              </a:p>
              <a:p>
                <a:r>
                  <a:rPr lang="en-US" altLang="ko-KR" dirty="0" smtClean="0">
                    <a:latin typeface="Corbel" pitchFamily="34" charset="0"/>
                  </a:rPr>
                  <a:t>P(</a:t>
                </a:r>
                <a:r>
                  <a:rPr lang="en-US" altLang="ko-KR" dirty="0" err="1" smtClean="0">
                    <a:latin typeface="Corbel" pitchFamily="34" charset="0"/>
                  </a:rPr>
                  <a:t>c,a</a:t>
                </a:r>
                <a:r>
                  <a:rPr lang="en-US" altLang="ko-KR" dirty="0" smtClean="0">
                    <a:latin typeface="Corbel" pitchFamily="34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components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accessories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components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orbe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ko-KR" altLang="en-US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3" y="5157192"/>
                <a:ext cx="7030969" cy="1143070"/>
              </a:xfrm>
              <a:prstGeom prst="rect">
                <a:avLst/>
              </a:prstGeom>
              <a:blipFill rotWithShape="1">
                <a:blip r:embed="rId2"/>
                <a:stretch>
                  <a:fillRect l="-694" t="-2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0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Problems</a:t>
            </a:r>
          </a:p>
          <a:p>
            <a:pPr lvl="1"/>
            <a:r>
              <a:rPr lang="en-US" altLang="ko-KR" dirty="0" smtClean="0"/>
              <a:t>Strictly speaking, an ontology need not include any instances</a:t>
            </a:r>
          </a:p>
          <a:p>
            <a:pPr lvl="2"/>
            <a:r>
              <a:rPr lang="en-US" altLang="ko-KR" dirty="0" smtClean="0"/>
              <a:t>If there are too few instances, the previous solution can not work well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Poorly utilization of the ontology structural information</a:t>
            </a:r>
          </a:p>
          <a:p>
            <a:pPr lvl="2"/>
            <a:r>
              <a:rPr lang="en-US" altLang="ko-KR" dirty="0" smtClean="0"/>
              <a:t>Limited to the lexical 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7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u="sng" dirty="0" smtClean="0"/>
              <a:t>Proposed Solution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8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idea for extending the instance set</a:t>
            </a:r>
          </a:p>
          <a:p>
            <a:pPr lvl="1"/>
            <a:r>
              <a:rPr lang="en-US" altLang="ko-KR" dirty="0" smtClean="0"/>
              <a:t>Extend the instance </a:t>
            </a:r>
            <a:r>
              <a:rPr lang="en-US" altLang="ko-KR" smtClean="0"/>
              <a:t>set by </a:t>
            </a:r>
            <a:r>
              <a:rPr lang="en-US" altLang="ko-KR" dirty="0" smtClean="0"/>
              <a:t>including the </a:t>
            </a:r>
            <a:r>
              <a:rPr lang="en-US" altLang="ko-KR" dirty="0" err="1" smtClean="0"/>
              <a:t>subconcepts</a:t>
            </a:r>
            <a:r>
              <a:rPr lang="en-US" altLang="ko-KR" dirty="0" smtClean="0"/>
              <a:t> and instances of descendants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70868" y="2348880"/>
            <a:ext cx="864096" cy="576064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car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6" name="직선 연결선 5"/>
          <p:cNvCxnSpPr>
            <a:stCxn id="5" idx="4"/>
            <a:endCxn id="7" idx="0"/>
          </p:cNvCxnSpPr>
          <p:nvPr/>
        </p:nvCxnSpPr>
        <p:spPr>
          <a:xfrm>
            <a:off x="4302916" y="2924944"/>
            <a:ext cx="0" cy="47151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726852" y="3396462"/>
            <a:ext cx="1152128" cy="576064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Structure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31840" y="4509120"/>
            <a:ext cx="1218039" cy="576064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Compo-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nents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9" name="직선 연결선 8"/>
          <p:cNvCxnSpPr>
            <a:endCxn id="8" idx="0"/>
          </p:cNvCxnSpPr>
          <p:nvPr/>
        </p:nvCxnSpPr>
        <p:spPr>
          <a:xfrm flipH="1">
            <a:off x="3740860" y="3972526"/>
            <a:ext cx="320990" cy="53659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349880" y="4240823"/>
            <a:ext cx="648072" cy="3403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Hatch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back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1" name="직선 연결선 10"/>
          <p:cNvCxnSpPr>
            <a:endCxn id="10" idx="0"/>
          </p:cNvCxnSpPr>
          <p:nvPr/>
        </p:nvCxnSpPr>
        <p:spPr>
          <a:xfrm>
            <a:off x="4619910" y="3972526"/>
            <a:ext cx="54006" cy="26829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30088" y="4626999"/>
            <a:ext cx="648072" cy="3403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sedan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3" name="직선 연결선 12"/>
          <p:cNvCxnSpPr>
            <a:stCxn id="7" idx="5"/>
            <a:endCxn id="12" idx="0"/>
          </p:cNvCxnSpPr>
          <p:nvPr/>
        </p:nvCxnSpPr>
        <p:spPr>
          <a:xfrm>
            <a:off x="4710255" y="3888163"/>
            <a:ext cx="743869" cy="73883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74717" y="5589239"/>
            <a:ext cx="427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Extended Instance Set (EIS)for car:</a:t>
            </a:r>
          </a:p>
          <a:p>
            <a:r>
              <a:rPr lang="en-US" altLang="ko-KR" dirty="0" smtClean="0">
                <a:latin typeface="Corbel" pitchFamily="34" charset="0"/>
              </a:rPr>
              <a:t>{</a:t>
            </a:r>
            <a:r>
              <a:rPr lang="en-US" altLang="ko-KR" dirty="0" err="1" smtClean="0">
                <a:latin typeface="Corbel" pitchFamily="34" charset="0"/>
              </a:rPr>
              <a:t>structure,components,Hachback,sedan</a:t>
            </a:r>
            <a:r>
              <a:rPr lang="en-US" altLang="ko-KR" dirty="0" smtClean="0">
                <a:latin typeface="Corbel" pitchFamily="34" charset="0"/>
              </a:rPr>
              <a:t>}</a:t>
            </a:r>
            <a:endParaRPr lang="ko-KR" altLang="en-US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>
            <a:off x="2094632" y="4052031"/>
            <a:ext cx="3702319" cy="1494754"/>
          </a:xfrm>
          <a:custGeom>
            <a:avLst/>
            <a:gdLst>
              <a:gd name="connsiteX0" fmla="*/ 338017 w 3702319"/>
              <a:gd name="connsiteY0" fmla="*/ 2384 h 1494754"/>
              <a:gd name="connsiteX1" fmla="*/ 277632 w 3702319"/>
              <a:gd name="connsiteY1" fmla="*/ 28263 h 1494754"/>
              <a:gd name="connsiteX2" fmla="*/ 251753 w 3702319"/>
              <a:gd name="connsiteY2" fmla="*/ 45516 h 1494754"/>
              <a:gd name="connsiteX3" fmla="*/ 208621 w 3702319"/>
              <a:gd name="connsiteY3" fmla="*/ 62769 h 1494754"/>
              <a:gd name="connsiteX4" fmla="*/ 174115 w 3702319"/>
              <a:gd name="connsiteY4" fmla="*/ 88648 h 1494754"/>
              <a:gd name="connsiteX5" fmla="*/ 148236 w 3702319"/>
              <a:gd name="connsiteY5" fmla="*/ 105901 h 1494754"/>
              <a:gd name="connsiteX6" fmla="*/ 130983 w 3702319"/>
              <a:gd name="connsiteY6" fmla="*/ 131780 h 1494754"/>
              <a:gd name="connsiteX7" fmla="*/ 96477 w 3702319"/>
              <a:gd name="connsiteY7" fmla="*/ 157660 h 1494754"/>
              <a:gd name="connsiteX8" fmla="*/ 87851 w 3702319"/>
              <a:gd name="connsiteY8" fmla="*/ 183539 h 1494754"/>
              <a:gd name="connsiteX9" fmla="*/ 61972 w 3702319"/>
              <a:gd name="connsiteY9" fmla="*/ 209418 h 1494754"/>
              <a:gd name="connsiteX10" fmla="*/ 36093 w 3702319"/>
              <a:gd name="connsiteY10" fmla="*/ 269803 h 1494754"/>
              <a:gd name="connsiteX11" fmla="*/ 10213 w 3702319"/>
              <a:gd name="connsiteY11" fmla="*/ 356067 h 1494754"/>
              <a:gd name="connsiteX12" fmla="*/ 10213 w 3702319"/>
              <a:gd name="connsiteY12" fmla="*/ 606233 h 1494754"/>
              <a:gd name="connsiteX13" fmla="*/ 27466 w 3702319"/>
              <a:gd name="connsiteY13" fmla="*/ 657992 h 1494754"/>
              <a:gd name="connsiteX14" fmla="*/ 79225 w 3702319"/>
              <a:gd name="connsiteY14" fmla="*/ 735629 h 1494754"/>
              <a:gd name="connsiteX15" fmla="*/ 113730 w 3702319"/>
              <a:gd name="connsiteY15" fmla="*/ 787388 h 1494754"/>
              <a:gd name="connsiteX16" fmla="*/ 139610 w 3702319"/>
              <a:gd name="connsiteY16" fmla="*/ 804641 h 1494754"/>
              <a:gd name="connsiteX17" fmla="*/ 165489 w 3702319"/>
              <a:gd name="connsiteY17" fmla="*/ 839146 h 1494754"/>
              <a:gd name="connsiteX18" fmla="*/ 191368 w 3702319"/>
              <a:gd name="connsiteY18" fmla="*/ 865026 h 1494754"/>
              <a:gd name="connsiteX19" fmla="*/ 208621 w 3702319"/>
              <a:gd name="connsiteY19" fmla="*/ 890905 h 1494754"/>
              <a:gd name="connsiteX20" fmla="*/ 260379 w 3702319"/>
              <a:gd name="connsiteY20" fmla="*/ 934037 h 1494754"/>
              <a:gd name="connsiteX21" fmla="*/ 277632 w 3702319"/>
              <a:gd name="connsiteY21" fmla="*/ 959916 h 1494754"/>
              <a:gd name="connsiteX22" fmla="*/ 338017 w 3702319"/>
              <a:gd name="connsiteY22" fmla="*/ 1011675 h 1494754"/>
              <a:gd name="connsiteX23" fmla="*/ 389776 w 3702319"/>
              <a:gd name="connsiteY23" fmla="*/ 1046180 h 1494754"/>
              <a:gd name="connsiteX24" fmla="*/ 441534 w 3702319"/>
              <a:gd name="connsiteY24" fmla="*/ 1080686 h 1494754"/>
              <a:gd name="connsiteX25" fmla="*/ 493293 w 3702319"/>
              <a:gd name="connsiteY25" fmla="*/ 1115192 h 1494754"/>
              <a:gd name="connsiteX26" fmla="*/ 519172 w 3702319"/>
              <a:gd name="connsiteY26" fmla="*/ 1123818 h 1494754"/>
              <a:gd name="connsiteX27" fmla="*/ 553677 w 3702319"/>
              <a:gd name="connsiteY27" fmla="*/ 1141071 h 1494754"/>
              <a:gd name="connsiteX28" fmla="*/ 596810 w 3702319"/>
              <a:gd name="connsiteY28" fmla="*/ 1149697 h 1494754"/>
              <a:gd name="connsiteX29" fmla="*/ 648568 w 3702319"/>
              <a:gd name="connsiteY29" fmla="*/ 1166950 h 1494754"/>
              <a:gd name="connsiteX30" fmla="*/ 683074 w 3702319"/>
              <a:gd name="connsiteY30" fmla="*/ 1175577 h 1494754"/>
              <a:gd name="connsiteX31" fmla="*/ 708953 w 3702319"/>
              <a:gd name="connsiteY31" fmla="*/ 1192829 h 1494754"/>
              <a:gd name="connsiteX32" fmla="*/ 743459 w 3702319"/>
              <a:gd name="connsiteY32" fmla="*/ 1201456 h 1494754"/>
              <a:gd name="connsiteX33" fmla="*/ 769338 w 3702319"/>
              <a:gd name="connsiteY33" fmla="*/ 1210082 h 1494754"/>
              <a:gd name="connsiteX34" fmla="*/ 803843 w 3702319"/>
              <a:gd name="connsiteY34" fmla="*/ 1218709 h 1494754"/>
              <a:gd name="connsiteX35" fmla="*/ 855602 w 3702319"/>
              <a:gd name="connsiteY35" fmla="*/ 1235961 h 1494754"/>
              <a:gd name="connsiteX36" fmla="*/ 907360 w 3702319"/>
              <a:gd name="connsiteY36" fmla="*/ 1253214 h 1494754"/>
              <a:gd name="connsiteX37" fmla="*/ 1010877 w 3702319"/>
              <a:gd name="connsiteY37" fmla="*/ 1287720 h 1494754"/>
              <a:gd name="connsiteX38" fmla="*/ 1062636 w 3702319"/>
              <a:gd name="connsiteY38" fmla="*/ 1304973 h 1494754"/>
              <a:gd name="connsiteX39" fmla="*/ 1097142 w 3702319"/>
              <a:gd name="connsiteY39" fmla="*/ 1322226 h 1494754"/>
              <a:gd name="connsiteX40" fmla="*/ 1148900 w 3702319"/>
              <a:gd name="connsiteY40" fmla="*/ 1339478 h 1494754"/>
              <a:gd name="connsiteX41" fmla="*/ 1174779 w 3702319"/>
              <a:gd name="connsiteY41" fmla="*/ 1348105 h 1494754"/>
              <a:gd name="connsiteX42" fmla="*/ 1226538 w 3702319"/>
              <a:gd name="connsiteY42" fmla="*/ 1365358 h 1494754"/>
              <a:gd name="connsiteX43" fmla="*/ 1252417 w 3702319"/>
              <a:gd name="connsiteY43" fmla="*/ 1373984 h 1494754"/>
              <a:gd name="connsiteX44" fmla="*/ 1347308 w 3702319"/>
              <a:gd name="connsiteY44" fmla="*/ 1399863 h 1494754"/>
              <a:gd name="connsiteX45" fmla="*/ 1373187 w 3702319"/>
              <a:gd name="connsiteY45" fmla="*/ 1417116 h 1494754"/>
              <a:gd name="connsiteX46" fmla="*/ 1407693 w 3702319"/>
              <a:gd name="connsiteY46" fmla="*/ 1425743 h 1494754"/>
              <a:gd name="connsiteX47" fmla="*/ 1519836 w 3702319"/>
              <a:gd name="connsiteY47" fmla="*/ 1451622 h 1494754"/>
              <a:gd name="connsiteX48" fmla="*/ 1554342 w 3702319"/>
              <a:gd name="connsiteY48" fmla="*/ 1460248 h 1494754"/>
              <a:gd name="connsiteX49" fmla="*/ 1657859 w 3702319"/>
              <a:gd name="connsiteY49" fmla="*/ 1468875 h 1494754"/>
              <a:gd name="connsiteX50" fmla="*/ 1787255 w 3702319"/>
              <a:gd name="connsiteY50" fmla="*/ 1486127 h 1494754"/>
              <a:gd name="connsiteX51" fmla="*/ 1847640 w 3702319"/>
              <a:gd name="connsiteY51" fmla="*/ 1494754 h 1494754"/>
              <a:gd name="connsiteX52" fmla="*/ 2632643 w 3702319"/>
              <a:gd name="connsiteY52" fmla="*/ 1486127 h 1494754"/>
              <a:gd name="connsiteX53" fmla="*/ 2727534 w 3702319"/>
              <a:gd name="connsiteY53" fmla="*/ 1468875 h 1494754"/>
              <a:gd name="connsiteX54" fmla="*/ 2805172 w 3702319"/>
              <a:gd name="connsiteY54" fmla="*/ 1451622 h 1494754"/>
              <a:gd name="connsiteX55" fmla="*/ 2856930 w 3702319"/>
              <a:gd name="connsiteY55" fmla="*/ 1434369 h 1494754"/>
              <a:gd name="connsiteX56" fmla="*/ 2951821 w 3702319"/>
              <a:gd name="connsiteY56" fmla="*/ 1417116 h 1494754"/>
              <a:gd name="connsiteX57" fmla="*/ 3055338 w 3702319"/>
              <a:gd name="connsiteY57" fmla="*/ 1399863 h 1494754"/>
              <a:gd name="connsiteX58" fmla="*/ 3107096 w 3702319"/>
              <a:gd name="connsiteY58" fmla="*/ 1382611 h 1494754"/>
              <a:gd name="connsiteX59" fmla="*/ 3141602 w 3702319"/>
              <a:gd name="connsiteY59" fmla="*/ 1373984 h 1494754"/>
              <a:gd name="connsiteX60" fmla="*/ 3176108 w 3702319"/>
              <a:gd name="connsiteY60" fmla="*/ 1356731 h 1494754"/>
              <a:gd name="connsiteX61" fmla="*/ 3201987 w 3702319"/>
              <a:gd name="connsiteY61" fmla="*/ 1348105 h 1494754"/>
              <a:gd name="connsiteX62" fmla="*/ 3262372 w 3702319"/>
              <a:gd name="connsiteY62" fmla="*/ 1313599 h 1494754"/>
              <a:gd name="connsiteX63" fmla="*/ 3288251 w 3702319"/>
              <a:gd name="connsiteY63" fmla="*/ 1304973 h 1494754"/>
              <a:gd name="connsiteX64" fmla="*/ 3348636 w 3702319"/>
              <a:gd name="connsiteY64" fmla="*/ 1279094 h 1494754"/>
              <a:gd name="connsiteX65" fmla="*/ 3400394 w 3702319"/>
              <a:gd name="connsiteY65" fmla="*/ 1244588 h 1494754"/>
              <a:gd name="connsiteX66" fmla="*/ 3452153 w 3702319"/>
              <a:gd name="connsiteY66" fmla="*/ 1218709 h 1494754"/>
              <a:gd name="connsiteX67" fmla="*/ 3521164 w 3702319"/>
              <a:gd name="connsiteY67" fmla="*/ 1149697 h 1494754"/>
              <a:gd name="connsiteX68" fmla="*/ 3521164 w 3702319"/>
              <a:gd name="connsiteY68" fmla="*/ 1149697 h 1494754"/>
              <a:gd name="connsiteX69" fmla="*/ 3564296 w 3702319"/>
              <a:gd name="connsiteY69" fmla="*/ 1089312 h 1494754"/>
              <a:gd name="connsiteX70" fmla="*/ 3590176 w 3702319"/>
              <a:gd name="connsiteY70" fmla="*/ 1054807 h 1494754"/>
              <a:gd name="connsiteX71" fmla="*/ 3616055 w 3702319"/>
              <a:gd name="connsiteY71" fmla="*/ 1003048 h 1494754"/>
              <a:gd name="connsiteX72" fmla="*/ 3650560 w 3702319"/>
              <a:gd name="connsiteY72" fmla="*/ 951290 h 1494754"/>
              <a:gd name="connsiteX73" fmla="*/ 3659187 w 3702319"/>
              <a:gd name="connsiteY73" fmla="*/ 925411 h 1494754"/>
              <a:gd name="connsiteX74" fmla="*/ 3667813 w 3702319"/>
              <a:gd name="connsiteY74" fmla="*/ 882278 h 1494754"/>
              <a:gd name="connsiteX75" fmla="*/ 3685066 w 3702319"/>
              <a:gd name="connsiteY75" fmla="*/ 856399 h 1494754"/>
              <a:gd name="connsiteX76" fmla="*/ 3693693 w 3702319"/>
              <a:gd name="connsiteY76" fmla="*/ 821894 h 1494754"/>
              <a:gd name="connsiteX77" fmla="*/ 3702319 w 3702319"/>
              <a:gd name="connsiteY77" fmla="*/ 796014 h 1494754"/>
              <a:gd name="connsiteX78" fmla="*/ 3693693 w 3702319"/>
              <a:gd name="connsiteY78" fmla="*/ 571727 h 1494754"/>
              <a:gd name="connsiteX79" fmla="*/ 3641934 w 3702319"/>
              <a:gd name="connsiteY79" fmla="*/ 468211 h 1494754"/>
              <a:gd name="connsiteX80" fmla="*/ 3590176 w 3702319"/>
              <a:gd name="connsiteY80" fmla="*/ 442331 h 1494754"/>
              <a:gd name="connsiteX81" fmla="*/ 3538417 w 3702319"/>
              <a:gd name="connsiteY81" fmla="*/ 425078 h 1494754"/>
              <a:gd name="connsiteX82" fmla="*/ 3512538 w 3702319"/>
              <a:gd name="connsiteY82" fmla="*/ 407826 h 1494754"/>
              <a:gd name="connsiteX83" fmla="*/ 3443526 w 3702319"/>
              <a:gd name="connsiteY83" fmla="*/ 390573 h 1494754"/>
              <a:gd name="connsiteX84" fmla="*/ 3383142 w 3702319"/>
              <a:gd name="connsiteY84" fmla="*/ 373320 h 1494754"/>
              <a:gd name="connsiteX85" fmla="*/ 3296877 w 3702319"/>
              <a:gd name="connsiteY85" fmla="*/ 356067 h 1494754"/>
              <a:gd name="connsiteX86" fmla="*/ 3193360 w 3702319"/>
              <a:gd name="connsiteY86" fmla="*/ 347441 h 1494754"/>
              <a:gd name="connsiteX87" fmla="*/ 2874183 w 3702319"/>
              <a:gd name="connsiteY87" fmla="*/ 330188 h 1494754"/>
              <a:gd name="connsiteX88" fmla="*/ 1968410 w 3702319"/>
              <a:gd name="connsiteY88" fmla="*/ 330188 h 1494754"/>
              <a:gd name="connsiteX89" fmla="*/ 1873519 w 3702319"/>
              <a:gd name="connsiteY89" fmla="*/ 312935 h 1494754"/>
              <a:gd name="connsiteX90" fmla="*/ 1847640 w 3702319"/>
              <a:gd name="connsiteY90" fmla="*/ 304309 h 1494754"/>
              <a:gd name="connsiteX91" fmla="*/ 1787255 w 3702319"/>
              <a:gd name="connsiteY91" fmla="*/ 295682 h 1494754"/>
              <a:gd name="connsiteX92" fmla="*/ 1709617 w 3702319"/>
              <a:gd name="connsiteY92" fmla="*/ 278429 h 1494754"/>
              <a:gd name="connsiteX93" fmla="*/ 1675111 w 3702319"/>
              <a:gd name="connsiteY93" fmla="*/ 269803 h 1494754"/>
              <a:gd name="connsiteX94" fmla="*/ 1631979 w 3702319"/>
              <a:gd name="connsiteY94" fmla="*/ 261177 h 1494754"/>
              <a:gd name="connsiteX95" fmla="*/ 1606100 w 3702319"/>
              <a:gd name="connsiteY95" fmla="*/ 252550 h 1494754"/>
              <a:gd name="connsiteX96" fmla="*/ 1571594 w 3702319"/>
              <a:gd name="connsiteY96" fmla="*/ 243924 h 1494754"/>
              <a:gd name="connsiteX97" fmla="*/ 1545715 w 3702319"/>
              <a:gd name="connsiteY97" fmla="*/ 235297 h 1494754"/>
              <a:gd name="connsiteX98" fmla="*/ 1433572 w 3702319"/>
              <a:gd name="connsiteY98" fmla="*/ 209418 h 1494754"/>
              <a:gd name="connsiteX99" fmla="*/ 1407693 w 3702319"/>
              <a:gd name="connsiteY99" fmla="*/ 200792 h 1494754"/>
              <a:gd name="connsiteX100" fmla="*/ 1373187 w 3702319"/>
              <a:gd name="connsiteY100" fmla="*/ 192165 h 1494754"/>
              <a:gd name="connsiteX101" fmla="*/ 1321428 w 3702319"/>
              <a:gd name="connsiteY101" fmla="*/ 174912 h 1494754"/>
              <a:gd name="connsiteX102" fmla="*/ 1295549 w 3702319"/>
              <a:gd name="connsiteY102" fmla="*/ 166286 h 1494754"/>
              <a:gd name="connsiteX103" fmla="*/ 1261043 w 3702319"/>
              <a:gd name="connsiteY103" fmla="*/ 157660 h 1494754"/>
              <a:gd name="connsiteX104" fmla="*/ 1183406 w 3702319"/>
              <a:gd name="connsiteY104" fmla="*/ 131780 h 1494754"/>
              <a:gd name="connsiteX105" fmla="*/ 1157526 w 3702319"/>
              <a:gd name="connsiteY105" fmla="*/ 123154 h 1494754"/>
              <a:gd name="connsiteX106" fmla="*/ 1071262 w 3702319"/>
              <a:gd name="connsiteY106" fmla="*/ 105901 h 1494754"/>
              <a:gd name="connsiteX107" fmla="*/ 1045383 w 3702319"/>
              <a:gd name="connsiteY107" fmla="*/ 97275 h 1494754"/>
              <a:gd name="connsiteX108" fmla="*/ 967745 w 3702319"/>
              <a:gd name="connsiteY108" fmla="*/ 88648 h 1494754"/>
              <a:gd name="connsiteX109" fmla="*/ 872855 w 3702319"/>
              <a:gd name="connsiteY109" fmla="*/ 71395 h 1494754"/>
              <a:gd name="connsiteX110" fmla="*/ 846976 w 3702319"/>
              <a:gd name="connsiteY110" fmla="*/ 62769 h 1494754"/>
              <a:gd name="connsiteX111" fmla="*/ 777964 w 3702319"/>
              <a:gd name="connsiteY111" fmla="*/ 45516 h 1494754"/>
              <a:gd name="connsiteX112" fmla="*/ 700326 w 3702319"/>
              <a:gd name="connsiteY112" fmla="*/ 28263 h 1494754"/>
              <a:gd name="connsiteX113" fmla="*/ 614062 w 3702319"/>
              <a:gd name="connsiteY113" fmla="*/ 19637 h 1494754"/>
              <a:gd name="connsiteX114" fmla="*/ 476040 w 3702319"/>
              <a:gd name="connsiteY114" fmla="*/ 2384 h 1494754"/>
              <a:gd name="connsiteX115" fmla="*/ 338017 w 3702319"/>
              <a:gd name="connsiteY115" fmla="*/ 2384 h 149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02319" h="1494754">
                <a:moveTo>
                  <a:pt x="338017" y="2384"/>
                </a:moveTo>
                <a:cubicBezTo>
                  <a:pt x="304949" y="6697"/>
                  <a:pt x="297219" y="18469"/>
                  <a:pt x="277632" y="28263"/>
                </a:cubicBezTo>
                <a:cubicBezTo>
                  <a:pt x="268359" y="32900"/>
                  <a:pt x="261026" y="40879"/>
                  <a:pt x="251753" y="45516"/>
                </a:cubicBezTo>
                <a:cubicBezTo>
                  <a:pt x="237903" y="52441"/>
                  <a:pt x="222157" y="55249"/>
                  <a:pt x="208621" y="62769"/>
                </a:cubicBezTo>
                <a:cubicBezTo>
                  <a:pt x="196053" y="69751"/>
                  <a:pt x="185814" y="80291"/>
                  <a:pt x="174115" y="88648"/>
                </a:cubicBezTo>
                <a:cubicBezTo>
                  <a:pt x="165679" y="94674"/>
                  <a:pt x="156862" y="100150"/>
                  <a:pt x="148236" y="105901"/>
                </a:cubicBezTo>
                <a:cubicBezTo>
                  <a:pt x="142485" y="114527"/>
                  <a:pt x="138314" y="124449"/>
                  <a:pt x="130983" y="131780"/>
                </a:cubicBezTo>
                <a:cubicBezTo>
                  <a:pt x="120817" y="141946"/>
                  <a:pt x="105681" y="146615"/>
                  <a:pt x="96477" y="157660"/>
                </a:cubicBezTo>
                <a:cubicBezTo>
                  <a:pt x="90656" y="164645"/>
                  <a:pt x="92895" y="175973"/>
                  <a:pt x="87851" y="183539"/>
                </a:cubicBezTo>
                <a:cubicBezTo>
                  <a:pt x="81084" y="193690"/>
                  <a:pt x="70598" y="200792"/>
                  <a:pt x="61972" y="209418"/>
                </a:cubicBezTo>
                <a:cubicBezTo>
                  <a:pt x="34198" y="292734"/>
                  <a:pt x="78738" y="163188"/>
                  <a:pt x="36093" y="269803"/>
                </a:cubicBezTo>
                <a:cubicBezTo>
                  <a:pt x="22091" y="304808"/>
                  <a:pt x="18687" y="322173"/>
                  <a:pt x="10213" y="356067"/>
                </a:cubicBezTo>
                <a:cubicBezTo>
                  <a:pt x="-739" y="465589"/>
                  <a:pt x="-5834" y="472502"/>
                  <a:pt x="10213" y="606233"/>
                </a:cubicBezTo>
                <a:cubicBezTo>
                  <a:pt x="12380" y="624290"/>
                  <a:pt x="17378" y="642860"/>
                  <a:pt x="27466" y="657992"/>
                </a:cubicBezTo>
                <a:lnTo>
                  <a:pt x="79225" y="735629"/>
                </a:lnTo>
                <a:cubicBezTo>
                  <a:pt x="79227" y="735633"/>
                  <a:pt x="113726" y="787385"/>
                  <a:pt x="113730" y="787388"/>
                </a:cubicBezTo>
                <a:lnTo>
                  <a:pt x="139610" y="804641"/>
                </a:lnTo>
                <a:cubicBezTo>
                  <a:pt x="148236" y="816143"/>
                  <a:pt x="156133" y="828230"/>
                  <a:pt x="165489" y="839146"/>
                </a:cubicBezTo>
                <a:cubicBezTo>
                  <a:pt x="173428" y="848409"/>
                  <a:pt x="183558" y="855654"/>
                  <a:pt x="191368" y="865026"/>
                </a:cubicBezTo>
                <a:cubicBezTo>
                  <a:pt x="198005" y="872991"/>
                  <a:pt x="201984" y="882940"/>
                  <a:pt x="208621" y="890905"/>
                </a:cubicBezTo>
                <a:cubicBezTo>
                  <a:pt x="229377" y="915812"/>
                  <a:pt x="234933" y="917073"/>
                  <a:pt x="260379" y="934037"/>
                </a:cubicBezTo>
                <a:cubicBezTo>
                  <a:pt x="266130" y="942663"/>
                  <a:pt x="270995" y="951951"/>
                  <a:pt x="277632" y="959916"/>
                </a:cubicBezTo>
                <a:cubicBezTo>
                  <a:pt x="295502" y="981360"/>
                  <a:pt x="315172" y="995683"/>
                  <a:pt x="338017" y="1011675"/>
                </a:cubicBezTo>
                <a:cubicBezTo>
                  <a:pt x="355004" y="1023566"/>
                  <a:pt x="375114" y="1031518"/>
                  <a:pt x="389776" y="1046180"/>
                </a:cubicBezTo>
                <a:cubicBezTo>
                  <a:pt x="422085" y="1078490"/>
                  <a:pt x="404081" y="1068202"/>
                  <a:pt x="441534" y="1080686"/>
                </a:cubicBezTo>
                <a:cubicBezTo>
                  <a:pt x="458787" y="1092188"/>
                  <a:pt x="473621" y="1108635"/>
                  <a:pt x="493293" y="1115192"/>
                </a:cubicBezTo>
                <a:cubicBezTo>
                  <a:pt x="501919" y="1118067"/>
                  <a:pt x="510814" y="1120236"/>
                  <a:pt x="519172" y="1123818"/>
                </a:cubicBezTo>
                <a:cubicBezTo>
                  <a:pt x="530992" y="1128884"/>
                  <a:pt x="541478" y="1137005"/>
                  <a:pt x="553677" y="1141071"/>
                </a:cubicBezTo>
                <a:cubicBezTo>
                  <a:pt x="567587" y="1145708"/>
                  <a:pt x="582664" y="1145839"/>
                  <a:pt x="596810" y="1149697"/>
                </a:cubicBezTo>
                <a:cubicBezTo>
                  <a:pt x="614355" y="1154482"/>
                  <a:pt x="630925" y="1162539"/>
                  <a:pt x="648568" y="1166950"/>
                </a:cubicBezTo>
                <a:lnTo>
                  <a:pt x="683074" y="1175577"/>
                </a:lnTo>
                <a:cubicBezTo>
                  <a:pt x="691700" y="1181328"/>
                  <a:pt x="699424" y="1188745"/>
                  <a:pt x="708953" y="1192829"/>
                </a:cubicBezTo>
                <a:cubicBezTo>
                  <a:pt x="719850" y="1197499"/>
                  <a:pt x="732059" y="1198199"/>
                  <a:pt x="743459" y="1201456"/>
                </a:cubicBezTo>
                <a:cubicBezTo>
                  <a:pt x="752202" y="1203954"/>
                  <a:pt x="760595" y="1207584"/>
                  <a:pt x="769338" y="1210082"/>
                </a:cubicBezTo>
                <a:cubicBezTo>
                  <a:pt x="780738" y="1213339"/>
                  <a:pt x="792487" y="1215302"/>
                  <a:pt x="803843" y="1218709"/>
                </a:cubicBezTo>
                <a:cubicBezTo>
                  <a:pt x="821262" y="1223935"/>
                  <a:pt x="838349" y="1230210"/>
                  <a:pt x="855602" y="1235961"/>
                </a:cubicBezTo>
                <a:lnTo>
                  <a:pt x="907360" y="1253214"/>
                </a:lnTo>
                <a:lnTo>
                  <a:pt x="1010877" y="1287720"/>
                </a:lnTo>
                <a:cubicBezTo>
                  <a:pt x="1010888" y="1287724"/>
                  <a:pt x="1062625" y="1304968"/>
                  <a:pt x="1062636" y="1304973"/>
                </a:cubicBezTo>
                <a:cubicBezTo>
                  <a:pt x="1074138" y="1310724"/>
                  <a:pt x="1085202" y="1317450"/>
                  <a:pt x="1097142" y="1322226"/>
                </a:cubicBezTo>
                <a:cubicBezTo>
                  <a:pt x="1114027" y="1328980"/>
                  <a:pt x="1131647" y="1333727"/>
                  <a:pt x="1148900" y="1339478"/>
                </a:cubicBezTo>
                <a:lnTo>
                  <a:pt x="1174779" y="1348105"/>
                </a:lnTo>
                <a:lnTo>
                  <a:pt x="1226538" y="1365358"/>
                </a:lnTo>
                <a:cubicBezTo>
                  <a:pt x="1235164" y="1368233"/>
                  <a:pt x="1243596" y="1371779"/>
                  <a:pt x="1252417" y="1373984"/>
                </a:cubicBezTo>
                <a:cubicBezTo>
                  <a:pt x="1330250" y="1393442"/>
                  <a:pt x="1298933" y="1383739"/>
                  <a:pt x="1347308" y="1399863"/>
                </a:cubicBezTo>
                <a:cubicBezTo>
                  <a:pt x="1355934" y="1405614"/>
                  <a:pt x="1363658" y="1413032"/>
                  <a:pt x="1373187" y="1417116"/>
                </a:cubicBezTo>
                <a:cubicBezTo>
                  <a:pt x="1384084" y="1421786"/>
                  <a:pt x="1396337" y="1422336"/>
                  <a:pt x="1407693" y="1425743"/>
                </a:cubicBezTo>
                <a:cubicBezTo>
                  <a:pt x="1521883" y="1460000"/>
                  <a:pt x="1393213" y="1428599"/>
                  <a:pt x="1519836" y="1451622"/>
                </a:cubicBezTo>
                <a:cubicBezTo>
                  <a:pt x="1531501" y="1453743"/>
                  <a:pt x="1542578" y="1458777"/>
                  <a:pt x="1554342" y="1460248"/>
                </a:cubicBezTo>
                <a:cubicBezTo>
                  <a:pt x="1588700" y="1464543"/>
                  <a:pt x="1623353" y="1465999"/>
                  <a:pt x="1657859" y="1468875"/>
                </a:cubicBezTo>
                <a:cubicBezTo>
                  <a:pt x="1728972" y="1486653"/>
                  <a:pt x="1665032" y="1472547"/>
                  <a:pt x="1787255" y="1486127"/>
                </a:cubicBezTo>
                <a:cubicBezTo>
                  <a:pt x="1807463" y="1488372"/>
                  <a:pt x="1827512" y="1491878"/>
                  <a:pt x="1847640" y="1494754"/>
                </a:cubicBezTo>
                <a:lnTo>
                  <a:pt x="2632643" y="1486127"/>
                </a:lnTo>
                <a:cubicBezTo>
                  <a:pt x="2673802" y="1485287"/>
                  <a:pt x="2691357" y="1476914"/>
                  <a:pt x="2727534" y="1468875"/>
                </a:cubicBezTo>
                <a:cubicBezTo>
                  <a:pt x="2759176" y="1461843"/>
                  <a:pt x="2775133" y="1460634"/>
                  <a:pt x="2805172" y="1451622"/>
                </a:cubicBezTo>
                <a:cubicBezTo>
                  <a:pt x="2822591" y="1446396"/>
                  <a:pt x="2839287" y="1438779"/>
                  <a:pt x="2856930" y="1434369"/>
                </a:cubicBezTo>
                <a:cubicBezTo>
                  <a:pt x="2923175" y="1417809"/>
                  <a:pt x="2859096" y="1432570"/>
                  <a:pt x="2951821" y="1417116"/>
                </a:cubicBezTo>
                <a:cubicBezTo>
                  <a:pt x="3103189" y="1391888"/>
                  <a:pt x="2857990" y="1428057"/>
                  <a:pt x="3055338" y="1399863"/>
                </a:cubicBezTo>
                <a:cubicBezTo>
                  <a:pt x="3072591" y="1394112"/>
                  <a:pt x="3089453" y="1387022"/>
                  <a:pt x="3107096" y="1382611"/>
                </a:cubicBezTo>
                <a:cubicBezTo>
                  <a:pt x="3118598" y="1379735"/>
                  <a:pt x="3130501" y="1378147"/>
                  <a:pt x="3141602" y="1373984"/>
                </a:cubicBezTo>
                <a:cubicBezTo>
                  <a:pt x="3153643" y="1369469"/>
                  <a:pt x="3164288" y="1361797"/>
                  <a:pt x="3176108" y="1356731"/>
                </a:cubicBezTo>
                <a:cubicBezTo>
                  <a:pt x="3184466" y="1353149"/>
                  <a:pt x="3193629" y="1351687"/>
                  <a:pt x="3201987" y="1348105"/>
                </a:cubicBezTo>
                <a:cubicBezTo>
                  <a:pt x="3307854" y="1302734"/>
                  <a:pt x="3175737" y="1356916"/>
                  <a:pt x="3262372" y="1313599"/>
                </a:cubicBezTo>
                <a:cubicBezTo>
                  <a:pt x="3270505" y="1309533"/>
                  <a:pt x="3279625" y="1307848"/>
                  <a:pt x="3288251" y="1304973"/>
                </a:cubicBezTo>
                <a:cubicBezTo>
                  <a:pt x="3382448" y="1242174"/>
                  <a:pt x="3237227" y="1334798"/>
                  <a:pt x="3348636" y="1279094"/>
                </a:cubicBezTo>
                <a:cubicBezTo>
                  <a:pt x="3367182" y="1269821"/>
                  <a:pt x="3380723" y="1251145"/>
                  <a:pt x="3400394" y="1244588"/>
                </a:cubicBezTo>
                <a:cubicBezTo>
                  <a:pt x="3436109" y="1232682"/>
                  <a:pt x="3418708" y="1241005"/>
                  <a:pt x="3452153" y="1218709"/>
                </a:cubicBezTo>
                <a:cubicBezTo>
                  <a:pt x="3478679" y="1165657"/>
                  <a:pt x="3458706" y="1191336"/>
                  <a:pt x="3521164" y="1149697"/>
                </a:cubicBezTo>
                <a:lnTo>
                  <a:pt x="3521164" y="1149697"/>
                </a:lnTo>
                <a:cubicBezTo>
                  <a:pt x="3605781" y="1036876"/>
                  <a:pt x="3501196" y="1177650"/>
                  <a:pt x="3564296" y="1089312"/>
                </a:cubicBezTo>
                <a:cubicBezTo>
                  <a:pt x="3572653" y="1077613"/>
                  <a:pt x="3581819" y="1066506"/>
                  <a:pt x="3590176" y="1054807"/>
                </a:cubicBezTo>
                <a:cubicBezTo>
                  <a:pt x="3647610" y="974399"/>
                  <a:pt x="3573331" y="1079951"/>
                  <a:pt x="3616055" y="1003048"/>
                </a:cubicBezTo>
                <a:cubicBezTo>
                  <a:pt x="3626125" y="984922"/>
                  <a:pt x="3644003" y="970961"/>
                  <a:pt x="3650560" y="951290"/>
                </a:cubicBezTo>
                <a:cubicBezTo>
                  <a:pt x="3653436" y="942664"/>
                  <a:pt x="3656982" y="934233"/>
                  <a:pt x="3659187" y="925411"/>
                </a:cubicBezTo>
                <a:cubicBezTo>
                  <a:pt x="3662743" y="911186"/>
                  <a:pt x="3662665" y="896007"/>
                  <a:pt x="3667813" y="882278"/>
                </a:cubicBezTo>
                <a:cubicBezTo>
                  <a:pt x="3671453" y="872570"/>
                  <a:pt x="3679315" y="865025"/>
                  <a:pt x="3685066" y="856399"/>
                </a:cubicBezTo>
                <a:cubicBezTo>
                  <a:pt x="3687942" y="844897"/>
                  <a:pt x="3690436" y="833294"/>
                  <a:pt x="3693693" y="821894"/>
                </a:cubicBezTo>
                <a:cubicBezTo>
                  <a:pt x="3696191" y="813151"/>
                  <a:pt x="3702319" y="805107"/>
                  <a:pt x="3702319" y="796014"/>
                </a:cubicBezTo>
                <a:cubicBezTo>
                  <a:pt x="3702319" y="721196"/>
                  <a:pt x="3700676" y="646218"/>
                  <a:pt x="3693693" y="571727"/>
                </a:cubicBezTo>
                <a:cubicBezTo>
                  <a:pt x="3691964" y="553287"/>
                  <a:pt x="3661351" y="474684"/>
                  <a:pt x="3641934" y="468211"/>
                </a:cubicBezTo>
                <a:cubicBezTo>
                  <a:pt x="3547539" y="436743"/>
                  <a:pt x="3690527" y="486932"/>
                  <a:pt x="3590176" y="442331"/>
                </a:cubicBezTo>
                <a:cubicBezTo>
                  <a:pt x="3573557" y="434945"/>
                  <a:pt x="3553549" y="435166"/>
                  <a:pt x="3538417" y="425078"/>
                </a:cubicBezTo>
                <a:cubicBezTo>
                  <a:pt x="3529791" y="419327"/>
                  <a:pt x="3522281" y="411369"/>
                  <a:pt x="3512538" y="407826"/>
                </a:cubicBezTo>
                <a:cubicBezTo>
                  <a:pt x="3490254" y="399723"/>
                  <a:pt x="3466021" y="398072"/>
                  <a:pt x="3443526" y="390573"/>
                </a:cubicBezTo>
                <a:cubicBezTo>
                  <a:pt x="3416365" y="381519"/>
                  <a:pt x="3413475" y="379820"/>
                  <a:pt x="3383142" y="373320"/>
                </a:cubicBezTo>
                <a:cubicBezTo>
                  <a:pt x="3354468" y="367176"/>
                  <a:pt x="3326100" y="358502"/>
                  <a:pt x="3296877" y="356067"/>
                </a:cubicBezTo>
                <a:lnTo>
                  <a:pt x="3193360" y="347441"/>
                </a:lnTo>
                <a:cubicBezTo>
                  <a:pt x="3069346" y="338583"/>
                  <a:pt x="3003886" y="336364"/>
                  <a:pt x="2874183" y="330188"/>
                </a:cubicBezTo>
                <a:cubicBezTo>
                  <a:pt x="2442277" y="340985"/>
                  <a:pt x="2481667" y="344646"/>
                  <a:pt x="1968410" y="330188"/>
                </a:cubicBezTo>
                <a:cubicBezTo>
                  <a:pt x="1959748" y="329944"/>
                  <a:pt x="1885553" y="315943"/>
                  <a:pt x="1873519" y="312935"/>
                </a:cubicBezTo>
                <a:cubicBezTo>
                  <a:pt x="1864698" y="310730"/>
                  <a:pt x="1856556" y="306092"/>
                  <a:pt x="1847640" y="304309"/>
                </a:cubicBezTo>
                <a:cubicBezTo>
                  <a:pt x="1827702" y="300321"/>
                  <a:pt x="1807383" y="298558"/>
                  <a:pt x="1787255" y="295682"/>
                </a:cubicBezTo>
                <a:cubicBezTo>
                  <a:pt x="1736891" y="278895"/>
                  <a:pt x="1785524" y="293610"/>
                  <a:pt x="1709617" y="278429"/>
                </a:cubicBezTo>
                <a:cubicBezTo>
                  <a:pt x="1697991" y="276104"/>
                  <a:pt x="1686685" y="272375"/>
                  <a:pt x="1675111" y="269803"/>
                </a:cubicBezTo>
                <a:cubicBezTo>
                  <a:pt x="1660798" y="266623"/>
                  <a:pt x="1646203" y="264733"/>
                  <a:pt x="1631979" y="261177"/>
                </a:cubicBezTo>
                <a:cubicBezTo>
                  <a:pt x="1623157" y="258972"/>
                  <a:pt x="1614843" y="255048"/>
                  <a:pt x="1606100" y="252550"/>
                </a:cubicBezTo>
                <a:cubicBezTo>
                  <a:pt x="1594700" y="249293"/>
                  <a:pt x="1582994" y="247181"/>
                  <a:pt x="1571594" y="243924"/>
                </a:cubicBezTo>
                <a:cubicBezTo>
                  <a:pt x="1562851" y="241426"/>
                  <a:pt x="1554458" y="237795"/>
                  <a:pt x="1545715" y="235297"/>
                </a:cubicBezTo>
                <a:cubicBezTo>
                  <a:pt x="1508732" y="224730"/>
                  <a:pt x="1470555" y="219984"/>
                  <a:pt x="1433572" y="209418"/>
                </a:cubicBezTo>
                <a:cubicBezTo>
                  <a:pt x="1424829" y="206920"/>
                  <a:pt x="1416436" y="203290"/>
                  <a:pt x="1407693" y="200792"/>
                </a:cubicBezTo>
                <a:cubicBezTo>
                  <a:pt x="1396293" y="197535"/>
                  <a:pt x="1384543" y="195572"/>
                  <a:pt x="1373187" y="192165"/>
                </a:cubicBezTo>
                <a:cubicBezTo>
                  <a:pt x="1355768" y="186939"/>
                  <a:pt x="1338681" y="180663"/>
                  <a:pt x="1321428" y="174912"/>
                </a:cubicBezTo>
                <a:cubicBezTo>
                  <a:pt x="1312802" y="172037"/>
                  <a:pt x="1304370" y="168491"/>
                  <a:pt x="1295549" y="166286"/>
                </a:cubicBezTo>
                <a:cubicBezTo>
                  <a:pt x="1284047" y="163411"/>
                  <a:pt x="1272399" y="161067"/>
                  <a:pt x="1261043" y="157660"/>
                </a:cubicBezTo>
                <a:cubicBezTo>
                  <a:pt x="1260988" y="157644"/>
                  <a:pt x="1196373" y="136102"/>
                  <a:pt x="1183406" y="131780"/>
                </a:cubicBezTo>
                <a:cubicBezTo>
                  <a:pt x="1174779" y="128904"/>
                  <a:pt x="1166443" y="124937"/>
                  <a:pt x="1157526" y="123154"/>
                </a:cubicBezTo>
                <a:cubicBezTo>
                  <a:pt x="1128771" y="117403"/>
                  <a:pt x="1099081" y="115174"/>
                  <a:pt x="1071262" y="105901"/>
                </a:cubicBezTo>
                <a:cubicBezTo>
                  <a:pt x="1062636" y="103026"/>
                  <a:pt x="1054352" y="98770"/>
                  <a:pt x="1045383" y="97275"/>
                </a:cubicBezTo>
                <a:cubicBezTo>
                  <a:pt x="1019699" y="92994"/>
                  <a:pt x="993555" y="92089"/>
                  <a:pt x="967745" y="88648"/>
                </a:cubicBezTo>
                <a:cubicBezTo>
                  <a:pt x="951252" y="86449"/>
                  <a:pt x="891452" y="76044"/>
                  <a:pt x="872855" y="71395"/>
                </a:cubicBezTo>
                <a:cubicBezTo>
                  <a:pt x="864034" y="69190"/>
                  <a:pt x="855749" y="65161"/>
                  <a:pt x="846976" y="62769"/>
                </a:cubicBezTo>
                <a:cubicBezTo>
                  <a:pt x="824100" y="56530"/>
                  <a:pt x="800968" y="51267"/>
                  <a:pt x="777964" y="45516"/>
                </a:cubicBezTo>
                <a:cubicBezTo>
                  <a:pt x="754541" y="39660"/>
                  <a:pt x="723786" y="31391"/>
                  <a:pt x="700326" y="28263"/>
                </a:cubicBezTo>
                <a:cubicBezTo>
                  <a:pt x="671681" y="24444"/>
                  <a:pt x="642737" y="23221"/>
                  <a:pt x="614062" y="19637"/>
                </a:cubicBezTo>
                <a:cubicBezTo>
                  <a:pt x="540697" y="10467"/>
                  <a:pt x="568311" y="5802"/>
                  <a:pt x="476040" y="2384"/>
                </a:cubicBezTo>
                <a:cubicBezTo>
                  <a:pt x="427190" y="575"/>
                  <a:pt x="371085" y="-1929"/>
                  <a:pt x="338017" y="238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0619" y="3148642"/>
            <a:ext cx="3476445" cy="1181818"/>
          </a:xfrm>
          <a:custGeom>
            <a:avLst/>
            <a:gdLst>
              <a:gd name="connsiteX0" fmla="*/ 0 w 3476445"/>
              <a:gd name="connsiteY0" fmla="*/ 388188 h 1181818"/>
              <a:gd name="connsiteX1" fmla="*/ 8626 w 3476445"/>
              <a:gd name="connsiteY1" fmla="*/ 491705 h 1181818"/>
              <a:gd name="connsiteX2" fmla="*/ 25879 w 3476445"/>
              <a:gd name="connsiteY2" fmla="*/ 517584 h 1181818"/>
              <a:gd name="connsiteX3" fmla="*/ 43132 w 3476445"/>
              <a:gd name="connsiteY3" fmla="*/ 577969 h 1181818"/>
              <a:gd name="connsiteX4" fmla="*/ 77638 w 3476445"/>
              <a:gd name="connsiteY4" fmla="*/ 629728 h 1181818"/>
              <a:gd name="connsiteX5" fmla="*/ 94890 w 3476445"/>
              <a:gd name="connsiteY5" fmla="*/ 655607 h 1181818"/>
              <a:gd name="connsiteX6" fmla="*/ 129396 w 3476445"/>
              <a:gd name="connsiteY6" fmla="*/ 715992 h 1181818"/>
              <a:gd name="connsiteX7" fmla="*/ 138023 w 3476445"/>
              <a:gd name="connsiteY7" fmla="*/ 741871 h 1181818"/>
              <a:gd name="connsiteX8" fmla="*/ 181155 w 3476445"/>
              <a:gd name="connsiteY8" fmla="*/ 793630 h 1181818"/>
              <a:gd name="connsiteX9" fmla="*/ 198407 w 3476445"/>
              <a:gd name="connsiteY9" fmla="*/ 819509 h 1181818"/>
              <a:gd name="connsiteX10" fmla="*/ 250166 w 3476445"/>
              <a:gd name="connsiteY10" fmla="*/ 862641 h 1181818"/>
              <a:gd name="connsiteX11" fmla="*/ 258792 w 3476445"/>
              <a:gd name="connsiteY11" fmla="*/ 888520 h 1181818"/>
              <a:gd name="connsiteX12" fmla="*/ 310551 w 3476445"/>
              <a:gd name="connsiteY12" fmla="*/ 923026 h 1181818"/>
              <a:gd name="connsiteX13" fmla="*/ 327804 w 3476445"/>
              <a:gd name="connsiteY13" fmla="*/ 948905 h 1181818"/>
              <a:gd name="connsiteX14" fmla="*/ 353683 w 3476445"/>
              <a:gd name="connsiteY14" fmla="*/ 957532 h 1181818"/>
              <a:gd name="connsiteX15" fmla="*/ 379562 w 3476445"/>
              <a:gd name="connsiteY15" fmla="*/ 974784 h 1181818"/>
              <a:gd name="connsiteX16" fmla="*/ 405441 w 3476445"/>
              <a:gd name="connsiteY16" fmla="*/ 983411 h 1181818"/>
              <a:gd name="connsiteX17" fmla="*/ 457200 w 3476445"/>
              <a:gd name="connsiteY17" fmla="*/ 1009290 h 1181818"/>
              <a:gd name="connsiteX18" fmla="*/ 508958 w 3476445"/>
              <a:gd name="connsiteY18" fmla="*/ 1035169 h 1181818"/>
              <a:gd name="connsiteX19" fmla="*/ 595223 w 3476445"/>
              <a:gd name="connsiteY19" fmla="*/ 1069675 h 1181818"/>
              <a:gd name="connsiteX20" fmla="*/ 621102 w 3476445"/>
              <a:gd name="connsiteY20" fmla="*/ 1078301 h 1181818"/>
              <a:gd name="connsiteX21" fmla="*/ 646981 w 3476445"/>
              <a:gd name="connsiteY21" fmla="*/ 1086928 h 1181818"/>
              <a:gd name="connsiteX22" fmla="*/ 750498 w 3476445"/>
              <a:gd name="connsiteY22" fmla="*/ 1104181 h 1181818"/>
              <a:gd name="connsiteX23" fmla="*/ 802256 w 3476445"/>
              <a:gd name="connsiteY23" fmla="*/ 1112807 h 1181818"/>
              <a:gd name="connsiteX24" fmla="*/ 828136 w 3476445"/>
              <a:gd name="connsiteY24" fmla="*/ 1121433 h 1181818"/>
              <a:gd name="connsiteX25" fmla="*/ 914400 w 3476445"/>
              <a:gd name="connsiteY25" fmla="*/ 1130060 h 1181818"/>
              <a:gd name="connsiteX26" fmla="*/ 1086928 w 3476445"/>
              <a:gd name="connsiteY26" fmla="*/ 1147313 h 1181818"/>
              <a:gd name="connsiteX27" fmla="*/ 1293962 w 3476445"/>
              <a:gd name="connsiteY27" fmla="*/ 1155939 h 1181818"/>
              <a:gd name="connsiteX28" fmla="*/ 1423358 w 3476445"/>
              <a:gd name="connsiteY28" fmla="*/ 1164566 h 1181818"/>
              <a:gd name="connsiteX29" fmla="*/ 1708030 w 3476445"/>
              <a:gd name="connsiteY29" fmla="*/ 1181818 h 1181818"/>
              <a:gd name="connsiteX30" fmla="*/ 2743200 w 3476445"/>
              <a:gd name="connsiteY30" fmla="*/ 1173192 h 1181818"/>
              <a:gd name="connsiteX31" fmla="*/ 2794958 w 3476445"/>
              <a:gd name="connsiteY31" fmla="*/ 1164566 h 1181818"/>
              <a:gd name="connsiteX32" fmla="*/ 2924355 w 3476445"/>
              <a:gd name="connsiteY32" fmla="*/ 1147313 h 1181818"/>
              <a:gd name="connsiteX33" fmla="*/ 2950234 w 3476445"/>
              <a:gd name="connsiteY33" fmla="*/ 1138686 h 1181818"/>
              <a:gd name="connsiteX34" fmla="*/ 3010619 w 3476445"/>
              <a:gd name="connsiteY34" fmla="*/ 1121433 h 1181818"/>
              <a:gd name="connsiteX35" fmla="*/ 3036498 w 3476445"/>
              <a:gd name="connsiteY35" fmla="*/ 1104181 h 1181818"/>
              <a:gd name="connsiteX36" fmla="*/ 3079630 w 3476445"/>
              <a:gd name="connsiteY36" fmla="*/ 1095554 h 1181818"/>
              <a:gd name="connsiteX37" fmla="*/ 3105509 w 3476445"/>
              <a:gd name="connsiteY37" fmla="*/ 1086928 h 1181818"/>
              <a:gd name="connsiteX38" fmla="*/ 3140015 w 3476445"/>
              <a:gd name="connsiteY38" fmla="*/ 1078301 h 1181818"/>
              <a:gd name="connsiteX39" fmla="*/ 3191773 w 3476445"/>
              <a:gd name="connsiteY39" fmla="*/ 1052422 h 1181818"/>
              <a:gd name="connsiteX40" fmla="*/ 3243532 w 3476445"/>
              <a:gd name="connsiteY40" fmla="*/ 1009290 h 1181818"/>
              <a:gd name="connsiteX41" fmla="*/ 3269411 w 3476445"/>
              <a:gd name="connsiteY41" fmla="*/ 1000664 h 1181818"/>
              <a:gd name="connsiteX42" fmla="*/ 3321170 w 3476445"/>
              <a:gd name="connsiteY42" fmla="*/ 948905 h 1181818"/>
              <a:gd name="connsiteX43" fmla="*/ 3347049 w 3476445"/>
              <a:gd name="connsiteY43" fmla="*/ 923026 h 1181818"/>
              <a:gd name="connsiteX44" fmla="*/ 3355675 w 3476445"/>
              <a:gd name="connsiteY44" fmla="*/ 897147 h 1181818"/>
              <a:gd name="connsiteX45" fmla="*/ 3398807 w 3476445"/>
              <a:gd name="connsiteY45" fmla="*/ 845388 h 1181818"/>
              <a:gd name="connsiteX46" fmla="*/ 3424687 w 3476445"/>
              <a:gd name="connsiteY46" fmla="*/ 785003 h 1181818"/>
              <a:gd name="connsiteX47" fmla="*/ 3433313 w 3476445"/>
              <a:gd name="connsiteY47" fmla="*/ 759124 h 1181818"/>
              <a:gd name="connsiteX48" fmla="*/ 3450566 w 3476445"/>
              <a:gd name="connsiteY48" fmla="*/ 724618 h 1181818"/>
              <a:gd name="connsiteX49" fmla="*/ 3459192 w 3476445"/>
              <a:gd name="connsiteY49" fmla="*/ 698739 h 1181818"/>
              <a:gd name="connsiteX50" fmla="*/ 3476445 w 3476445"/>
              <a:gd name="connsiteY50" fmla="*/ 672860 h 1181818"/>
              <a:gd name="connsiteX51" fmla="*/ 3467819 w 3476445"/>
              <a:gd name="connsiteY51" fmla="*/ 422694 h 1181818"/>
              <a:gd name="connsiteX52" fmla="*/ 3441939 w 3476445"/>
              <a:gd name="connsiteY52" fmla="*/ 370935 h 1181818"/>
              <a:gd name="connsiteX53" fmla="*/ 3416060 w 3476445"/>
              <a:gd name="connsiteY53" fmla="*/ 353683 h 1181818"/>
              <a:gd name="connsiteX54" fmla="*/ 3407434 w 3476445"/>
              <a:gd name="connsiteY54" fmla="*/ 327803 h 1181818"/>
              <a:gd name="connsiteX55" fmla="*/ 3321170 w 3476445"/>
              <a:gd name="connsiteY55" fmla="*/ 224286 h 1181818"/>
              <a:gd name="connsiteX56" fmla="*/ 3295290 w 3476445"/>
              <a:gd name="connsiteY56" fmla="*/ 207033 h 1181818"/>
              <a:gd name="connsiteX57" fmla="*/ 3278038 w 3476445"/>
              <a:gd name="connsiteY57" fmla="*/ 181154 h 1181818"/>
              <a:gd name="connsiteX58" fmla="*/ 3252158 w 3476445"/>
              <a:gd name="connsiteY58" fmla="*/ 172528 h 1181818"/>
              <a:gd name="connsiteX59" fmla="*/ 3200400 w 3476445"/>
              <a:gd name="connsiteY59" fmla="*/ 138022 h 1181818"/>
              <a:gd name="connsiteX60" fmla="*/ 3148641 w 3476445"/>
              <a:gd name="connsiteY60" fmla="*/ 103516 h 1181818"/>
              <a:gd name="connsiteX61" fmla="*/ 3071004 w 3476445"/>
              <a:gd name="connsiteY61" fmla="*/ 77637 h 1181818"/>
              <a:gd name="connsiteX62" fmla="*/ 3045124 w 3476445"/>
              <a:gd name="connsiteY62" fmla="*/ 69011 h 1181818"/>
              <a:gd name="connsiteX63" fmla="*/ 3019245 w 3476445"/>
              <a:gd name="connsiteY63" fmla="*/ 60384 h 1181818"/>
              <a:gd name="connsiteX64" fmla="*/ 2984739 w 3476445"/>
              <a:gd name="connsiteY64" fmla="*/ 51758 h 1181818"/>
              <a:gd name="connsiteX65" fmla="*/ 2941607 w 3476445"/>
              <a:gd name="connsiteY65" fmla="*/ 34505 h 1181818"/>
              <a:gd name="connsiteX66" fmla="*/ 2889849 w 3476445"/>
              <a:gd name="connsiteY66" fmla="*/ 25879 h 1181818"/>
              <a:gd name="connsiteX67" fmla="*/ 2846717 w 3476445"/>
              <a:gd name="connsiteY67" fmla="*/ 17252 h 1181818"/>
              <a:gd name="connsiteX68" fmla="*/ 2734573 w 3476445"/>
              <a:gd name="connsiteY68" fmla="*/ 0 h 1181818"/>
              <a:gd name="connsiteX69" fmla="*/ 1699404 w 3476445"/>
              <a:gd name="connsiteY69" fmla="*/ 8626 h 1181818"/>
              <a:gd name="connsiteX70" fmla="*/ 1345721 w 3476445"/>
              <a:gd name="connsiteY70" fmla="*/ 25879 h 1181818"/>
              <a:gd name="connsiteX71" fmla="*/ 1017917 w 3476445"/>
              <a:gd name="connsiteY71" fmla="*/ 34505 h 1181818"/>
              <a:gd name="connsiteX72" fmla="*/ 888521 w 3476445"/>
              <a:gd name="connsiteY72" fmla="*/ 43132 h 1181818"/>
              <a:gd name="connsiteX73" fmla="*/ 828136 w 3476445"/>
              <a:gd name="connsiteY73" fmla="*/ 51758 h 1181818"/>
              <a:gd name="connsiteX74" fmla="*/ 698739 w 3476445"/>
              <a:gd name="connsiteY74" fmla="*/ 60384 h 1181818"/>
              <a:gd name="connsiteX75" fmla="*/ 664234 w 3476445"/>
              <a:gd name="connsiteY75" fmla="*/ 69011 h 1181818"/>
              <a:gd name="connsiteX76" fmla="*/ 457200 w 3476445"/>
              <a:gd name="connsiteY76" fmla="*/ 86264 h 1181818"/>
              <a:gd name="connsiteX77" fmla="*/ 405441 w 3476445"/>
              <a:gd name="connsiteY77" fmla="*/ 94890 h 1181818"/>
              <a:gd name="connsiteX78" fmla="*/ 353683 w 3476445"/>
              <a:gd name="connsiteY78" fmla="*/ 112143 h 1181818"/>
              <a:gd name="connsiteX79" fmla="*/ 319177 w 3476445"/>
              <a:gd name="connsiteY79" fmla="*/ 120769 h 1181818"/>
              <a:gd name="connsiteX80" fmla="*/ 267419 w 3476445"/>
              <a:gd name="connsiteY80" fmla="*/ 138022 h 1181818"/>
              <a:gd name="connsiteX81" fmla="*/ 241539 w 3476445"/>
              <a:gd name="connsiteY81" fmla="*/ 155275 h 1181818"/>
              <a:gd name="connsiteX82" fmla="*/ 189781 w 3476445"/>
              <a:gd name="connsiteY82" fmla="*/ 172528 h 1181818"/>
              <a:gd name="connsiteX83" fmla="*/ 138023 w 3476445"/>
              <a:gd name="connsiteY83" fmla="*/ 198407 h 1181818"/>
              <a:gd name="connsiteX84" fmla="*/ 112143 w 3476445"/>
              <a:gd name="connsiteY84" fmla="*/ 215660 h 1181818"/>
              <a:gd name="connsiteX85" fmla="*/ 86264 w 3476445"/>
              <a:gd name="connsiteY85" fmla="*/ 224286 h 1181818"/>
              <a:gd name="connsiteX86" fmla="*/ 51758 w 3476445"/>
              <a:gd name="connsiteY86" fmla="*/ 276045 h 1181818"/>
              <a:gd name="connsiteX87" fmla="*/ 34506 w 3476445"/>
              <a:gd name="connsiteY87" fmla="*/ 327803 h 1181818"/>
              <a:gd name="connsiteX88" fmla="*/ 25879 w 3476445"/>
              <a:gd name="connsiteY88" fmla="*/ 353683 h 1181818"/>
              <a:gd name="connsiteX89" fmla="*/ 17253 w 3476445"/>
              <a:gd name="connsiteY89" fmla="*/ 379562 h 1181818"/>
              <a:gd name="connsiteX90" fmla="*/ 0 w 3476445"/>
              <a:gd name="connsiteY90" fmla="*/ 388188 h 11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476445" h="1181818">
                <a:moveTo>
                  <a:pt x="0" y="388188"/>
                </a:moveTo>
                <a:cubicBezTo>
                  <a:pt x="2875" y="422694"/>
                  <a:pt x="1835" y="457752"/>
                  <a:pt x="8626" y="491705"/>
                </a:cubicBezTo>
                <a:cubicBezTo>
                  <a:pt x="10659" y="501871"/>
                  <a:pt x="21795" y="508055"/>
                  <a:pt x="25879" y="517584"/>
                </a:cubicBezTo>
                <a:cubicBezTo>
                  <a:pt x="34251" y="537118"/>
                  <a:pt x="32644" y="559090"/>
                  <a:pt x="43132" y="577969"/>
                </a:cubicBezTo>
                <a:cubicBezTo>
                  <a:pt x="53202" y="596095"/>
                  <a:pt x="66136" y="612475"/>
                  <a:pt x="77638" y="629728"/>
                </a:cubicBezTo>
                <a:lnTo>
                  <a:pt x="94890" y="655607"/>
                </a:lnTo>
                <a:cubicBezTo>
                  <a:pt x="113136" y="728586"/>
                  <a:pt x="88281" y="654320"/>
                  <a:pt x="129396" y="715992"/>
                </a:cubicBezTo>
                <a:cubicBezTo>
                  <a:pt x="134440" y="723558"/>
                  <a:pt x="133956" y="733738"/>
                  <a:pt x="138023" y="741871"/>
                </a:cubicBezTo>
                <a:cubicBezTo>
                  <a:pt x="154088" y="774001"/>
                  <a:pt x="157304" y="765009"/>
                  <a:pt x="181155" y="793630"/>
                </a:cubicBezTo>
                <a:cubicBezTo>
                  <a:pt x="187792" y="801595"/>
                  <a:pt x="191770" y="811545"/>
                  <a:pt x="198407" y="819509"/>
                </a:cubicBezTo>
                <a:cubicBezTo>
                  <a:pt x="219162" y="844414"/>
                  <a:pt x="224722" y="845678"/>
                  <a:pt x="250166" y="862641"/>
                </a:cubicBezTo>
                <a:cubicBezTo>
                  <a:pt x="253041" y="871267"/>
                  <a:pt x="252362" y="882090"/>
                  <a:pt x="258792" y="888520"/>
                </a:cubicBezTo>
                <a:cubicBezTo>
                  <a:pt x="273454" y="903182"/>
                  <a:pt x="310551" y="923026"/>
                  <a:pt x="310551" y="923026"/>
                </a:cubicBezTo>
                <a:cubicBezTo>
                  <a:pt x="316302" y="931652"/>
                  <a:pt x="319708" y="942428"/>
                  <a:pt x="327804" y="948905"/>
                </a:cubicBezTo>
                <a:cubicBezTo>
                  <a:pt x="334904" y="954585"/>
                  <a:pt x="345550" y="953465"/>
                  <a:pt x="353683" y="957532"/>
                </a:cubicBezTo>
                <a:cubicBezTo>
                  <a:pt x="362956" y="962168"/>
                  <a:pt x="370289" y="970148"/>
                  <a:pt x="379562" y="974784"/>
                </a:cubicBezTo>
                <a:cubicBezTo>
                  <a:pt x="387695" y="978851"/>
                  <a:pt x="397308" y="979344"/>
                  <a:pt x="405441" y="983411"/>
                </a:cubicBezTo>
                <a:cubicBezTo>
                  <a:pt x="472324" y="1016853"/>
                  <a:pt x="392160" y="987611"/>
                  <a:pt x="457200" y="1009290"/>
                </a:cubicBezTo>
                <a:cubicBezTo>
                  <a:pt x="506933" y="1042446"/>
                  <a:pt x="458957" y="1013740"/>
                  <a:pt x="508958" y="1035169"/>
                </a:cubicBezTo>
                <a:cubicBezTo>
                  <a:pt x="597810" y="1073248"/>
                  <a:pt x="477411" y="1030405"/>
                  <a:pt x="595223" y="1069675"/>
                </a:cubicBezTo>
                <a:lnTo>
                  <a:pt x="621102" y="1078301"/>
                </a:lnTo>
                <a:cubicBezTo>
                  <a:pt x="629728" y="1081177"/>
                  <a:pt x="637979" y="1085642"/>
                  <a:pt x="646981" y="1086928"/>
                </a:cubicBezTo>
                <a:cubicBezTo>
                  <a:pt x="762711" y="1103460"/>
                  <a:pt x="657985" y="1087360"/>
                  <a:pt x="750498" y="1104181"/>
                </a:cubicBezTo>
                <a:cubicBezTo>
                  <a:pt x="767706" y="1107310"/>
                  <a:pt x="785182" y="1109013"/>
                  <a:pt x="802256" y="1112807"/>
                </a:cubicBezTo>
                <a:cubicBezTo>
                  <a:pt x="811133" y="1114780"/>
                  <a:pt x="819149" y="1120050"/>
                  <a:pt x="828136" y="1121433"/>
                </a:cubicBezTo>
                <a:cubicBezTo>
                  <a:pt x="856698" y="1125827"/>
                  <a:pt x="885679" y="1126869"/>
                  <a:pt x="914400" y="1130060"/>
                </a:cubicBezTo>
                <a:cubicBezTo>
                  <a:pt x="1001203" y="1139705"/>
                  <a:pt x="985051" y="1141653"/>
                  <a:pt x="1086928" y="1147313"/>
                </a:cubicBezTo>
                <a:cubicBezTo>
                  <a:pt x="1155893" y="1151144"/>
                  <a:pt x="1224981" y="1152401"/>
                  <a:pt x="1293962" y="1155939"/>
                </a:cubicBezTo>
                <a:cubicBezTo>
                  <a:pt x="1337133" y="1158153"/>
                  <a:pt x="1380205" y="1162028"/>
                  <a:pt x="1423358" y="1164566"/>
                </a:cubicBezTo>
                <a:cubicBezTo>
                  <a:pt x="1727959" y="1182484"/>
                  <a:pt x="1458627" y="1164004"/>
                  <a:pt x="1708030" y="1181818"/>
                </a:cubicBezTo>
                <a:lnTo>
                  <a:pt x="2743200" y="1173192"/>
                </a:lnTo>
                <a:cubicBezTo>
                  <a:pt x="2760688" y="1172914"/>
                  <a:pt x="2777602" y="1166735"/>
                  <a:pt x="2794958" y="1164566"/>
                </a:cubicBezTo>
                <a:cubicBezTo>
                  <a:pt x="2859620" y="1156483"/>
                  <a:pt x="2871248" y="1160590"/>
                  <a:pt x="2924355" y="1147313"/>
                </a:cubicBezTo>
                <a:cubicBezTo>
                  <a:pt x="2933177" y="1145108"/>
                  <a:pt x="2941491" y="1141184"/>
                  <a:pt x="2950234" y="1138686"/>
                </a:cubicBezTo>
                <a:cubicBezTo>
                  <a:pt x="2963139" y="1134999"/>
                  <a:pt x="2996826" y="1128330"/>
                  <a:pt x="3010619" y="1121433"/>
                </a:cubicBezTo>
                <a:cubicBezTo>
                  <a:pt x="3019892" y="1116797"/>
                  <a:pt x="3026791" y="1107821"/>
                  <a:pt x="3036498" y="1104181"/>
                </a:cubicBezTo>
                <a:cubicBezTo>
                  <a:pt x="3050227" y="1099033"/>
                  <a:pt x="3065406" y="1099110"/>
                  <a:pt x="3079630" y="1095554"/>
                </a:cubicBezTo>
                <a:cubicBezTo>
                  <a:pt x="3088451" y="1093349"/>
                  <a:pt x="3096766" y="1089426"/>
                  <a:pt x="3105509" y="1086928"/>
                </a:cubicBezTo>
                <a:cubicBezTo>
                  <a:pt x="3116909" y="1083671"/>
                  <a:pt x="3128513" y="1081177"/>
                  <a:pt x="3140015" y="1078301"/>
                </a:cubicBezTo>
                <a:cubicBezTo>
                  <a:pt x="3214184" y="1028857"/>
                  <a:pt x="3120340" y="1088139"/>
                  <a:pt x="3191773" y="1052422"/>
                </a:cubicBezTo>
                <a:cubicBezTo>
                  <a:pt x="3248229" y="1024193"/>
                  <a:pt x="3186288" y="1047452"/>
                  <a:pt x="3243532" y="1009290"/>
                </a:cubicBezTo>
                <a:cubicBezTo>
                  <a:pt x="3251098" y="1004246"/>
                  <a:pt x="3260785" y="1003539"/>
                  <a:pt x="3269411" y="1000664"/>
                </a:cubicBezTo>
                <a:lnTo>
                  <a:pt x="3321170" y="948905"/>
                </a:lnTo>
                <a:lnTo>
                  <a:pt x="3347049" y="923026"/>
                </a:lnTo>
                <a:cubicBezTo>
                  <a:pt x="3349924" y="914400"/>
                  <a:pt x="3351609" y="905280"/>
                  <a:pt x="3355675" y="897147"/>
                </a:cubicBezTo>
                <a:cubicBezTo>
                  <a:pt x="3367685" y="873126"/>
                  <a:pt x="3379728" y="864467"/>
                  <a:pt x="3398807" y="845388"/>
                </a:cubicBezTo>
                <a:cubicBezTo>
                  <a:pt x="3419042" y="784688"/>
                  <a:pt x="3392703" y="859634"/>
                  <a:pt x="3424687" y="785003"/>
                </a:cubicBezTo>
                <a:cubicBezTo>
                  <a:pt x="3428269" y="776645"/>
                  <a:pt x="3429731" y="767482"/>
                  <a:pt x="3433313" y="759124"/>
                </a:cubicBezTo>
                <a:cubicBezTo>
                  <a:pt x="3438379" y="747304"/>
                  <a:pt x="3445500" y="736438"/>
                  <a:pt x="3450566" y="724618"/>
                </a:cubicBezTo>
                <a:cubicBezTo>
                  <a:pt x="3454148" y="716260"/>
                  <a:pt x="3455126" y="706872"/>
                  <a:pt x="3459192" y="698739"/>
                </a:cubicBezTo>
                <a:cubicBezTo>
                  <a:pt x="3463829" y="689466"/>
                  <a:pt x="3470694" y="681486"/>
                  <a:pt x="3476445" y="672860"/>
                </a:cubicBezTo>
                <a:cubicBezTo>
                  <a:pt x="3473570" y="589471"/>
                  <a:pt x="3473024" y="505970"/>
                  <a:pt x="3467819" y="422694"/>
                </a:cubicBezTo>
                <a:cubicBezTo>
                  <a:pt x="3466884" y="407728"/>
                  <a:pt x="3451727" y="380723"/>
                  <a:pt x="3441939" y="370935"/>
                </a:cubicBezTo>
                <a:cubicBezTo>
                  <a:pt x="3434608" y="363604"/>
                  <a:pt x="3424686" y="359434"/>
                  <a:pt x="3416060" y="353683"/>
                </a:cubicBezTo>
                <a:cubicBezTo>
                  <a:pt x="3413185" y="345056"/>
                  <a:pt x="3411850" y="335752"/>
                  <a:pt x="3407434" y="327803"/>
                </a:cubicBezTo>
                <a:cubicBezTo>
                  <a:pt x="3388715" y="294108"/>
                  <a:pt x="3353088" y="245564"/>
                  <a:pt x="3321170" y="224286"/>
                </a:cubicBezTo>
                <a:lnTo>
                  <a:pt x="3295290" y="207033"/>
                </a:lnTo>
                <a:cubicBezTo>
                  <a:pt x="3289539" y="198407"/>
                  <a:pt x="3286134" y="187630"/>
                  <a:pt x="3278038" y="181154"/>
                </a:cubicBezTo>
                <a:cubicBezTo>
                  <a:pt x="3270937" y="175474"/>
                  <a:pt x="3260107" y="176944"/>
                  <a:pt x="3252158" y="172528"/>
                </a:cubicBezTo>
                <a:cubicBezTo>
                  <a:pt x="3234032" y="162458"/>
                  <a:pt x="3217653" y="149524"/>
                  <a:pt x="3200400" y="138022"/>
                </a:cubicBezTo>
                <a:lnTo>
                  <a:pt x="3148641" y="103516"/>
                </a:lnTo>
                <a:lnTo>
                  <a:pt x="3071004" y="77637"/>
                </a:lnTo>
                <a:lnTo>
                  <a:pt x="3045124" y="69011"/>
                </a:lnTo>
                <a:cubicBezTo>
                  <a:pt x="3036498" y="66136"/>
                  <a:pt x="3028067" y="62589"/>
                  <a:pt x="3019245" y="60384"/>
                </a:cubicBezTo>
                <a:cubicBezTo>
                  <a:pt x="3007743" y="57509"/>
                  <a:pt x="2995987" y="55507"/>
                  <a:pt x="2984739" y="51758"/>
                </a:cubicBezTo>
                <a:cubicBezTo>
                  <a:pt x="2970049" y="46861"/>
                  <a:pt x="2956546" y="38579"/>
                  <a:pt x="2941607" y="34505"/>
                </a:cubicBezTo>
                <a:cubicBezTo>
                  <a:pt x="2924733" y="29903"/>
                  <a:pt x="2907057" y="29008"/>
                  <a:pt x="2889849" y="25879"/>
                </a:cubicBezTo>
                <a:cubicBezTo>
                  <a:pt x="2875423" y="23256"/>
                  <a:pt x="2861143" y="19875"/>
                  <a:pt x="2846717" y="17252"/>
                </a:cubicBezTo>
                <a:cubicBezTo>
                  <a:pt x="2802844" y="9275"/>
                  <a:pt x="2779792" y="6459"/>
                  <a:pt x="2734573" y="0"/>
                </a:cubicBezTo>
                <a:lnTo>
                  <a:pt x="1699404" y="8626"/>
                </a:lnTo>
                <a:cubicBezTo>
                  <a:pt x="1373953" y="13115"/>
                  <a:pt x="1596381" y="16595"/>
                  <a:pt x="1345721" y="25879"/>
                </a:cubicBezTo>
                <a:cubicBezTo>
                  <a:pt x="1236490" y="29925"/>
                  <a:pt x="1127185" y="31630"/>
                  <a:pt x="1017917" y="34505"/>
                </a:cubicBezTo>
                <a:cubicBezTo>
                  <a:pt x="974785" y="37381"/>
                  <a:pt x="931571" y="39218"/>
                  <a:pt x="888521" y="43132"/>
                </a:cubicBezTo>
                <a:cubicBezTo>
                  <a:pt x="868272" y="44973"/>
                  <a:pt x="848385" y="49917"/>
                  <a:pt x="828136" y="51758"/>
                </a:cubicBezTo>
                <a:cubicBezTo>
                  <a:pt x="785085" y="55671"/>
                  <a:pt x="741871" y="57509"/>
                  <a:pt x="698739" y="60384"/>
                </a:cubicBezTo>
                <a:cubicBezTo>
                  <a:pt x="687237" y="63260"/>
                  <a:pt x="675971" y="67334"/>
                  <a:pt x="664234" y="69011"/>
                </a:cubicBezTo>
                <a:cubicBezTo>
                  <a:pt x="613680" y="76233"/>
                  <a:pt x="500836" y="83147"/>
                  <a:pt x="457200" y="86264"/>
                </a:cubicBezTo>
                <a:cubicBezTo>
                  <a:pt x="439947" y="89139"/>
                  <a:pt x="422410" y="90648"/>
                  <a:pt x="405441" y="94890"/>
                </a:cubicBezTo>
                <a:cubicBezTo>
                  <a:pt x="387798" y="99301"/>
                  <a:pt x="371326" y="107733"/>
                  <a:pt x="353683" y="112143"/>
                </a:cubicBezTo>
                <a:cubicBezTo>
                  <a:pt x="342181" y="115018"/>
                  <a:pt x="330533" y="117362"/>
                  <a:pt x="319177" y="120769"/>
                </a:cubicBezTo>
                <a:cubicBezTo>
                  <a:pt x="301758" y="125995"/>
                  <a:pt x="267419" y="138022"/>
                  <a:pt x="267419" y="138022"/>
                </a:cubicBezTo>
                <a:cubicBezTo>
                  <a:pt x="258792" y="143773"/>
                  <a:pt x="251013" y="151064"/>
                  <a:pt x="241539" y="155275"/>
                </a:cubicBezTo>
                <a:cubicBezTo>
                  <a:pt x="224920" y="162661"/>
                  <a:pt x="204913" y="162440"/>
                  <a:pt x="189781" y="172528"/>
                </a:cubicBezTo>
                <a:cubicBezTo>
                  <a:pt x="156336" y="194825"/>
                  <a:pt x="173738" y="186503"/>
                  <a:pt x="138023" y="198407"/>
                </a:cubicBezTo>
                <a:cubicBezTo>
                  <a:pt x="129396" y="204158"/>
                  <a:pt x="121416" y="211023"/>
                  <a:pt x="112143" y="215660"/>
                </a:cubicBezTo>
                <a:cubicBezTo>
                  <a:pt x="104010" y="219726"/>
                  <a:pt x="92694" y="217856"/>
                  <a:pt x="86264" y="224286"/>
                </a:cubicBezTo>
                <a:cubicBezTo>
                  <a:pt x="71602" y="238948"/>
                  <a:pt x="51758" y="276045"/>
                  <a:pt x="51758" y="276045"/>
                </a:cubicBezTo>
                <a:lnTo>
                  <a:pt x="34506" y="327803"/>
                </a:lnTo>
                <a:lnTo>
                  <a:pt x="25879" y="353683"/>
                </a:lnTo>
                <a:cubicBezTo>
                  <a:pt x="23004" y="362309"/>
                  <a:pt x="21320" y="371429"/>
                  <a:pt x="17253" y="379562"/>
                </a:cubicBezTo>
                <a:lnTo>
                  <a:pt x="0" y="3881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idea for combining structural  information</a:t>
            </a:r>
          </a:p>
          <a:p>
            <a:pPr lvl="1"/>
            <a:r>
              <a:rPr lang="en-US" altLang="ko-KR" dirty="0" smtClean="0"/>
              <a:t>Assign the weights to the instance sets based on different depths</a:t>
            </a:r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loser the instance set gets to the target concept, the greater weight it gets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032860" y="2492896"/>
            <a:ext cx="1152128" cy="576064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Structure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37848" y="3605554"/>
            <a:ext cx="1218039" cy="576064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Compo-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nents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31" name="직선 연결선 30"/>
          <p:cNvCxnSpPr>
            <a:endCxn id="30" idx="0"/>
          </p:cNvCxnSpPr>
          <p:nvPr/>
        </p:nvCxnSpPr>
        <p:spPr>
          <a:xfrm flipH="1">
            <a:off x="4046868" y="3068960"/>
            <a:ext cx="320990" cy="53659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655888" y="3337257"/>
            <a:ext cx="648072" cy="3403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Hatch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back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33" name="직선 연결선 32"/>
          <p:cNvCxnSpPr>
            <a:endCxn id="32" idx="0"/>
          </p:cNvCxnSpPr>
          <p:nvPr/>
        </p:nvCxnSpPr>
        <p:spPr>
          <a:xfrm>
            <a:off x="4925918" y="2984597"/>
            <a:ext cx="54006" cy="35266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436096" y="3723433"/>
            <a:ext cx="648072" cy="3403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sedan</a:t>
            </a:r>
            <a:endParaRPr lang="ko-KR" altLang="en-US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35" name="직선 연결선 34"/>
          <p:cNvCxnSpPr>
            <a:stCxn id="29" idx="5"/>
            <a:endCxn id="34" idx="0"/>
          </p:cNvCxnSpPr>
          <p:nvPr/>
        </p:nvCxnSpPr>
        <p:spPr>
          <a:xfrm>
            <a:off x="5016263" y="2984597"/>
            <a:ext cx="743869" cy="73883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483768" y="4306090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Steering wheel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36137" y="4973706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saddle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56885" y="4449398"/>
            <a:ext cx="117172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rbel" pitchFamily="34" charset="0"/>
              </a:rPr>
              <a:t>wheel</a:t>
            </a:r>
            <a:endParaRPr lang="ko-KR" altLang="en-US" sz="1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39" name="직선 연결선 38"/>
          <p:cNvCxnSpPr>
            <a:stCxn id="30" idx="3"/>
          </p:cNvCxnSpPr>
          <p:nvPr/>
        </p:nvCxnSpPr>
        <p:spPr>
          <a:xfrm flipH="1">
            <a:off x="3116858" y="4097255"/>
            <a:ext cx="499368" cy="23478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5"/>
          </p:cNvCxnSpPr>
          <p:nvPr/>
        </p:nvCxnSpPr>
        <p:spPr>
          <a:xfrm>
            <a:off x="4477509" y="4097255"/>
            <a:ext cx="218131" cy="43501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0" idx="4"/>
          </p:cNvCxnSpPr>
          <p:nvPr/>
        </p:nvCxnSpPr>
        <p:spPr>
          <a:xfrm flipH="1">
            <a:off x="3996390" y="4181618"/>
            <a:ext cx="50478" cy="80437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35796" y="5419780"/>
            <a:ext cx="4428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EIS for the depth 1 with weight  a</a:t>
            </a:r>
            <a:r>
              <a:rPr lang="zh-CN" altLang="en-US" dirty="0" smtClean="0">
                <a:latin typeface="Corbel" pitchFamily="34" charset="0"/>
              </a:rPr>
              <a:t>：</a:t>
            </a:r>
            <a:endParaRPr lang="en-US" altLang="zh-CN" dirty="0" smtClean="0">
              <a:latin typeface="Corbel" pitchFamily="34" charset="0"/>
            </a:endParaRPr>
          </a:p>
          <a:p>
            <a:r>
              <a:rPr lang="en-US" altLang="zh-CN" dirty="0" smtClean="0">
                <a:latin typeface="Corbel" pitchFamily="34" charset="0"/>
              </a:rPr>
              <a:t>{</a:t>
            </a:r>
            <a:r>
              <a:rPr lang="en-US" altLang="ko-KR" dirty="0" err="1" smtClean="0">
                <a:latin typeface="Corbel" pitchFamily="34" charset="0"/>
              </a:rPr>
              <a:t>components,Hachback,sedan</a:t>
            </a:r>
            <a:r>
              <a:rPr lang="en-US" altLang="zh-CN" dirty="0" smtClean="0">
                <a:latin typeface="Corbel" pitchFamily="34" charset="0"/>
              </a:rPr>
              <a:t>}   </a:t>
            </a:r>
          </a:p>
          <a:p>
            <a:r>
              <a:rPr lang="en-US" altLang="ko-KR" dirty="0">
                <a:latin typeface="Corbel" pitchFamily="34" charset="0"/>
              </a:rPr>
              <a:t>EIS for the depth </a:t>
            </a:r>
            <a:r>
              <a:rPr lang="en-US" altLang="ko-KR" dirty="0" smtClean="0">
                <a:latin typeface="Corbel" pitchFamily="34" charset="0"/>
              </a:rPr>
              <a:t>2 with weight b</a:t>
            </a:r>
            <a:r>
              <a:rPr lang="zh-CN" altLang="en-US" dirty="0" smtClean="0">
                <a:latin typeface="Corbel" pitchFamily="34" charset="0"/>
              </a:rPr>
              <a:t>：   </a:t>
            </a:r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</a:rPr>
              <a:t>a&gt;b</a:t>
            </a:r>
            <a:endParaRPr lang="en-US" altLang="zh-CN" dirty="0" smtClean="0">
              <a:latin typeface="Corbel" pitchFamily="34" charset="0"/>
            </a:endParaRPr>
          </a:p>
          <a:p>
            <a:r>
              <a:rPr lang="en-US" altLang="zh-CN" dirty="0" smtClean="0">
                <a:latin typeface="Corbel" pitchFamily="34" charset="0"/>
              </a:rPr>
              <a:t>{Steering wheel, saddle, wheel}</a:t>
            </a:r>
          </a:p>
          <a:p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264" y="36055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rbel" pitchFamily="34" charset="0"/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epth 1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28184" y="48118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depth 2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Proposed Solution</a:t>
            </a:r>
          </a:p>
          <a:p>
            <a:r>
              <a:rPr lang="en-US" altLang="ko-KR" u="sng" dirty="0" smtClean="0"/>
              <a:t>References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09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</a:p>
          <a:p>
            <a:pPr lvl="1"/>
            <a:r>
              <a:rPr lang="en-US" altLang="ko-KR" dirty="0" smtClean="0"/>
              <a:t>[1] Ontologies-Introduction and Overview </a:t>
            </a:r>
          </a:p>
          <a:p>
            <a:pPr lvl="1"/>
            <a:r>
              <a:rPr lang="en-US" altLang="ko-KR" dirty="0" smtClean="0"/>
              <a:t>[2] QOM-Quick Ontology Mapping</a:t>
            </a:r>
          </a:p>
          <a:p>
            <a:pPr lvl="1"/>
            <a:r>
              <a:rPr lang="en-US" altLang="ko-KR" dirty="0" smtClean="0"/>
              <a:t>[3]A Survey on Ontology Mapping</a:t>
            </a:r>
          </a:p>
          <a:p>
            <a:pPr lvl="1"/>
            <a:r>
              <a:rPr lang="en-US" altLang="ko-KR" dirty="0" smtClean="0"/>
              <a:t>[4]Ontology mapping-an integrated approach</a:t>
            </a:r>
          </a:p>
          <a:p>
            <a:pPr lvl="1"/>
            <a:r>
              <a:rPr lang="en-US" altLang="ko-KR" dirty="0" smtClean="0"/>
              <a:t>[5]The PROMPT suite: interactive tools for ontology merging and mapping</a:t>
            </a:r>
          </a:p>
          <a:p>
            <a:pPr lvl="1"/>
            <a:r>
              <a:rPr lang="en-US" altLang="ko-KR" dirty="0" smtClean="0"/>
              <a:t>[6]Learning to match ontologies on the semantic web</a:t>
            </a:r>
          </a:p>
          <a:p>
            <a:pPr lvl="1"/>
            <a:r>
              <a:rPr lang="en-US" altLang="ko-KR" dirty="0" smtClean="0"/>
              <a:t>[7]Ontology Alignment for linked open data</a:t>
            </a:r>
          </a:p>
          <a:p>
            <a:pPr lvl="1"/>
            <a:r>
              <a:rPr lang="en-US" altLang="ko-KR" dirty="0" smtClean="0"/>
              <a:t>[8]LOM: A Lexical-based Ontology mapping tool</a:t>
            </a:r>
          </a:p>
          <a:p>
            <a:pPr lvl="1"/>
            <a:r>
              <a:rPr lang="en-US" altLang="ko-KR" dirty="0" smtClean="0"/>
              <a:t>[9]An empirical study of instance-based ontology matching</a:t>
            </a:r>
          </a:p>
          <a:p>
            <a:pPr lvl="1"/>
            <a:r>
              <a:rPr lang="en-US" altLang="ko-KR" dirty="0" smtClean="0"/>
              <a:t>[10]Instance-Based Ontology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7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Where does “Ontology” come from?</a:t>
            </a:r>
          </a:p>
          <a:p>
            <a:pPr lvl="1"/>
            <a:r>
              <a:rPr lang="en-US" altLang="ko-KR" dirty="0" smtClean="0"/>
              <a:t>It relies on the philosophical discipline introduced by Aristotle</a:t>
            </a:r>
            <a:r>
              <a:rPr lang="en-US" altLang="ko-KR" baseline="30000" dirty="0" smtClean="0"/>
              <a:t>[1]</a:t>
            </a:r>
            <a:endParaRPr lang="ko-KR" altLang="en-US" baseline="30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7" name="Picture 3" descr="C:\Users\sengyu\Desktop\pic\HDBND00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62975"/>
            <a:ext cx="2529395" cy="337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683568" y="2420888"/>
            <a:ext cx="1656184" cy="1440160"/>
          </a:xfrm>
          <a:prstGeom prst="wedgeRoundRectCallout">
            <a:avLst>
              <a:gd name="adj1" fmla="val -10120"/>
              <a:gd name="adj2" fmla="val 6723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What is being?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12160" y="2401100"/>
            <a:ext cx="2232248" cy="1964003"/>
          </a:xfrm>
          <a:prstGeom prst="wedgeRoundRectCallout">
            <a:avLst>
              <a:gd name="adj1" fmla="val 592"/>
              <a:gd name="adj2" fmla="val 6534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What characteristics do all beings have in common?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8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5"/>
    </mc:Choice>
    <mc:Fallback xmlns="">
      <p:transition spd="slow" advTm="5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does “ontology” mean in computer science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“an explicit specification of a conceptualisation”-Gruber,1993</a:t>
            </a:r>
          </a:p>
          <a:p>
            <a:pPr lvl="1"/>
            <a:r>
              <a:rPr lang="en-US" altLang="ko-KR" dirty="0" err="1" smtClean="0"/>
              <a:t>Conceptualisation</a:t>
            </a:r>
            <a:r>
              <a:rPr lang="en-US" altLang="ko-KR" dirty="0" smtClean="0"/>
              <a:t> is an abstract and simplified view of the world , or domain of interest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C:\Users\sengyu\Desktop\pic\imagesCA4FUD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58"/>
            <a:ext cx="3845718" cy="305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Ontology Mapping</a:t>
            </a:r>
            <a:r>
              <a:rPr lang="en-US" altLang="ko-KR" baseline="30000" dirty="0" smtClean="0"/>
              <a:t>[2]</a:t>
            </a:r>
          </a:p>
          <a:p>
            <a:pPr lvl="1"/>
            <a:r>
              <a:rPr lang="en-US" altLang="ko-KR" dirty="0" smtClean="0"/>
              <a:t>Given two ontologies O1 and O2, for each entity in O1 , we try to find a corresponding entity, which has the same intended meaning ,in O2</a:t>
            </a:r>
          </a:p>
          <a:p>
            <a:pPr lvl="1"/>
            <a:r>
              <a:rPr lang="en-US" altLang="ko-KR" dirty="0"/>
              <a:t>Semantic mapping(alignment) between ontologies is a necessary precondition when we use different ontologies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 descr="C:\Users\sengyu\Desktop\mapping\mapping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49" y="3538343"/>
            <a:ext cx="577215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u="sng" dirty="0" smtClean="0"/>
              <a:t>Background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Proposed Solution</a:t>
            </a:r>
          </a:p>
          <a:p>
            <a:r>
              <a:rPr lang="en-US" altLang="ko-KR" dirty="0" smtClean="0"/>
              <a:t>References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1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Categories of Ontology Mapping based on Choi et al</a:t>
            </a:r>
            <a:r>
              <a:rPr lang="en-US" altLang="ko-KR" baseline="30000" dirty="0" smtClean="0"/>
              <a:t>[3]</a:t>
            </a:r>
          </a:p>
          <a:p>
            <a:pPr lvl="1"/>
            <a:r>
              <a:rPr lang="en-US" altLang="ko-KR" dirty="0" smtClean="0"/>
              <a:t>Mapping between an integrated global ontology and local ontology</a:t>
            </a:r>
          </a:p>
          <a:p>
            <a:pPr lvl="1"/>
            <a:r>
              <a:rPr lang="en-US" altLang="ko-KR" dirty="0" smtClean="0"/>
              <a:t>Mapping between local ontologies</a:t>
            </a:r>
          </a:p>
          <a:p>
            <a:pPr lvl="1"/>
            <a:r>
              <a:rPr lang="en-US" altLang="ko-KR" dirty="0" smtClean="0"/>
              <a:t>Mapping in ontology merge and alignment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Categories of Ontology Mapping </a:t>
            </a:r>
            <a:r>
              <a:rPr lang="en-US" altLang="ko-KR" dirty="0" smtClean="0"/>
              <a:t>based on </a:t>
            </a:r>
            <a:r>
              <a:rPr lang="en-US" altLang="ko-KR" dirty="0" err="1" smtClean="0"/>
              <a:t>Euzenat</a:t>
            </a:r>
            <a:r>
              <a:rPr lang="en-US" altLang="ko-KR" dirty="0" smtClean="0"/>
              <a:t> et al</a:t>
            </a:r>
            <a:r>
              <a:rPr lang="en-US" altLang="ko-KR" baseline="30000" dirty="0" smtClean="0"/>
              <a:t>[9]</a:t>
            </a:r>
          </a:p>
          <a:p>
            <a:pPr lvl="1"/>
            <a:r>
              <a:rPr lang="en-US" altLang="ko-KR" dirty="0" smtClean="0"/>
              <a:t>Lexical: detecting similarities between labels of concepts</a:t>
            </a:r>
          </a:p>
          <a:p>
            <a:pPr lvl="1"/>
            <a:r>
              <a:rPr lang="en-US" altLang="ko-KR" dirty="0" smtClean="0"/>
              <a:t>Structure: using the structure of the ontology</a:t>
            </a:r>
          </a:p>
          <a:p>
            <a:pPr lvl="1"/>
            <a:r>
              <a:rPr lang="en-US" altLang="ko-KR" dirty="0" smtClean="0"/>
              <a:t>Background knowledge</a:t>
            </a:r>
          </a:p>
          <a:p>
            <a:pPr lvl="1"/>
            <a:r>
              <a:rPr lang="en-US" altLang="ko-KR" dirty="0" smtClean="0"/>
              <a:t>Instance based mapping: using classified instance data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Canonical process of ontology mapping</a:t>
            </a:r>
            <a:r>
              <a:rPr lang="en-US" altLang="ko-KR" baseline="30000" dirty="0" smtClean="0"/>
              <a:t>[2]</a:t>
            </a:r>
          </a:p>
          <a:p>
            <a:pPr lvl="1"/>
            <a:r>
              <a:rPr lang="en-US" altLang="ko-KR" dirty="0"/>
              <a:t>Feature engineering</a:t>
            </a:r>
          </a:p>
          <a:p>
            <a:pPr lvl="2"/>
            <a:r>
              <a:rPr lang="en-US" altLang="ko-KR" dirty="0"/>
              <a:t>Transform the initial representation into RDFS</a:t>
            </a:r>
          </a:p>
          <a:p>
            <a:pPr lvl="1"/>
            <a:r>
              <a:rPr lang="en-US" altLang="ko-KR" dirty="0"/>
              <a:t>Selection of next search</a:t>
            </a:r>
          </a:p>
          <a:p>
            <a:pPr lvl="2"/>
            <a:r>
              <a:rPr lang="en-US" altLang="ko-KR" dirty="0"/>
              <a:t>Choose a restricted subset of candidate concepts pairs to compute similarity</a:t>
            </a:r>
          </a:p>
          <a:p>
            <a:pPr lvl="1"/>
            <a:r>
              <a:rPr lang="en-US" altLang="ko-KR" dirty="0"/>
              <a:t>Similarity computation</a:t>
            </a:r>
          </a:p>
          <a:p>
            <a:pPr lvl="2"/>
            <a:r>
              <a:rPr lang="en-US" altLang="ko-KR" dirty="0"/>
              <a:t>Determine the similarity values of candidate mappings</a:t>
            </a:r>
          </a:p>
          <a:p>
            <a:pPr lvl="1"/>
            <a:r>
              <a:rPr lang="en-US" altLang="ko-KR" dirty="0"/>
              <a:t>Similarity aggregation</a:t>
            </a:r>
          </a:p>
          <a:p>
            <a:pPr lvl="2"/>
            <a:r>
              <a:rPr lang="en-US" altLang="ko-KR" dirty="0"/>
              <a:t>Aggregate different similarity values into a single aggregated one</a:t>
            </a:r>
          </a:p>
          <a:p>
            <a:pPr lvl="1"/>
            <a:r>
              <a:rPr lang="en-US" altLang="ko-KR" dirty="0"/>
              <a:t>Interpretation</a:t>
            </a:r>
          </a:p>
          <a:p>
            <a:pPr lvl="2"/>
            <a:r>
              <a:rPr lang="en-US" altLang="ko-KR" dirty="0"/>
              <a:t>uses the individual or aggregated similarity values to derive mappings</a:t>
            </a:r>
          </a:p>
          <a:p>
            <a:pPr lvl="1"/>
            <a:r>
              <a:rPr lang="en-US" altLang="ko-KR" dirty="0"/>
              <a:t>Iteration</a:t>
            </a:r>
          </a:p>
          <a:p>
            <a:pPr lvl="2"/>
            <a:r>
              <a:rPr lang="en-US" altLang="ko-KR" dirty="0"/>
              <a:t>Iteration is performed over the whole process</a:t>
            </a:r>
            <a:endParaRPr lang="ko-KR" altLang="en-US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Mapping process</a:t>
            </a:r>
          </a:p>
          <a:p>
            <a:pPr lvl="1"/>
            <a:r>
              <a:rPr lang="en-US" altLang="ko-KR" dirty="0"/>
              <a:t>Mapping table is returned after finishing all the steps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3528" y="3501008"/>
            <a:ext cx="950593" cy="792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4189" y="3649280"/>
            <a:ext cx="225387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6958" y="4019228"/>
            <a:ext cx="254451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47961" y="3649280"/>
            <a:ext cx="233061" cy="2477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6" name="직선 연결선 25"/>
          <p:cNvCxnSpPr>
            <a:stCxn id="9" idx="4"/>
            <a:endCxn id="8" idx="7"/>
          </p:cNvCxnSpPr>
          <p:nvPr/>
        </p:nvCxnSpPr>
        <p:spPr>
          <a:xfrm flipH="1">
            <a:off x="864146" y="3897052"/>
            <a:ext cx="200346" cy="15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4"/>
            <a:endCxn id="8" idx="1"/>
          </p:cNvCxnSpPr>
          <p:nvPr/>
        </p:nvCxnSpPr>
        <p:spPr>
          <a:xfrm>
            <a:off x="516883" y="3901308"/>
            <a:ext cx="167338" cy="154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2"/>
            <a:endCxn id="7" idx="6"/>
          </p:cNvCxnSpPr>
          <p:nvPr/>
        </p:nvCxnSpPr>
        <p:spPr>
          <a:xfrm flipH="1">
            <a:off x="629576" y="3773166"/>
            <a:ext cx="318385" cy="2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>
            <a:off x="1333422" y="3985846"/>
            <a:ext cx="582665" cy="50405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79712" y="3925380"/>
            <a:ext cx="864096" cy="583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orbel" pitchFamily="34" charset="0"/>
              </a:rPr>
              <a:t>Feature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orbel" pitchFamily="34" charset="0"/>
              </a:rPr>
              <a:t>Engineering</a:t>
            </a:r>
            <a:endParaRPr lang="ko-KR" altLang="en-US" sz="11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28292" y="3925380"/>
            <a:ext cx="864096" cy="583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Search Step Selection</a:t>
            </a:r>
            <a:endParaRPr lang="ko-KR" altLang="en-US" sz="12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39952" y="3903540"/>
            <a:ext cx="864096" cy="583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orbel" pitchFamily="34" charset="0"/>
              </a:rPr>
              <a:t>Similarity Computation</a:t>
            </a:r>
            <a:endParaRPr lang="ko-KR" altLang="en-US" sz="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220072" y="3913313"/>
            <a:ext cx="864096" cy="583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orbel" pitchFamily="34" charset="0"/>
              </a:rPr>
              <a:t>Similarity Aggregation</a:t>
            </a:r>
            <a:endParaRPr lang="ko-KR" altLang="en-US" sz="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00192" y="3925017"/>
            <a:ext cx="864096" cy="583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Inter-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pretation</a:t>
            </a:r>
            <a:endParaRPr lang="ko-KR" altLang="en-US" sz="12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75928" y="4581128"/>
            <a:ext cx="950593" cy="792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56589" y="4729400"/>
            <a:ext cx="225387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99358" y="5099348"/>
            <a:ext cx="254451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100361" y="4729400"/>
            <a:ext cx="233061" cy="2477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78" name="직선 연결선 77"/>
          <p:cNvCxnSpPr>
            <a:stCxn id="77" idx="4"/>
            <a:endCxn id="76" idx="7"/>
          </p:cNvCxnSpPr>
          <p:nvPr/>
        </p:nvCxnSpPr>
        <p:spPr>
          <a:xfrm flipH="1">
            <a:off x="1016546" y="4977172"/>
            <a:ext cx="200346" cy="15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5" idx="4"/>
            <a:endCxn id="76" idx="1"/>
          </p:cNvCxnSpPr>
          <p:nvPr/>
        </p:nvCxnSpPr>
        <p:spPr>
          <a:xfrm>
            <a:off x="669283" y="4981428"/>
            <a:ext cx="167338" cy="154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7" idx="2"/>
            <a:endCxn id="75" idx="6"/>
          </p:cNvCxnSpPr>
          <p:nvPr/>
        </p:nvCxnSpPr>
        <p:spPr>
          <a:xfrm flipH="1">
            <a:off x="781976" y="4853286"/>
            <a:ext cx="318385" cy="2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오른쪽 화살표 80"/>
          <p:cNvSpPr/>
          <p:nvPr/>
        </p:nvSpPr>
        <p:spPr>
          <a:xfrm>
            <a:off x="2859959" y="4045732"/>
            <a:ext cx="168333" cy="4320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2" name="오른쪽 화살표 81"/>
          <p:cNvSpPr/>
          <p:nvPr/>
        </p:nvSpPr>
        <p:spPr>
          <a:xfrm>
            <a:off x="3923020" y="4019228"/>
            <a:ext cx="168333" cy="4320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3" name="오른쪽 화살표 82"/>
          <p:cNvSpPr/>
          <p:nvPr/>
        </p:nvSpPr>
        <p:spPr>
          <a:xfrm>
            <a:off x="5046476" y="4000863"/>
            <a:ext cx="168333" cy="4320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4" name="오른쪽 화살표 83"/>
          <p:cNvSpPr/>
          <p:nvPr/>
        </p:nvSpPr>
        <p:spPr>
          <a:xfrm>
            <a:off x="6117631" y="4013784"/>
            <a:ext cx="168333" cy="4320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7236296" y="3967772"/>
            <a:ext cx="582665" cy="50405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666561" y="3356992"/>
            <a:ext cx="950593" cy="792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747222" y="3505264"/>
            <a:ext cx="225387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989991" y="3875212"/>
            <a:ext cx="254451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290994" y="3505264"/>
            <a:ext cx="233061" cy="2477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90" name="직선 연결선 89"/>
          <p:cNvCxnSpPr>
            <a:stCxn id="89" idx="4"/>
            <a:endCxn id="88" idx="7"/>
          </p:cNvCxnSpPr>
          <p:nvPr/>
        </p:nvCxnSpPr>
        <p:spPr>
          <a:xfrm flipH="1">
            <a:off x="8207179" y="3753036"/>
            <a:ext cx="200346" cy="15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7" idx="4"/>
            <a:endCxn id="88" idx="1"/>
          </p:cNvCxnSpPr>
          <p:nvPr/>
        </p:nvCxnSpPr>
        <p:spPr>
          <a:xfrm>
            <a:off x="7859916" y="3757292"/>
            <a:ext cx="167338" cy="154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89" idx="2"/>
            <a:endCxn id="87" idx="6"/>
          </p:cNvCxnSpPr>
          <p:nvPr/>
        </p:nvCxnSpPr>
        <p:spPr>
          <a:xfrm flipH="1">
            <a:off x="7972609" y="3629150"/>
            <a:ext cx="318385" cy="2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7818961" y="4437112"/>
            <a:ext cx="950593" cy="792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899622" y="4585384"/>
            <a:ext cx="225387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142391" y="4955332"/>
            <a:ext cx="254451" cy="252028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443394" y="4585384"/>
            <a:ext cx="233061" cy="2477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97" name="직선 연결선 96"/>
          <p:cNvCxnSpPr>
            <a:stCxn id="96" idx="4"/>
            <a:endCxn id="95" idx="7"/>
          </p:cNvCxnSpPr>
          <p:nvPr/>
        </p:nvCxnSpPr>
        <p:spPr>
          <a:xfrm flipH="1">
            <a:off x="8359579" y="4833156"/>
            <a:ext cx="200346" cy="15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4" idx="4"/>
            <a:endCxn id="95" idx="1"/>
          </p:cNvCxnSpPr>
          <p:nvPr/>
        </p:nvCxnSpPr>
        <p:spPr>
          <a:xfrm>
            <a:off x="8012316" y="4837412"/>
            <a:ext cx="167338" cy="154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6" idx="2"/>
            <a:endCxn id="94" idx="6"/>
          </p:cNvCxnSpPr>
          <p:nvPr/>
        </p:nvCxnSpPr>
        <p:spPr>
          <a:xfrm flipH="1">
            <a:off x="8125009" y="4709270"/>
            <a:ext cx="318385" cy="2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호 100"/>
          <p:cNvSpPr/>
          <p:nvPr/>
        </p:nvSpPr>
        <p:spPr>
          <a:xfrm>
            <a:off x="8131801" y="4127240"/>
            <a:ext cx="137815" cy="1678024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원호 101"/>
          <p:cNvSpPr/>
          <p:nvPr/>
        </p:nvSpPr>
        <p:spPr>
          <a:xfrm>
            <a:off x="7859915" y="3753036"/>
            <a:ext cx="83670" cy="1764196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원호 102"/>
          <p:cNvSpPr/>
          <p:nvPr/>
        </p:nvSpPr>
        <p:spPr>
          <a:xfrm>
            <a:off x="8443394" y="3753036"/>
            <a:ext cx="116531" cy="1620180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아래로 구부러진 화살표 107"/>
          <p:cNvSpPr/>
          <p:nvPr/>
        </p:nvSpPr>
        <p:spPr>
          <a:xfrm flipH="1">
            <a:off x="2123726" y="2762926"/>
            <a:ext cx="4896543" cy="1069652"/>
          </a:xfrm>
          <a:prstGeom prst="curved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139952" y="2430270"/>
            <a:ext cx="1128719" cy="2160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Iteration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75928" y="3068960"/>
            <a:ext cx="5885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747222" y="2937520"/>
            <a:ext cx="81270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Output</a:t>
            </a:r>
            <a:endParaRPr lang="ko-KR" alt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251739" y="4570661"/>
            <a:ext cx="288032" cy="3441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316324" y="4585384"/>
            <a:ext cx="288032" cy="3441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2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509501" y="4585384"/>
            <a:ext cx="288032" cy="3441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3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512169" y="4585383"/>
            <a:ext cx="288032" cy="3441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4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588224" y="4581128"/>
            <a:ext cx="288032" cy="3441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5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4509501" y="2868811"/>
            <a:ext cx="288032" cy="3441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6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20110801_김현우 논문아이디어</Template>
  <TotalTime>8306</TotalTime>
  <Words>1216</Words>
  <Application>Microsoft Office PowerPoint</Application>
  <PresentationFormat>화면 슬라이드 쇼(4:3)</PresentationFormat>
  <Paragraphs>331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SNU IDB Lab.</vt:lpstr>
      <vt:lpstr>Ontology Mapping Survey</vt:lpstr>
      <vt:lpstr>Outline</vt:lpstr>
      <vt:lpstr>Introduction</vt:lpstr>
      <vt:lpstr>Introduction</vt:lpstr>
      <vt:lpstr>Introduction</vt:lpstr>
      <vt:lpstr>Outline</vt:lpstr>
      <vt:lpstr>Background </vt:lpstr>
      <vt:lpstr>Background</vt:lpstr>
      <vt:lpstr>Background</vt:lpstr>
      <vt:lpstr>Background</vt:lpstr>
      <vt:lpstr>Background</vt:lpstr>
      <vt:lpstr>Background</vt:lpstr>
      <vt:lpstr>Background </vt:lpstr>
      <vt:lpstr>Background</vt:lpstr>
      <vt:lpstr>Background</vt:lpstr>
      <vt:lpstr>Background</vt:lpstr>
      <vt:lpstr>Background</vt:lpstr>
      <vt:lpstr>Outline</vt:lpstr>
      <vt:lpstr>Motivation </vt:lpstr>
      <vt:lpstr>Motivation</vt:lpstr>
      <vt:lpstr>Motivation</vt:lpstr>
      <vt:lpstr>Motivation</vt:lpstr>
      <vt:lpstr>Motivation</vt:lpstr>
      <vt:lpstr>Motivation</vt:lpstr>
      <vt:lpstr>Outline</vt:lpstr>
      <vt:lpstr>Proposed Solution</vt:lpstr>
      <vt:lpstr>Proposed Solution</vt:lpstr>
      <vt:lpstr>Outline</vt:lpstr>
      <vt:lpstr>References</vt:lpstr>
      <vt:lpstr>Thank you!!!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Rating: How difficult is It?</dc:title>
  <dc:creator>Microsoft Corporation</dc:creator>
  <cp:lastModifiedBy>hyewonkim</cp:lastModifiedBy>
  <cp:revision>425</cp:revision>
  <dcterms:created xsi:type="dcterms:W3CDTF">2006-10-05T04:04:58Z</dcterms:created>
  <dcterms:modified xsi:type="dcterms:W3CDTF">2012-04-06T05:59:22Z</dcterms:modified>
</cp:coreProperties>
</file>