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0" r:id="rId2"/>
    <p:sldId id="414" r:id="rId3"/>
    <p:sldId id="455" r:id="rId4"/>
    <p:sldId id="454" r:id="rId5"/>
    <p:sldId id="457" r:id="rId6"/>
    <p:sldId id="456" r:id="rId7"/>
    <p:sldId id="458" r:id="rId8"/>
    <p:sldId id="460" r:id="rId9"/>
    <p:sldId id="459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71" r:id="rId19"/>
    <p:sldId id="470" r:id="rId20"/>
    <p:sldId id="472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>
        <p:scale>
          <a:sx n="100" d="100"/>
          <a:sy n="100" d="100"/>
        </p:scale>
        <p:origin x="-10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2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21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Support Vector Machines in R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err="1"/>
              <a:t>Alexandros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Karatzoglou</a:t>
            </a:r>
            <a:r>
              <a:rPr lang="en-US" altLang="ko-KR" sz="1800" dirty="0" smtClean="0"/>
              <a:t>, David Meyer, Kurt </a:t>
            </a:r>
            <a:r>
              <a:rPr lang="en-US" altLang="ko-KR" sz="1800" dirty="0" err="1" smtClean="0"/>
              <a:t>Hornik</a:t>
            </a:r>
            <a:endParaRPr lang="en-US" altLang="ko-KR" sz="1800" dirty="0" smtClean="0"/>
          </a:p>
          <a:p>
            <a:pPr latinLnBrk="0"/>
            <a:r>
              <a:rPr lang="en-US" altLang="ko-KR" sz="1800" dirty="0" err="1"/>
              <a:t>Technische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University Wien</a:t>
            </a:r>
          </a:p>
          <a:p>
            <a:pPr latinLnBrk="0"/>
            <a:r>
              <a:rPr lang="en-US" altLang="ko-KR" sz="1800" dirty="0" smtClean="0"/>
              <a:t>Journal of Statistical Software, 2006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5,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a decision boundary whose margin is maximized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91356" y="430353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1516" y="307940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48363" y="370550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59053" y="372033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59053" y="445311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84205" y="411887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59832" y="374953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52681" y="356487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28308" y="411887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21157" y="393420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13537" y="482244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7055" y="430353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0489" y="463777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1411" y="467286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914146" y="2672969"/>
            <a:ext cx="3203491" cy="3456384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987824" y="2468019"/>
            <a:ext cx="3203491" cy="3456384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932040" y="4709679"/>
            <a:ext cx="152124" cy="159481"/>
          </a:xfrm>
          <a:prstGeom prst="line">
            <a:avLst/>
          </a:prstGeom>
          <a:ln w="158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contenu 2"/>
          <p:cNvSpPr>
            <a:spLocks noGrp="1"/>
          </p:cNvSpPr>
          <p:nvPr/>
        </p:nvSpPr>
        <p:spPr bwMode="auto">
          <a:xfrm>
            <a:off x="6022314" y="4672869"/>
            <a:ext cx="3293552" cy="12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Margin (smallest distance between decision boundary and any of the data points)</a:t>
            </a:r>
          </a:p>
        </p:txBody>
      </p:sp>
      <p:sp>
        <p:nvSpPr>
          <p:cNvPr id="28" name="Espace réservé du contenu 2"/>
          <p:cNvSpPr>
            <a:spLocks noGrp="1"/>
          </p:cNvSpPr>
          <p:nvPr/>
        </p:nvSpPr>
        <p:spPr bwMode="auto">
          <a:xfrm>
            <a:off x="436331" y="2476739"/>
            <a:ext cx="2335469" cy="60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y(x)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18830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nearest point for margin could be changed frequently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91356" y="430353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1516" y="307940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48363" y="370550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59053" y="372033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59053" y="445311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84205" y="411887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59832" y="374953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52681" y="356487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28308" y="411887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21157" y="393420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13537" y="482244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7055" y="430353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0489" y="463777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1411" y="467286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699792" y="2627895"/>
            <a:ext cx="3417845" cy="335128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959053" y="4690047"/>
            <a:ext cx="152124" cy="159481"/>
          </a:xfrm>
          <a:prstGeom prst="line">
            <a:avLst/>
          </a:prstGeom>
          <a:ln w="158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/>
        </p:nvSpPr>
        <p:spPr bwMode="auto">
          <a:xfrm>
            <a:off x="5897448" y="4690047"/>
            <a:ext cx="1646776" cy="27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Nearest point</a:t>
            </a:r>
          </a:p>
        </p:txBody>
      </p:sp>
      <p:sp>
        <p:nvSpPr>
          <p:cNvPr id="22" name="Espace réservé du contenu 2"/>
          <p:cNvSpPr>
            <a:spLocks noGrp="1"/>
          </p:cNvSpPr>
          <p:nvPr/>
        </p:nvSpPr>
        <p:spPr bwMode="auto">
          <a:xfrm>
            <a:off x="436331" y="2476739"/>
            <a:ext cx="2335469" cy="60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y(x) decision boundary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591199" y="2255735"/>
            <a:ext cx="1778544" cy="4057981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414629" y="3956180"/>
            <a:ext cx="250677" cy="155206"/>
          </a:xfrm>
          <a:prstGeom prst="line">
            <a:avLst/>
          </a:prstGeom>
          <a:ln w="15875">
            <a:solidFill>
              <a:srgbClr val="BD2F0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contenu 2"/>
          <p:cNvSpPr>
            <a:spLocks noGrp="1"/>
          </p:cNvSpPr>
          <p:nvPr/>
        </p:nvSpPr>
        <p:spPr bwMode="auto">
          <a:xfrm>
            <a:off x="4959053" y="2639274"/>
            <a:ext cx="3230616" cy="27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Nearest point after changing y(x)</a:t>
            </a:r>
          </a:p>
        </p:txBody>
      </p:sp>
      <p:cxnSp>
        <p:nvCxnSpPr>
          <p:cNvPr id="36" name="직선 화살표 연결선 35"/>
          <p:cNvCxnSpPr>
            <a:endCxn id="6" idx="0"/>
          </p:cNvCxnSpPr>
          <p:nvPr/>
        </p:nvCxnSpPr>
        <p:spPr>
          <a:xfrm flipH="1">
            <a:off x="4753708" y="2916865"/>
            <a:ext cx="432673" cy="78863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5369744" y="4672869"/>
            <a:ext cx="456758" cy="9691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Constrained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Consider the problem of finding the maximum of a function f(x)</a:t>
            </a:r>
          </a:p>
          <a:p>
            <a:r>
              <a:rPr lang="en-US" altLang="ko-KR" dirty="0" smtClean="0"/>
              <a:t>Subject to a constraint relating x, g(x)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306283" y="2996952"/>
            <a:ext cx="3417845" cy="335128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05269" y="2996952"/>
            <a:ext cx="3417845" cy="335128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47864" y="2996952"/>
            <a:ext cx="3417845" cy="335128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90459" y="2996952"/>
            <a:ext cx="3417845" cy="335128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27984" y="2996952"/>
            <a:ext cx="3417845" cy="335128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/>
        </p:nvSpPr>
        <p:spPr bwMode="auto">
          <a:xfrm>
            <a:off x="1820089" y="2674507"/>
            <a:ext cx="3327975" cy="3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f(x)=1  f(x)=2  f(x)=3  f(x)=4….</a:t>
            </a:r>
          </a:p>
        </p:txBody>
      </p:sp>
      <p:sp>
        <p:nvSpPr>
          <p:cNvPr id="10" name="타원 9"/>
          <p:cNvSpPr/>
          <p:nvPr/>
        </p:nvSpPr>
        <p:spPr>
          <a:xfrm>
            <a:off x="2522307" y="3664481"/>
            <a:ext cx="2736304" cy="2016224"/>
          </a:xfrm>
          <a:prstGeom prst="ellips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Espace réservé du contenu 2"/>
          <p:cNvSpPr>
            <a:spLocks noGrp="1"/>
          </p:cNvSpPr>
          <p:nvPr/>
        </p:nvSpPr>
        <p:spPr bwMode="auto">
          <a:xfrm>
            <a:off x="2043916" y="4379965"/>
            <a:ext cx="478391" cy="3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g(x)</a:t>
            </a:r>
          </a:p>
        </p:txBody>
      </p:sp>
    </p:spTree>
    <p:extLst>
      <p:ext uri="{BB962C8B-B14F-4D97-AF65-F5344CB8AC3E}">
        <p14:creationId xmlns:p14="http://schemas.microsoft.com/office/powerpoint/2010/main" val="832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Constrained </a:t>
            </a:r>
            <a:r>
              <a:rPr lang="en-US" altLang="ko-KR" dirty="0" smtClean="0"/>
              <a:t>Optimization 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Quadratic programming problem</a:t>
            </a:r>
          </a:p>
          <a:p>
            <a:pPr lvl="1"/>
            <a:r>
              <a:rPr lang="en-US" altLang="ko-KR" dirty="0" smtClean="0"/>
              <a:t>f(x): Finding max margin       → decision boundary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1100" dirty="0"/>
          </a:p>
          <a:p>
            <a:pPr lvl="1"/>
            <a:r>
              <a:rPr lang="en-US" altLang="ko-KR" dirty="0" smtClean="0"/>
              <a:t>g(x): Subject to a constraint </a:t>
            </a:r>
            <a:r>
              <a:rPr lang="en-US" altLang="ko-KR" sz="700" dirty="0" smtClean="0"/>
              <a:t> </a:t>
            </a:r>
            <a:r>
              <a:rPr lang="en-US" altLang="ko-KR" dirty="0" smtClean="0"/>
              <a:t>→ margin boundary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547664" y="1844824"/>
                <a:ext cx="1706686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𝑎𝑟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/>
                                  <a:cs typeface="Calibri" pitchFamily="34" charset="0"/>
                                </a:rPr>
                                <m:t>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0" dirty="0" smtClean="0">
                                  <a:latin typeface="Cambria Math"/>
                                  <a:cs typeface="Calibri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𝑤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dirty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>
                                      <a:latin typeface="Cambria Math"/>
                                      <a:cs typeface="Calibri" pitchFamily="34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44824"/>
                <a:ext cx="1706686" cy="6694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559632" y="3356992"/>
                <a:ext cx="4742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𝑢𝑏𝑗𝑒𝑐𝑡</m:t>
                      </m:r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𝑡𝑜</m:t>
                      </m:r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≥1, 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𝑁</m:t>
                      </m:r>
                    </m:oMath>
                  </m:oMathPara>
                </a14:m>
                <a:endParaRPr lang="en-US" altLang="ko-KR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632" y="3356992"/>
                <a:ext cx="474238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347864" y="1923504"/>
                <a:ext cx="1937775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i="1" dirty="0" smtClean="0">
                              <a:latin typeface="Cambria Math"/>
                              <a:cs typeface="Calibri" pitchFamily="34" charset="0"/>
                            </a:rPr>
                            <m:t>∵</m:t>
                          </m:r>
                          <m:r>
                            <a:rPr lang="en-US" altLang="ko-KR" sz="1400" i="1" dirty="0">
                              <a:latin typeface="Cambria Math"/>
                              <a:cs typeface="Calibri" pitchFamily="34" charset="0"/>
                            </a:rPr>
                            <m:t>𝑚𝑎𝑟𝑔𝑖𝑛</m:t>
                          </m:r>
                          <m:r>
                            <a:rPr lang="en-US" altLang="ko-KR" sz="1400" i="1" dirty="0">
                              <a:latin typeface="Cambria Math"/>
                              <a:cs typeface="Calibri" pitchFamily="34" charset="0"/>
                            </a:rPr>
                            <m:t> ∝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𝑦</m:t>
                              </m:r>
                              <m:r>
                                <a:rPr lang="en-US" altLang="ko-KR" sz="1400" i="1" dirty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dirty="0">
                                  <a:latin typeface="Calibri" pitchFamily="34" charset="0"/>
                                  <a:cs typeface="Calibri" pitchFamily="34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923504"/>
                <a:ext cx="1937775" cy="5763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6657595" y="3399098"/>
                <a:ext cx="1789464" cy="292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ko-KR" sz="1400" i="1" dirty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sz="1400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/>
                                  <a:cs typeface="Calibri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/>
                              <a:cs typeface="Calibri" pitchFamily="34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/>
                              <a:cs typeface="Calibri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95" y="3399098"/>
                <a:ext cx="1789464" cy="292581"/>
              </a:xfrm>
              <a:prstGeom prst="rect">
                <a:avLst/>
              </a:prstGeom>
              <a:blipFill rotWithShape="1">
                <a:blip r:embed="rId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3055456" y="4585096"/>
            <a:ext cx="993330" cy="144680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contenu 2"/>
          <p:cNvSpPr>
            <a:spLocks noGrp="1"/>
          </p:cNvSpPr>
          <p:nvPr/>
        </p:nvSpPr>
        <p:spPr bwMode="auto">
          <a:xfrm>
            <a:off x="2654143" y="4225056"/>
            <a:ext cx="2559724" cy="3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y=-1                              y=1</a:t>
            </a:r>
          </a:p>
        </p:txBody>
      </p:sp>
      <p:sp>
        <p:nvSpPr>
          <p:cNvPr id="29" name="Espace réservé du contenu 2"/>
          <p:cNvSpPr>
            <a:spLocks noGrp="1"/>
          </p:cNvSpPr>
          <p:nvPr/>
        </p:nvSpPr>
        <p:spPr bwMode="auto">
          <a:xfrm>
            <a:off x="3676651" y="4221088"/>
            <a:ext cx="504961" cy="3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y=0            </a:t>
            </a:r>
          </a:p>
        </p:txBody>
      </p:sp>
      <p:sp>
        <p:nvSpPr>
          <p:cNvPr id="30" name="Espace réservé du contenu 2"/>
          <p:cNvSpPr>
            <a:spLocks noGrp="1"/>
          </p:cNvSpPr>
          <p:nvPr/>
        </p:nvSpPr>
        <p:spPr bwMode="auto">
          <a:xfrm>
            <a:off x="4489517" y="6031905"/>
            <a:ext cx="1117859" cy="6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decision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boundary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929131" y="4585096"/>
            <a:ext cx="993330" cy="1446809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02806" y="4585096"/>
            <a:ext cx="993330" cy="144680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contenu 2"/>
          <p:cNvSpPr>
            <a:spLocks noGrp="1"/>
          </p:cNvSpPr>
          <p:nvPr/>
        </p:nvSpPr>
        <p:spPr bwMode="auto">
          <a:xfrm>
            <a:off x="5753345" y="6043399"/>
            <a:ext cx="1944216" cy="30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margin boundary</a:t>
            </a:r>
          </a:p>
        </p:txBody>
      </p:sp>
      <p:sp>
        <p:nvSpPr>
          <p:cNvPr id="38" name="Espace réservé du contenu 2"/>
          <p:cNvSpPr>
            <a:spLocks noGrp="1"/>
          </p:cNvSpPr>
          <p:nvPr/>
        </p:nvSpPr>
        <p:spPr bwMode="auto">
          <a:xfrm>
            <a:off x="2282242" y="6064224"/>
            <a:ext cx="1944216" cy="30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margin boundary</a:t>
            </a:r>
          </a:p>
        </p:txBody>
      </p:sp>
      <p:sp>
        <p:nvSpPr>
          <p:cNvPr id="39" name="타원 38"/>
          <p:cNvSpPr/>
          <p:nvPr/>
        </p:nvSpPr>
        <p:spPr>
          <a:xfrm>
            <a:off x="3332448" y="501241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647442" y="546057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051992" y="5805264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10127" y="479715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445005" y="5503169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55455" y="514256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456350" y="472514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868144" y="4870377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927373" y="5733256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217106" y="4902446"/>
            <a:ext cx="356113" cy="345416"/>
          </a:xfrm>
          <a:prstGeom prst="ellipse">
            <a:avLst/>
          </a:prstGeom>
          <a:noFill/>
          <a:ln w="22225">
            <a:solidFill>
              <a:srgbClr val="BD2F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541393" y="5359872"/>
            <a:ext cx="356113" cy="345416"/>
          </a:xfrm>
          <a:prstGeom prst="ellipse">
            <a:avLst/>
          </a:prstGeom>
          <a:noFill/>
          <a:ln w="22225">
            <a:solidFill>
              <a:srgbClr val="BD2F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049406" y="5041868"/>
            <a:ext cx="356113" cy="345416"/>
          </a:xfrm>
          <a:prstGeom prst="ellipse">
            <a:avLst/>
          </a:prstGeom>
          <a:noFill/>
          <a:ln w="22225">
            <a:solidFill>
              <a:srgbClr val="BD2F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5255456" y="4437112"/>
            <a:ext cx="272902" cy="593962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526300" y="4437112"/>
            <a:ext cx="1140626" cy="0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contenu 2"/>
          <p:cNvSpPr>
            <a:spLocks noGrp="1"/>
          </p:cNvSpPr>
          <p:nvPr/>
        </p:nvSpPr>
        <p:spPr bwMode="auto">
          <a:xfrm>
            <a:off x="6677068" y="4280952"/>
            <a:ext cx="1944216" cy="30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Support Vector!</a:t>
            </a:r>
          </a:p>
        </p:txBody>
      </p:sp>
    </p:spTree>
    <p:extLst>
      <p:ext uri="{BB962C8B-B14F-4D97-AF65-F5344CB8AC3E}">
        <p14:creationId xmlns:p14="http://schemas.microsoft.com/office/powerpoint/2010/main" val="26847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8" grpId="0"/>
      <p:bldP spid="29" grpId="0"/>
      <p:bldP spid="30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of 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algorithm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en-US" altLang="ko-KR" dirty="0" smtClean="0"/>
              <a:t>Support Vector Machine</a:t>
            </a:r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12335" y="4585096"/>
            <a:ext cx="993330" cy="144680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6010" y="4585096"/>
            <a:ext cx="993330" cy="1446809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59685" y="4585096"/>
            <a:ext cx="993330" cy="144680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489327" y="501241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04321" y="546057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208871" y="5805264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667006" y="479715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601884" y="5503169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312334" y="514256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613229" y="472514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025023" y="4870377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084252" y="5733256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123728" y="1772816"/>
            <a:ext cx="830805" cy="1446809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01884" y="1912864"/>
            <a:ext cx="3626384" cy="1224136"/>
            <a:chOff x="2601884" y="1912864"/>
            <a:chExt cx="3626384" cy="1224136"/>
          </a:xfrm>
        </p:grpSpPr>
        <p:sp>
          <p:nvSpPr>
            <p:cNvPr id="34" name="타원 33"/>
            <p:cNvSpPr/>
            <p:nvPr/>
          </p:nvSpPr>
          <p:spPr>
            <a:xfrm>
              <a:off x="3489327" y="2200132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804321" y="2648292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208871" y="2992984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667006" y="1984872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601884" y="2690889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312334" y="2330288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613229" y="1912864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025023" y="205809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084252" y="2920976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2749612" y="1772816"/>
            <a:ext cx="830805" cy="1446809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472602" y="1772816"/>
            <a:ext cx="830805" cy="1446809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Quadratic function</a:t>
            </a:r>
          </a:p>
          <a:p>
            <a:pPr lvl="1"/>
            <a:r>
              <a:rPr lang="en-US" altLang="ko-KR" dirty="0" smtClean="0"/>
              <a:t>f(x): Find max margin (decision boundary)</a:t>
            </a:r>
          </a:p>
          <a:p>
            <a:pPr lvl="1"/>
            <a:r>
              <a:rPr lang="en-US" altLang="ko-KR" dirty="0" smtClean="0"/>
              <a:t>g(x): constraint (margin boundary)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Lagrangian</a:t>
            </a:r>
            <a:r>
              <a:rPr lang="en-US" altLang="ko-KR" dirty="0" smtClean="0"/>
              <a:t> function</a:t>
            </a:r>
          </a:p>
          <a:p>
            <a:pPr lvl="1"/>
            <a:r>
              <a:rPr lang="en-US" altLang="ko-KR" dirty="0" smtClean="0"/>
              <a:t>f(x) + g(x)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Dual representation</a:t>
            </a:r>
          </a:p>
          <a:p>
            <a:pPr lvl="1"/>
            <a:r>
              <a:rPr lang="en-US" altLang="ko-KR" dirty="0" smtClean="0"/>
              <a:t>Primal problem ↔ </a:t>
            </a:r>
            <a:r>
              <a:rPr lang="en-US" altLang="ko-KR" smtClean="0"/>
              <a:t>Dual function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More solvable form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</a:t>
            </a:r>
            <a:r>
              <a:rPr lang="en-US" altLang="ko-KR" dirty="0" err="1" smtClean="0"/>
              <a:t>seperable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penalty variable ‘</a:t>
            </a:r>
            <a:r>
              <a:rPr lang="el-GR" altLang="ko-KR" dirty="0" smtClean="0"/>
              <a:t>ξ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942356" y="2132856"/>
            <a:ext cx="993330" cy="144680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816031" y="2132856"/>
            <a:ext cx="993330" cy="1446809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89706" y="2132856"/>
            <a:ext cx="993330" cy="144680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19348" y="256017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534342" y="300833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38892" y="3353024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397027" y="234491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1905" y="3050929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42355" y="269032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43250" y="2272904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55044" y="2418137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14273" y="3281016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39450" y="3122937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067944" y="3134162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5946" y="4212302"/>
            <a:ext cx="75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600" dirty="0" smtClean="0"/>
              <a:t>ξ</a:t>
            </a:r>
            <a:r>
              <a:rPr lang="en-US" altLang="ko-KR" sz="1600" dirty="0" smtClean="0"/>
              <a:t>=0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4562649" y="4212302"/>
            <a:ext cx="75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600" dirty="0" smtClean="0">
                <a:solidFill>
                  <a:schemeClr val="accent6"/>
                </a:solidFill>
              </a:rPr>
              <a:t>ξ</a:t>
            </a:r>
            <a:r>
              <a:rPr lang="en-US" altLang="ko-KR" sz="1600" dirty="0" smtClean="0">
                <a:solidFill>
                  <a:schemeClr val="accent6"/>
                </a:solidFill>
              </a:rPr>
              <a:t>=1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19348" y="4212302"/>
            <a:ext cx="75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600" dirty="0" smtClean="0">
                <a:solidFill>
                  <a:srgbClr val="BD2F03"/>
                </a:solidFill>
              </a:rPr>
              <a:t>ξ</a:t>
            </a:r>
            <a:r>
              <a:rPr lang="en-US" altLang="ko-KR" sz="1600" dirty="0" smtClean="0">
                <a:solidFill>
                  <a:srgbClr val="BD2F03"/>
                </a:solidFill>
              </a:rPr>
              <a:t>&gt;1</a:t>
            </a:r>
            <a:endParaRPr lang="ko-KR" altLang="en-US" sz="1600" dirty="0">
              <a:solidFill>
                <a:srgbClr val="BD2F03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807332" y="3636238"/>
            <a:ext cx="0" cy="576064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683036" y="3636238"/>
            <a:ext cx="0" cy="576064"/>
          </a:xfrm>
          <a:prstGeom prst="line">
            <a:avLst/>
          </a:prstGeom>
          <a:ln w="15875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746407" y="3924270"/>
            <a:ext cx="141788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2331905" y="3924270"/>
            <a:ext cx="247542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298026" y="2191479"/>
            <a:ext cx="4074174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Nonlinear 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altLang="ko-KR" dirty="0" smtClean="0"/>
                  <a:t>Φ</a:t>
                </a:r>
                <a:r>
                  <a:rPr lang="en-US" altLang="ko-KR" dirty="0" smtClean="0"/>
                  <a:t> function</a:t>
                </a:r>
              </a:p>
              <a:p>
                <a:pPr lvl="1"/>
                <a:r>
                  <a:rPr lang="en-US" altLang="ko-KR" dirty="0" smtClean="0"/>
                  <a:t>Feature transform function </a:t>
                </a:r>
                <a:r>
                  <a:rPr lang="el-GR" altLang="ko-KR" dirty="0" smtClean="0"/>
                  <a:t>Φ</a:t>
                </a:r>
                <a:r>
                  <a:rPr lang="en-US" altLang="ko-KR" dirty="0" smtClean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Kernel Trick (alternative method)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93" t="-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5436096" y="2132856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419872" y="213758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11760" y="2132856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15816" y="2132856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44008" y="213758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67944" y="2137588"/>
            <a:ext cx="144016" cy="144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/>
          <p:cNvSpPr/>
          <p:nvPr/>
        </p:nvSpPr>
        <p:spPr>
          <a:xfrm rot="16200000">
            <a:off x="3381732" y="2290536"/>
            <a:ext cx="1879120" cy="4176464"/>
          </a:xfrm>
          <a:prstGeom prst="leftBracket">
            <a:avLst>
              <a:gd name="adj" fmla="val 111128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940152" y="2132856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411760" y="4216089"/>
            <a:ext cx="3672408" cy="1155585"/>
            <a:chOff x="2411760" y="4634074"/>
            <a:chExt cx="3672408" cy="1155585"/>
          </a:xfrm>
        </p:grpSpPr>
        <p:sp>
          <p:nvSpPr>
            <p:cNvPr id="15" name="타원 14"/>
            <p:cNvSpPr/>
            <p:nvPr/>
          </p:nvSpPr>
          <p:spPr>
            <a:xfrm>
              <a:off x="2411760" y="4634074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15816" y="5229200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19872" y="5517232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067944" y="5645643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644008" y="5599937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436096" y="5301208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940152" y="4869160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1562805" y="5075312"/>
            <a:ext cx="5154294" cy="0"/>
          </a:xfrm>
          <a:prstGeom prst="line">
            <a:avLst/>
          </a:prstGeom>
          <a:ln w="15875">
            <a:solidFill>
              <a:srgbClr val="BD2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2"/>
          <p:cNvSpPr>
            <a:spLocks noGrp="1"/>
          </p:cNvSpPr>
          <p:nvPr/>
        </p:nvSpPr>
        <p:spPr bwMode="auto">
          <a:xfrm>
            <a:off x="6813579" y="4896470"/>
            <a:ext cx="1944216" cy="30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Linearly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seperable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!</a:t>
            </a:r>
          </a:p>
        </p:txBody>
      </p:sp>
      <p:sp>
        <p:nvSpPr>
          <p:cNvPr id="33" name="아래쪽 화살표 32"/>
          <p:cNvSpPr/>
          <p:nvPr/>
        </p:nvSpPr>
        <p:spPr>
          <a:xfrm>
            <a:off x="4155093" y="2578967"/>
            <a:ext cx="360040" cy="50405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3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Dimension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3D Vector Space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815916" y="1916832"/>
            <a:ext cx="0" cy="2088232"/>
          </a:xfrm>
          <a:prstGeom prst="line">
            <a:avLst/>
          </a:prstGeom>
          <a:ln w="1587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303748" y="4005064"/>
            <a:ext cx="1512168" cy="1570282"/>
          </a:xfrm>
          <a:prstGeom prst="line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815916" y="4005064"/>
            <a:ext cx="3168352" cy="0"/>
          </a:xfrm>
          <a:prstGeom prst="line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/>
            </p:nvSpPr>
            <p:spPr bwMode="auto">
              <a:xfrm>
                <a:off x="1943708" y="5564437"/>
                <a:ext cx="216024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708" y="5564437"/>
                <a:ext cx="216024" cy="304144"/>
              </a:xfrm>
              <a:prstGeom prst="rect">
                <a:avLst/>
              </a:prstGeom>
              <a:blipFill rotWithShape="1">
                <a:blip r:embed="rId2"/>
                <a:stretch>
                  <a:fillRect l="-28571" r="-25714"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>
                <a:spLocks noGrp="1"/>
              </p:cNvSpPr>
              <p:nvPr/>
            </p:nvSpPr>
            <p:spPr bwMode="auto">
              <a:xfrm>
                <a:off x="7092280" y="3852992"/>
                <a:ext cx="216024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2280" y="3852992"/>
                <a:ext cx="216024" cy="304144"/>
              </a:xfrm>
              <a:prstGeom prst="rect">
                <a:avLst/>
              </a:prstGeom>
              <a:blipFill rotWithShape="1">
                <a:blip r:embed="rId3"/>
                <a:stretch>
                  <a:fillRect l="-25000" r="-27778" b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>
                <a:spLocks noGrp="1"/>
              </p:cNvSpPr>
              <p:nvPr/>
            </p:nvSpPr>
            <p:spPr bwMode="auto">
              <a:xfrm>
                <a:off x="3635896" y="1612688"/>
                <a:ext cx="288032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  <a:cs typeface="Calibri" pitchFamily="34" charset="0"/>
                        </a:rPr>
                        <m:t>𝑦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612688"/>
                <a:ext cx="288032" cy="304144"/>
              </a:xfrm>
              <a:prstGeom prst="rect">
                <a:avLst/>
              </a:prstGeom>
              <a:blipFill rotWithShape="1">
                <a:blip r:embed="rId4"/>
                <a:stretch>
                  <a:fillRect r="-2083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0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Dimension [2/2]</a:t>
            </a:r>
            <a:endParaRPr lang="ko-KR" altLang="en-US" dirty="0"/>
          </a:p>
        </p:txBody>
      </p:sp>
      <p:pic>
        <p:nvPicPr>
          <p:cNvPr id="1026" name="Picture 2" descr="C:\Users\Administrator\Desktop\새 폴더\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258780" cy="27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새 폴더\0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1"/>
          <a:stretch/>
        </p:blipFill>
        <p:spPr bwMode="auto">
          <a:xfrm>
            <a:off x="4860032" y="1556792"/>
            <a:ext cx="3651250" cy="25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1gv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39003" r="43157" b="24932"/>
          <a:stretch/>
        </p:blipFill>
        <p:spPr bwMode="auto">
          <a:xfrm>
            <a:off x="683568" y="4949130"/>
            <a:ext cx="3485014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istrator\Desktop\새 폴더\1gv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6" t="6286" r="2134" b="25271"/>
          <a:stretch/>
        </p:blipFill>
        <p:spPr bwMode="auto">
          <a:xfrm>
            <a:off x="5491150" y="4275188"/>
            <a:ext cx="2389014" cy="23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ce réservé du contenu 2"/>
              <p:cNvSpPr>
                <a:spLocks noGrp="1"/>
              </p:cNvSpPr>
              <p:nvPr/>
            </p:nvSpPr>
            <p:spPr bwMode="auto">
              <a:xfrm>
                <a:off x="3779912" y="3340880"/>
                <a:ext cx="216024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340880"/>
                <a:ext cx="216024" cy="304144"/>
              </a:xfrm>
              <a:prstGeom prst="rect">
                <a:avLst/>
              </a:prstGeom>
              <a:blipFill rotWithShape="1">
                <a:blip r:embed="rId5"/>
                <a:stretch>
                  <a:fillRect l="-8333" r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ce réservé du contenu 2"/>
              <p:cNvSpPr>
                <a:spLocks noGrp="1"/>
              </p:cNvSpPr>
              <p:nvPr/>
            </p:nvSpPr>
            <p:spPr bwMode="auto">
              <a:xfrm>
                <a:off x="1763688" y="1540680"/>
                <a:ext cx="216024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1540680"/>
                <a:ext cx="216024" cy="304144"/>
              </a:xfrm>
              <a:prstGeom prst="rect">
                <a:avLst/>
              </a:prstGeom>
              <a:blipFill rotWithShape="1">
                <a:blip r:embed="rId6"/>
                <a:stretch>
                  <a:fillRect l="-11111" r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ce réservé du contenu 2"/>
              <p:cNvSpPr>
                <a:spLocks noGrp="1"/>
              </p:cNvSpPr>
              <p:nvPr/>
            </p:nvSpPr>
            <p:spPr bwMode="auto">
              <a:xfrm>
                <a:off x="683568" y="3988952"/>
                <a:ext cx="288032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cs typeface="Calibri" pitchFamily="34" charset="0"/>
                        </a:rPr>
                        <m:t>𝑦</m:t>
                      </m:r>
                    </m:oMath>
                  </m:oMathPara>
                </a14:m>
                <a:endParaRPr lang="en-US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988952"/>
                <a:ext cx="288032" cy="3041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space réservé du contenu 2"/>
              <p:cNvSpPr>
                <a:spLocks noGrp="1"/>
              </p:cNvSpPr>
              <p:nvPr/>
            </p:nvSpPr>
            <p:spPr bwMode="auto">
              <a:xfrm>
                <a:off x="7452320" y="3794434"/>
                <a:ext cx="216024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2320" y="3794434"/>
                <a:ext cx="216024" cy="304144"/>
              </a:xfrm>
              <a:prstGeom prst="rect">
                <a:avLst/>
              </a:prstGeom>
              <a:blipFill rotWithShape="1">
                <a:blip r:embed="rId8"/>
                <a:stretch>
                  <a:fillRect l="-8333" r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2"/>
              <p:cNvSpPr>
                <a:spLocks noGrp="1"/>
              </p:cNvSpPr>
              <p:nvPr/>
            </p:nvSpPr>
            <p:spPr bwMode="auto">
              <a:xfrm>
                <a:off x="8295258" y="2420888"/>
                <a:ext cx="216024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5258" y="2420888"/>
                <a:ext cx="216024" cy="304144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2"/>
              <p:cNvSpPr>
                <a:spLocks noGrp="1"/>
              </p:cNvSpPr>
              <p:nvPr/>
            </p:nvSpPr>
            <p:spPr bwMode="auto">
              <a:xfrm>
                <a:off x="5868144" y="1538001"/>
                <a:ext cx="288032" cy="30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cs typeface="Calibri" pitchFamily="34" charset="0"/>
                        </a:rPr>
                        <m:t>𝑦</m:t>
                      </m:r>
                    </m:oMath>
                  </m:oMathPara>
                </a14:m>
                <a:endParaRPr lang="en-US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1538001"/>
                <a:ext cx="288032" cy="3041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Support Vector Machines</a:t>
            </a:r>
          </a:p>
          <a:p>
            <a:r>
              <a:rPr lang="en-US" altLang="ko-KR" dirty="0" smtClean="0"/>
              <a:t>Data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Administrator\Desktop\새 폴더\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89784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새 폴더\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96776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6893" y="486916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A contour plot of the fitted decision values for a simple binary classification problem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4088" y="4976881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SVM plot visualizing the iris data.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Support Vector Machine</a:t>
            </a:r>
          </a:p>
          <a:p>
            <a:pPr lvl="1"/>
            <a:r>
              <a:rPr lang="en-US" altLang="ko-KR" dirty="0" smtClean="0"/>
              <a:t>Two-class classification problem</a:t>
            </a:r>
          </a:p>
          <a:p>
            <a:pPr lvl="1"/>
            <a:r>
              <a:rPr lang="en-US" altLang="ko-KR" dirty="0" smtClean="0"/>
              <a:t>Quadric function → </a:t>
            </a:r>
            <a:r>
              <a:rPr lang="en-US" altLang="ko-KR" dirty="0" err="1" smtClean="0"/>
              <a:t>Lagrangian</a:t>
            </a:r>
            <a:r>
              <a:rPr lang="en-US" altLang="ko-KR" dirty="0" smtClean="0"/>
              <a:t> function → Dual function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Pros</a:t>
            </a:r>
            <a:endParaRPr lang="en-US" altLang="ko-KR" sz="2200" dirty="0" smtClean="0"/>
          </a:p>
          <a:p>
            <a:pPr lvl="1"/>
            <a:r>
              <a:rPr lang="en-US" altLang="ko-KR" sz="2000" dirty="0" smtClean="0"/>
              <a:t>Produce very accurate classifiers</a:t>
            </a:r>
          </a:p>
          <a:p>
            <a:pPr lvl="1"/>
            <a:r>
              <a:rPr lang="en-US" altLang="ko-KR" dirty="0" smtClean="0"/>
              <a:t>Less </a:t>
            </a:r>
            <a:r>
              <a:rPr lang="en-US" altLang="ko-KR" dirty="0" err="1" smtClean="0"/>
              <a:t>overfitting</a:t>
            </a:r>
            <a:r>
              <a:rPr lang="en-US" altLang="ko-KR" dirty="0" smtClean="0"/>
              <a:t>, robust to noise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dirty="0" smtClean="0"/>
              <a:t>binary classifier</a:t>
            </a:r>
          </a:p>
          <a:p>
            <a:pPr lvl="1"/>
            <a:r>
              <a:rPr lang="en-US" altLang="ko-KR" dirty="0" smtClean="0"/>
              <a:t>Computationally expensive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vs</a:t>
            </a:r>
            <a:r>
              <a:rPr lang="en-US" altLang="ko-KR" dirty="0"/>
              <a:t>. </a:t>
            </a:r>
            <a:r>
              <a:rPr lang="en-US" altLang="ko-KR" dirty="0" smtClean="0"/>
              <a:t>Classification 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en-US" altLang="ko-KR" dirty="0"/>
          </a:p>
          <a:p>
            <a:pPr lvl="1"/>
            <a:r>
              <a:rPr lang="en-US" altLang="ko-KR" dirty="0"/>
              <a:t>Process of organizing objects into groups whose members are similar in some </a:t>
            </a:r>
            <a:r>
              <a:rPr lang="en-US" altLang="ko-KR" dirty="0" smtClean="0"/>
              <a:t>way</a:t>
            </a:r>
          </a:p>
          <a:p>
            <a:pPr lvl="1"/>
            <a:r>
              <a:rPr lang="en-US" altLang="ko-KR" dirty="0" smtClean="0"/>
              <a:t>Hierarchical clustering, Bayesian approaches, ..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2" name="Picture 4" descr="C:\Users\Administrator\Desktop\partitional_cluster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47260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vs. Classification </a:t>
            </a:r>
            <a:r>
              <a:rPr lang="en-US" altLang="ko-KR" dirty="0" smtClean="0"/>
              <a:t>[2/3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Classification</a:t>
            </a:r>
          </a:p>
          <a:p>
            <a:pPr lvl="1"/>
            <a:r>
              <a:rPr lang="en-US" altLang="ko-KR" dirty="0" smtClean="0"/>
              <a:t>Predict group membership for data instances</a:t>
            </a:r>
          </a:p>
          <a:p>
            <a:pPr lvl="1"/>
            <a:r>
              <a:rPr lang="en-US" altLang="ko-KR" b="1" dirty="0" smtClean="0">
                <a:solidFill>
                  <a:srgbClr val="BD2F03"/>
                </a:solidFill>
              </a:rPr>
              <a:t>Support vector machine</a:t>
            </a:r>
            <a:r>
              <a:rPr lang="en-US" altLang="ko-KR" dirty="0" smtClean="0"/>
              <a:t>, Decision tree, Neural networks,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K-nearest neighbors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Administrator\Desktop\linear-classif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49342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40152" y="3717032"/>
            <a:ext cx="144016" cy="144016"/>
          </a:xfrm>
          <a:prstGeom prst="ellipse">
            <a:avLst/>
          </a:prstGeom>
          <a:solidFill>
            <a:srgbClr val="BD2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Espace réservé du contenu 2"/>
          <p:cNvSpPr>
            <a:spLocks noGrp="1"/>
          </p:cNvSpPr>
          <p:nvPr/>
        </p:nvSpPr>
        <p:spPr bwMode="auto">
          <a:xfrm>
            <a:off x="6948264" y="3623015"/>
            <a:ext cx="2088232" cy="67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Classified into class A by classifier</a:t>
            </a:r>
          </a:p>
        </p:txBody>
      </p:sp>
      <p:sp>
        <p:nvSpPr>
          <p:cNvPr id="8" name="Espace réservé du contenu 2"/>
          <p:cNvSpPr>
            <a:spLocks noGrp="1"/>
          </p:cNvSpPr>
          <p:nvPr/>
        </p:nvSpPr>
        <p:spPr bwMode="auto">
          <a:xfrm>
            <a:off x="5436096" y="2633261"/>
            <a:ext cx="1512168" cy="3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New instance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012236" y="2933971"/>
            <a:ext cx="0" cy="63697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92180" y="3789040"/>
            <a:ext cx="684076" cy="0"/>
          </a:xfrm>
          <a:prstGeom prst="straightConnector1">
            <a:avLst/>
          </a:prstGeom>
          <a:ln w="15875">
            <a:solidFill>
              <a:srgbClr val="BD2F03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/>
        </p:nvSpPr>
        <p:spPr bwMode="auto">
          <a:xfrm>
            <a:off x="89502" y="3410237"/>
            <a:ext cx="1908212" cy="3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Computed classifier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97714" y="3570948"/>
            <a:ext cx="84609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vs. Classification </a:t>
            </a:r>
            <a:r>
              <a:rPr lang="en-US" altLang="ko-KR" dirty="0" smtClean="0"/>
              <a:t>[3/3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074" name="Picture 2" descr="C:\Users\Administrator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3402"/>
            <a:ext cx="2743619" cy="193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3081850"/>
            <a:ext cx="2448272" cy="19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>
            <a:spLocks noGrp="1"/>
          </p:cNvSpPr>
          <p:nvPr/>
        </p:nvSpPr>
        <p:spPr bwMode="auto">
          <a:xfrm>
            <a:off x="628268" y="1746807"/>
            <a:ext cx="36169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altLang="ko-KR" sz="1800" dirty="0" smtClean="0"/>
              <a:t>Clustering</a:t>
            </a:r>
          </a:p>
          <a:p>
            <a:pPr lvl="1" algn="l"/>
            <a:r>
              <a:rPr lang="en-US" altLang="ko-KR" sz="1400" dirty="0" smtClean="0"/>
              <a:t>grouping </a:t>
            </a:r>
            <a:r>
              <a:rPr lang="en-US" altLang="ko-KR" sz="1400" dirty="0"/>
              <a:t>points that are close to each other</a:t>
            </a:r>
          </a:p>
        </p:txBody>
      </p:sp>
      <p:sp>
        <p:nvSpPr>
          <p:cNvPr id="7" name="Espace réservé du contenu 2"/>
          <p:cNvSpPr>
            <a:spLocks noGrp="1"/>
          </p:cNvSpPr>
          <p:nvPr/>
        </p:nvSpPr>
        <p:spPr bwMode="auto">
          <a:xfrm>
            <a:off x="4932040" y="1700808"/>
            <a:ext cx="36169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altLang="ko-KR" sz="1800" dirty="0"/>
              <a:t>Classification</a:t>
            </a:r>
            <a:endParaRPr lang="en-US" altLang="ko-KR" sz="1800" dirty="0" smtClean="0"/>
          </a:p>
          <a:p>
            <a:pPr lvl="1" algn="l"/>
            <a:r>
              <a:rPr lang="en-US" altLang="ko-KR" sz="1400" dirty="0"/>
              <a:t>finding a rule that assigns labels to new points</a:t>
            </a:r>
          </a:p>
        </p:txBody>
      </p:sp>
    </p:spTree>
    <p:extLst>
      <p:ext uri="{BB962C8B-B14F-4D97-AF65-F5344CB8AC3E}">
        <p14:creationId xmlns:p14="http://schemas.microsoft.com/office/powerpoint/2010/main" val="39601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vs. Unsupervised learning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Supervised learning</a:t>
            </a:r>
          </a:p>
          <a:p>
            <a:pPr lvl="1"/>
            <a:r>
              <a:rPr lang="en-US" altLang="ko-KR" dirty="0" smtClean="0"/>
              <a:t>Given training data comprising examples of input vectors along with their corresponding target values (labels)</a:t>
            </a:r>
          </a:p>
          <a:p>
            <a:pPr lvl="1"/>
            <a:r>
              <a:rPr lang="en-US" altLang="ko-KR" dirty="0" smtClean="0"/>
              <a:t>SVM is a supervised learning method</a:t>
            </a:r>
            <a:endParaRPr lang="ko-KR" altLang="en-US" dirty="0"/>
          </a:p>
        </p:txBody>
      </p:sp>
      <p:pic>
        <p:nvPicPr>
          <p:cNvPr id="5122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69766"/>
            <a:ext cx="4176201" cy="14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1"/>
          <a:stretch/>
        </p:blipFill>
        <p:spPr bwMode="auto">
          <a:xfrm>
            <a:off x="2061051" y="4437112"/>
            <a:ext cx="4369544" cy="127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580112" y="2924944"/>
            <a:ext cx="936104" cy="2952328"/>
          </a:xfrm>
          <a:prstGeom prst="roundRect">
            <a:avLst>
              <a:gd name="adj" fmla="val 9045"/>
            </a:avLst>
          </a:prstGeom>
          <a:noFill/>
          <a:ln w="15875">
            <a:solidFill>
              <a:srgbClr val="BD2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vs. Unsupervised learning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Unsupervised learning</a:t>
            </a:r>
          </a:p>
          <a:p>
            <a:pPr lvl="1"/>
            <a:r>
              <a:rPr lang="en-US" altLang="ko-KR" dirty="0" smtClean="0"/>
              <a:t>Given training data consists of a set of input vector without any corresponding target values</a:t>
            </a:r>
            <a:endParaRPr lang="ko-KR" altLang="en-US" dirty="0"/>
          </a:p>
        </p:txBody>
      </p:sp>
      <p:pic>
        <p:nvPicPr>
          <p:cNvPr id="5" name="Picture 2" descr="C:\Users\Administrator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12"/>
          <a:stretch/>
        </p:blipFill>
        <p:spPr bwMode="auto">
          <a:xfrm>
            <a:off x="2051721" y="2609726"/>
            <a:ext cx="3528392" cy="14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1" r="19464"/>
          <a:stretch/>
        </p:blipFill>
        <p:spPr bwMode="auto">
          <a:xfrm>
            <a:off x="2061051" y="4077072"/>
            <a:ext cx="3519062" cy="127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580112" y="2564904"/>
            <a:ext cx="936104" cy="2952328"/>
          </a:xfrm>
          <a:prstGeom prst="roundRect">
            <a:avLst>
              <a:gd name="adj" fmla="val 9045"/>
            </a:avLst>
          </a:prstGeom>
          <a:noFill/>
          <a:ln w="15875">
            <a:solidFill>
              <a:srgbClr val="BD2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Espace réservé du contenu 2"/>
          <p:cNvSpPr>
            <a:spLocks noGrp="1"/>
          </p:cNvSpPr>
          <p:nvPr/>
        </p:nvSpPr>
        <p:spPr bwMode="auto">
          <a:xfrm>
            <a:off x="5292080" y="5661248"/>
            <a:ext cx="1512168" cy="8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No target value in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135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Support Vector Machines</a:t>
            </a:r>
          </a:p>
          <a:p>
            <a:r>
              <a:rPr lang="en-US" altLang="ko-KR" dirty="0" smtClean="0"/>
              <a:t>Data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60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Support Vector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Two-class classification problem</a:t>
            </a:r>
          </a:p>
          <a:p>
            <a:r>
              <a:rPr lang="en-US" altLang="ko-KR" dirty="0" smtClean="0"/>
              <a:t>Linear discriminant function for the classification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9632" y="3429000"/>
                <a:ext cx="1862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186262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contenu 2"/>
          <p:cNvSpPr>
            <a:spLocks noGrp="1"/>
          </p:cNvSpPr>
          <p:nvPr/>
        </p:nvSpPr>
        <p:spPr bwMode="auto">
          <a:xfrm>
            <a:off x="4716016" y="5661248"/>
            <a:ext cx="280831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is spam, and </a:t>
            </a:r>
            <a:r>
              <a:rPr lang="en-US" sz="1800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is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nonspam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27984" y="270892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427984" y="5517232"/>
            <a:ext cx="4032448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60032" y="436510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314096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17039" y="376707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27729" y="378190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27729" y="451467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52881" y="418043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508" y="381110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421357" y="362644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96984" y="418043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89833" y="399577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82213" y="488401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45731" y="436510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319165" y="469934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80087" y="473443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548363" y="2950507"/>
            <a:ext cx="3600400" cy="2952328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548363" y="2705472"/>
                <a:ext cx="722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63" y="2705472"/>
                <a:ext cx="722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6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9649</TotalTime>
  <Words>684</Words>
  <Application>Microsoft Office PowerPoint</Application>
  <PresentationFormat>화면 슬라이드 쇼(4:3)</PresentationFormat>
  <Paragraphs>193</Paragraphs>
  <Slides>21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SNU IDB Lab.</vt:lpstr>
      <vt:lpstr>Support Vector Machines in R</vt:lpstr>
      <vt:lpstr>Outline</vt:lpstr>
      <vt:lpstr>Clustering vs. Classification [1/3]</vt:lpstr>
      <vt:lpstr>Clustering vs. Classification [2/3]</vt:lpstr>
      <vt:lpstr>Clustering vs. Classification [3/3]</vt:lpstr>
      <vt:lpstr>Supervised vs. Unsupervised learning [1/2]</vt:lpstr>
      <vt:lpstr>Supervised vs. Unsupervised learning [2/2]</vt:lpstr>
      <vt:lpstr>Outline</vt:lpstr>
      <vt:lpstr>Support Vector Machine</vt:lpstr>
      <vt:lpstr>Goal</vt:lpstr>
      <vt:lpstr>Problem</vt:lpstr>
      <vt:lpstr>Constrained Optimization</vt:lpstr>
      <vt:lpstr>Constrained Optimization Form</vt:lpstr>
      <vt:lpstr>Features of SVM</vt:lpstr>
      <vt:lpstr>Transformation of function</vt:lpstr>
      <vt:lpstr>Non-seperable Data</vt:lpstr>
      <vt:lpstr>Nonlinear SVM</vt:lpstr>
      <vt:lpstr>SVM Dimension [1/2]</vt:lpstr>
      <vt:lpstr>SVM Dimension [2/2]</vt:lpstr>
      <vt:lpstr>Data Analysis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450</cp:revision>
  <dcterms:created xsi:type="dcterms:W3CDTF">2006-10-05T04:04:58Z</dcterms:created>
  <dcterms:modified xsi:type="dcterms:W3CDTF">2013-07-04T21:41:29Z</dcterms:modified>
</cp:coreProperties>
</file>