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301" r:id="rId4"/>
    <p:sldId id="300" r:id="rId5"/>
    <p:sldId id="299" r:id="rId6"/>
    <p:sldId id="298" r:id="rId7"/>
    <p:sldId id="297" r:id="rId8"/>
    <p:sldId id="296" r:id="rId9"/>
    <p:sldId id="295" r:id="rId10"/>
    <p:sldId id="292" r:id="rId11"/>
    <p:sldId id="291" r:id="rId12"/>
    <p:sldId id="290" r:id="rId13"/>
    <p:sldId id="289" r:id="rId14"/>
    <p:sldId id="288" r:id="rId15"/>
    <p:sldId id="320" r:id="rId16"/>
    <p:sldId id="317" r:id="rId17"/>
    <p:sldId id="315" r:id="rId18"/>
    <p:sldId id="313" r:id="rId19"/>
    <p:sldId id="312" r:id="rId20"/>
    <p:sldId id="311" r:id="rId21"/>
    <p:sldId id="310" r:id="rId22"/>
    <p:sldId id="309" r:id="rId23"/>
    <p:sldId id="308" r:id="rId24"/>
    <p:sldId id="304" r:id="rId25"/>
    <p:sldId id="287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699FF"/>
    <a:srgbClr val="0066CC"/>
    <a:srgbClr val="33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0" autoAdjust="0"/>
    <p:restoredTop sz="75105" autoAdjust="0"/>
  </p:normalViewPr>
  <p:slideViewPr>
    <p:cSldViewPr>
      <p:cViewPr>
        <p:scale>
          <a:sx n="67" d="100"/>
          <a:sy n="67" d="100"/>
        </p:scale>
        <p:origin x="-153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50F49CDC-45EA-4F36-9122-C3CB8698F17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2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882BD914-EA38-4BD6-8C3B-03E3808930DC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4787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8C4E1-4DF2-4AFD-9259-B054AF446B63}" type="slidenum">
              <a:rPr lang="ko-KR" altLang="ko-KR"/>
              <a:pPr/>
              <a:t>1</a:t>
            </a:fld>
            <a:endParaRPr lang="ko-KR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D4027-8650-4132-BDDD-A990795F6E6C}" type="slidenum">
              <a:rPr lang="ko-KR" altLang="ko-KR"/>
              <a:pPr/>
              <a:t>10</a:t>
            </a:fld>
            <a:endParaRPr lang="ko-KR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하나의  </a:t>
            </a:r>
            <a:r>
              <a:rPr lang="en-US" altLang="ko-KR"/>
              <a:t>XML</a:t>
            </a:r>
            <a:r>
              <a:rPr lang="ko-KR" altLang="en-US"/>
              <a:t>문서는 </a:t>
            </a:r>
            <a:r>
              <a:rPr lang="en-US" altLang="ko-KR"/>
              <a:t>special</a:t>
            </a:r>
            <a:r>
              <a:rPr lang="ko-KR" altLang="en-US"/>
              <a:t>한 노드에 의해  특징지울 수가 있는데 이러한 </a:t>
            </a:r>
            <a:r>
              <a:rPr lang="en-US" altLang="ko-KR"/>
              <a:t>special</a:t>
            </a:r>
            <a:r>
              <a:rPr lang="ko-KR" altLang="en-US"/>
              <a:t>한 노드로부터 </a:t>
            </a:r>
          </a:p>
          <a:p>
            <a:r>
              <a:rPr lang="en-US" altLang="ko-KR"/>
              <a:t>XML </a:t>
            </a:r>
            <a:r>
              <a:rPr lang="ko-KR" altLang="en-US"/>
              <a:t>문서에 대한 정보를 얻게 해주는 메소드들이 있다. 예를 들면, </a:t>
            </a:r>
            <a:r>
              <a:rPr lang="en-US" altLang="ko-KR"/>
              <a:t>XML</a:t>
            </a:r>
            <a:r>
              <a:rPr lang="ko-KR" altLang="en-US"/>
              <a:t>문서의 타입에 관한 정보를</a:t>
            </a:r>
          </a:p>
          <a:p>
            <a:r>
              <a:rPr lang="ko-KR" altLang="en-US"/>
              <a:t>얻을 수 있는 </a:t>
            </a:r>
            <a:r>
              <a:rPr lang="en-US" altLang="ko-KR"/>
              <a:t>getDocType</a:t>
            </a:r>
            <a:r>
              <a:rPr lang="ko-KR" altLang="en-US"/>
              <a:t>과 같은 메소드가 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6D5CE-F54C-418D-A9B4-39D632A2002B}" type="slidenum">
              <a:rPr lang="ko-KR" altLang="ko-KR"/>
              <a:pPr/>
              <a:t>11</a:t>
            </a:fld>
            <a:endParaRPr lang="ko-KR" altLang="ko-K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Node </a:t>
            </a:r>
            <a:r>
              <a:rPr lang="ko-KR" altLang="en-US"/>
              <a:t>인터페이스의 자식 클래스 중에서 우선 </a:t>
            </a:r>
            <a:r>
              <a:rPr lang="en-US" altLang="ko-KR"/>
              <a:t>Element </a:t>
            </a:r>
            <a:r>
              <a:rPr lang="ko-KR" altLang="en-US"/>
              <a:t>인터페이스에 대해서 살펴보자</a:t>
            </a:r>
          </a:p>
          <a:p>
            <a:r>
              <a:rPr lang="en-US" altLang="ko-KR"/>
              <a:t>DOM</a:t>
            </a:r>
            <a:r>
              <a:rPr lang="ko-KR" altLang="en-US"/>
              <a:t>에서 </a:t>
            </a:r>
            <a:r>
              <a:rPr lang="en-US" altLang="ko-KR"/>
              <a:t>Element </a:t>
            </a:r>
            <a:r>
              <a:rPr lang="ko-KR" altLang="en-US"/>
              <a:t>인터페이스는 </a:t>
            </a:r>
            <a:r>
              <a:rPr lang="en-US" altLang="ko-KR"/>
              <a:t>XML</a:t>
            </a:r>
            <a:r>
              <a:rPr lang="ko-KR" altLang="en-US"/>
              <a:t>문서의 구성요소 중의 하나인 </a:t>
            </a:r>
            <a:r>
              <a:rPr lang="en-US" altLang="ko-KR"/>
              <a:t>element</a:t>
            </a:r>
            <a:r>
              <a:rPr lang="ko-KR" altLang="en-US"/>
              <a:t>에 해당한다.</a:t>
            </a:r>
          </a:p>
          <a:p>
            <a:r>
              <a:rPr lang="ko-KR" altLang="en-US"/>
              <a:t>이러한 </a:t>
            </a:r>
            <a:r>
              <a:rPr lang="en-US" altLang="ko-KR"/>
              <a:t>element</a:t>
            </a:r>
            <a:r>
              <a:rPr lang="ko-KR" altLang="en-US"/>
              <a:t>에 대한 </a:t>
            </a:r>
            <a:r>
              <a:rPr lang="en-US" altLang="ko-KR"/>
              <a:t>processing</a:t>
            </a:r>
            <a:r>
              <a:rPr lang="ko-KR" altLang="en-US"/>
              <a:t>을 위해서 </a:t>
            </a:r>
            <a:r>
              <a:rPr lang="en-US" altLang="ko-KR"/>
              <a:t>DOM</a:t>
            </a:r>
            <a:r>
              <a:rPr lang="ko-KR" altLang="en-US"/>
              <a:t>의 </a:t>
            </a:r>
            <a:r>
              <a:rPr lang="en-US" altLang="ko-KR"/>
              <a:t>element </a:t>
            </a:r>
            <a:r>
              <a:rPr lang="ko-KR" altLang="en-US"/>
              <a:t>인터페이스는 여러 가지 메소드</a:t>
            </a:r>
          </a:p>
          <a:p>
            <a:r>
              <a:rPr lang="ko-KR" altLang="en-US"/>
              <a:t>들을 제공한다. 예를 들어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tag </a:t>
            </a:r>
            <a:r>
              <a:rPr lang="ko-KR" altLang="en-US"/>
              <a:t>이름을 알 수 있게 해주는 </a:t>
            </a:r>
            <a:r>
              <a:rPr lang="en-US" altLang="ko-KR"/>
              <a:t>getTagName</a:t>
            </a:r>
            <a:r>
              <a:rPr lang="ko-KR" altLang="en-US"/>
              <a:t>이라는 메소드가</a:t>
            </a:r>
          </a:p>
          <a:p>
            <a:r>
              <a:rPr lang="ko-KR" altLang="en-US"/>
              <a:t>존재한다. 그리고 특정 </a:t>
            </a:r>
            <a:r>
              <a:rPr lang="en-US" altLang="ko-KR"/>
              <a:t>tag</a:t>
            </a:r>
            <a:r>
              <a:rPr lang="ko-KR" altLang="en-US"/>
              <a:t>이름을 가지는 </a:t>
            </a:r>
            <a:r>
              <a:rPr lang="en-US" altLang="ko-KR"/>
              <a:t>element</a:t>
            </a:r>
            <a:r>
              <a:rPr lang="ko-KR" altLang="en-US"/>
              <a:t>들을 얻을 수 있게 해주는 </a:t>
            </a:r>
            <a:r>
              <a:rPr lang="en-US" altLang="ko-KR"/>
              <a:t>getElementsByTagName</a:t>
            </a:r>
            <a:r>
              <a:rPr lang="ko-KR" altLang="en-US"/>
              <a:t>이라는</a:t>
            </a:r>
          </a:p>
          <a:p>
            <a:r>
              <a:rPr lang="ko-KR" altLang="en-US"/>
              <a:t>메소드가 존재한다. 마지막으로 위 그림에서 볼 수 있듯이 </a:t>
            </a:r>
            <a:r>
              <a:rPr lang="en-US" altLang="ko-KR"/>
              <a:t>element</a:t>
            </a:r>
            <a:r>
              <a:rPr lang="ko-KR" altLang="en-US"/>
              <a:t>들을 </a:t>
            </a:r>
            <a:r>
              <a:rPr lang="en-US" altLang="ko-KR"/>
              <a:t>normalization </a:t>
            </a:r>
            <a:r>
              <a:rPr lang="ko-KR" altLang="en-US"/>
              <a:t>해주는 메소드가 </a:t>
            </a:r>
          </a:p>
          <a:p>
            <a:r>
              <a:rPr lang="ko-KR" altLang="en-US"/>
              <a:t>존재한다.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85163-2ADE-475E-A5B4-26E3514819A4}" type="slidenum">
              <a:rPr lang="ko-KR" altLang="ko-KR"/>
              <a:pPr/>
              <a:t>12</a:t>
            </a:fld>
            <a:endParaRPr lang="ko-KR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Node </a:t>
            </a:r>
            <a:r>
              <a:rPr lang="ko-KR" altLang="en-US"/>
              <a:t>인터페이스의 두 번째 자식클래스로 </a:t>
            </a:r>
            <a:r>
              <a:rPr lang="en-US" altLang="ko-KR"/>
              <a:t>Attribute</a:t>
            </a:r>
            <a:r>
              <a:rPr lang="ko-KR" altLang="en-US"/>
              <a:t>가 있다.</a:t>
            </a:r>
          </a:p>
          <a:p>
            <a:r>
              <a:rPr lang="en-US" altLang="ko-KR"/>
              <a:t>Attribute</a:t>
            </a:r>
            <a:r>
              <a:rPr lang="ko-KR" altLang="en-US"/>
              <a:t>에 대한 특징 정보들을 얻게 해주거나 </a:t>
            </a:r>
            <a:r>
              <a:rPr lang="en-US" altLang="ko-KR"/>
              <a:t>Attribute</a:t>
            </a:r>
            <a:r>
              <a:rPr lang="ko-KR" altLang="en-US"/>
              <a:t>의 값을 설정해줄 수 있는 메소드들이 있다.</a:t>
            </a:r>
          </a:p>
          <a:p>
            <a:r>
              <a:rPr lang="en-US" altLang="ko-KR"/>
              <a:t>getName </a:t>
            </a:r>
            <a:r>
              <a:rPr lang="ko-KR" altLang="en-US"/>
              <a:t>메소드는 </a:t>
            </a:r>
            <a:r>
              <a:rPr lang="en-US" altLang="ko-KR"/>
              <a:t>attribute</a:t>
            </a:r>
            <a:r>
              <a:rPr lang="ko-KR" altLang="en-US"/>
              <a:t>의 이름을 알 수 있게 해준다.</a:t>
            </a:r>
          </a:p>
          <a:p>
            <a:r>
              <a:rPr lang="en-US" altLang="ko-KR"/>
              <a:t>getValue </a:t>
            </a:r>
            <a:r>
              <a:rPr lang="ko-KR" altLang="en-US"/>
              <a:t>메소드는 </a:t>
            </a:r>
            <a:r>
              <a:rPr lang="en-US" altLang="ko-KR"/>
              <a:t>attribute </a:t>
            </a:r>
            <a:r>
              <a:rPr lang="ko-KR" altLang="en-US"/>
              <a:t>의 값을 얻을 수 있게 해준다.</a:t>
            </a:r>
          </a:p>
          <a:p>
            <a:r>
              <a:rPr lang="en-US" altLang="ko-KR"/>
              <a:t>setValue </a:t>
            </a:r>
            <a:r>
              <a:rPr lang="ko-KR" altLang="en-US"/>
              <a:t>메소드는 </a:t>
            </a:r>
            <a:r>
              <a:rPr lang="en-US" altLang="ko-KR"/>
              <a:t>attribute </a:t>
            </a:r>
            <a:r>
              <a:rPr lang="ko-KR" altLang="en-US"/>
              <a:t>의 값을 설정해준다.</a:t>
            </a:r>
          </a:p>
          <a:p>
            <a:r>
              <a:rPr lang="ko-KR" altLang="en-US"/>
              <a:t>이 외에도 새로운 </a:t>
            </a:r>
            <a:r>
              <a:rPr lang="en-US" altLang="ko-KR"/>
              <a:t>attribute</a:t>
            </a:r>
            <a:r>
              <a:rPr lang="ko-KR" altLang="en-US"/>
              <a:t>를 만들 수 있게 해주는 </a:t>
            </a:r>
            <a:r>
              <a:rPr lang="en-US" altLang="ko-KR"/>
              <a:t>createAttribute</a:t>
            </a:r>
            <a:r>
              <a:rPr lang="ko-KR" altLang="en-US"/>
              <a:t>라는 메소드가 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C59D5-0BE5-4AD1-9E29-8A41800BB9FE}" type="slidenum">
              <a:rPr lang="ko-KR" altLang="ko-KR"/>
              <a:pPr/>
              <a:t>13</a:t>
            </a:fld>
            <a:endParaRPr lang="ko-KR" altLang="ko-K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Nodelist </a:t>
            </a:r>
            <a:r>
              <a:rPr lang="ko-KR" altLang="en-US"/>
              <a:t>인터페이스는 2가지 메소드를 가지고 있다.</a:t>
            </a:r>
          </a:p>
          <a:p>
            <a:r>
              <a:rPr lang="ko-KR" altLang="en-US"/>
              <a:t>하나는 </a:t>
            </a:r>
            <a:r>
              <a:rPr lang="en-US" altLang="ko-KR"/>
              <a:t>node </a:t>
            </a:r>
            <a:r>
              <a:rPr lang="ko-KR" altLang="en-US"/>
              <a:t>리스트상에서 인자로 넘어간 </a:t>
            </a:r>
            <a:r>
              <a:rPr lang="en-US" altLang="ko-KR"/>
              <a:t>index</a:t>
            </a:r>
            <a:r>
              <a:rPr lang="ko-KR" altLang="en-US"/>
              <a:t>에 해당하는 위치에 있는 </a:t>
            </a:r>
            <a:r>
              <a:rPr lang="en-US" altLang="ko-KR"/>
              <a:t>node</a:t>
            </a:r>
            <a:r>
              <a:rPr lang="ko-KR" altLang="en-US"/>
              <a:t>를 리턴해 주는</a:t>
            </a:r>
          </a:p>
          <a:p>
            <a:r>
              <a:rPr lang="ko-KR" altLang="en-US"/>
              <a:t>메소드인 </a:t>
            </a:r>
            <a:r>
              <a:rPr lang="en-US" altLang="ko-KR"/>
              <a:t>Item(int index)</a:t>
            </a:r>
            <a:r>
              <a:rPr lang="ko-KR" altLang="en-US"/>
              <a:t>가 있다.</a:t>
            </a:r>
          </a:p>
          <a:p>
            <a:r>
              <a:rPr lang="ko-KR" altLang="en-US"/>
              <a:t>다른 하나는 노드리스트의 길이를 리턴해 주는 </a:t>
            </a:r>
            <a:r>
              <a:rPr lang="en-US" altLang="ko-KR"/>
              <a:t>getLength()</a:t>
            </a:r>
            <a:r>
              <a:rPr lang="ko-KR" altLang="en-US"/>
              <a:t>가 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82EEA-E1D6-46FF-A540-5D434BE1F55F}" type="slidenum">
              <a:rPr lang="ko-KR" altLang="ko-KR"/>
              <a:pPr/>
              <a:t>14</a:t>
            </a:fld>
            <a:endParaRPr lang="ko-KR" altLang="ko-KR"/>
          </a:p>
        </p:txBody>
      </p:sp>
      <p:sp>
        <p:nvSpPr>
          <p:cNvPr id="1290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NamedNodemap </a:t>
            </a:r>
            <a:r>
              <a:rPr lang="ko-KR" altLang="en-US"/>
              <a:t>인터페이스는 특별한 순서 없이 단지 노드이름에 의해 노드들을 접근할 수 있도록</a:t>
            </a:r>
          </a:p>
          <a:p>
            <a:r>
              <a:rPr lang="ko-KR" altLang="en-US"/>
              <a:t>하기 위해 고안되었다. 이것을 가능하게 해주는 메소드들은 다음과 같다.</a:t>
            </a:r>
          </a:p>
          <a:p>
            <a:r>
              <a:rPr lang="en-US" altLang="ko-KR"/>
              <a:t>getNamedItem(string name) </a:t>
            </a:r>
            <a:r>
              <a:rPr lang="ko-KR" altLang="en-US"/>
              <a:t>은 인자로 넘어간 </a:t>
            </a:r>
            <a:r>
              <a:rPr lang="en-US" altLang="ko-KR"/>
              <a:t>name</a:t>
            </a:r>
            <a:r>
              <a:rPr lang="ko-KR" altLang="en-US"/>
              <a:t>에 해당하는 이름을 갖고 있는 노드를 리턴해 준다.</a:t>
            </a:r>
          </a:p>
          <a:p>
            <a:r>
              <a:rPr lang="en-US" altLang="ko-KR"/>
              <a:t>removeNamedItem(string name)</a:t>
            </a:r>
            <a:r>
              <a:rPr lang="ko-KR" altLang="en-US"/>
              <a:t>은 인자로 넘어간 </a:t>
            </a:r>
            <a:r>
              <a:rPr lang="en-US" altLang="ko-KR"/>
              <a:t>name</a:t>
            </a:r>
            <a:r>
              <a:rPr lang="ko-KR" altLang="en-US"/>
              <a:t>에 해당하는 이름을 갖고 있는 노드를 제거해 준다.</a:t>
            </a:r>
          </a:p>
          <a:p>
            <a:r>
              <a:rPr lang="ko-KR" altLang="en-US"/>
              <a:t>이 외에도 </a:t>
            </a:r>
            <a:r>
              <a:rPr lang="en-US" altLang="ko-KR"/>
              <a:t>nodemap</a:t>
            </a:r>
            <a:r>
              <a:rPr lang="ko-KR" altLang="en-US"/>
              <a:t>의 </a:t>
            </a:r>
            <a:r>
              <a:rPr lang="en-US" altLang="ko-KR"/>
              <a:t>length</a:t>
            </a:r>
            <a:r>
              <a:rPr lang="ko-KR" altLang="en-US"/>
              <a:t>를 리턴해 주는 </a:t>
            </a:r>
            <a:r>
              <a:rPr lang="en-US" altLang="ko-KR"/>
              <a:t>getLength()</a:t>
            </a:r>
            <a:r>
              <a:rPr lang="ko-KR" altLang="en-US"/>
              <a:t>라는 메소드가 있고 </a:t>
            </a:r>
            <a:r>
              <a:rPr lang="en-US" altLang="ko-KR"/>
              <a:t>Nodelist </a:t>
            </a:r>
            <a:r>
              <a:rPr lang="ko-KR" altLang="en-US"/>
              <a:t>인터페이스에서와 같이</a:t>
            </a:r>
          </a:p>
          <a:p>
            <a:r>
              <a:rPr lang="ko-KR" altLang="en-US"/>
              <a:t>특정 위치에 있는 노드를 얻을 수 있게 해주는 </a:t>
            </a:r>
            <a:r>
              <a:rPr lang="en-US" altLang="ko-KR"/>
              <a:t>item(int index)</a:t>
            </a:r>
            <a:r>
              <a:rPr lang="ko-KR" altLang="en-US"/>
              <a:t>라는 메소드가 있다. </a:t>
            </a:r>
          </a:p>
          <a:p>
            <a:r>
              <a:rPr lang="en-US" altLang="ko-KR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6B980-B7D6-42F7-8112-0A0FA1BAA043}" type="slidenum">
              <a:rPr lang="ko-KR" altLang="ko-KR"/>
              <a:pPr/>
              <a:t>15</a:t>
            </a:fld>
            <a:endParaRPr lang="ko-KR" altLang="ko-KR"/>
          </a:p>
        </p:txBody>
      </p:sp>
      <p:sp>
        <p:nvSpPr>
          <p:cNvPr id="136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다음으로 </a:t>
            </a:r>
            <a:r>
              <a:rPr lang="en-US" altLang="ko-KR"/>
              <a:t>XML </a:t>
            </a:r>
            <a:r>
              <a:rPr lang="ko-KR" altLang="en-US"/>
              <a:t>문서를 처리하기 위한 두 번째 </a:t>
            </a:r>
            <a:r>
              <a:rPr lang="en-US" altLang="ko-KR"/>
              <a:t>API</a:t>
            </a:r>
            <a:r>
              <a:rPr lang="ko-KR" altLang="en-US"/>
              <a:t>인 </a:t>
            </a:r>
            <a:r>
              <a:rPr lang="en-US" altLang="ko-KR"/>
              <a:t>SAX</a:t>
            </a:r>
            <a:r>
              <a:rPr lang="ko-KR" altLang="en-US"/>
              <a:t>에 대해서</a:t>
            </a:r>
          </a:p>
          <a:p>
            <a:r>
              <a:rPr lang="ko-KR" altLang="en-US"/>
              <a:t>살펴보도록 하자.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B3CC1-C4DF-42ED-A2CC-D9ABA334A5FF}" type="slidenum">
              <a:rPr lang="ko-KR" altLang="ko-KR"/>
              <a:pPr/>
              <a:t>16</a:t>
            </a:fld>
            <a:endParaRPr lang="ko-KR" altLang="ko-KR"/>
          </a:p>
        </p:txBody>
      </p:sp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우리가 살펴볼 내용은 다음과 같다.</a:t>
            </a:r>
          </a:p>
          <a:p>
            <a:r>
              <a:rPr lang="ko-KR" altLang="en-US"/>
              <a:t>첫째, </a:t>
            </a:r>
            <a:r>
              <a:rPr lang="en-US" altLang="ko-KR"/>
              <a:t>SAX</a:t>
            </a:r>
            <a:r>
              <a:rPr lang="ko-KR" altLang="en-US"/>
              <a:t>란 무엇인가 에 대해서 간략히 살펴볼 것이다.</a:t>
            </a:r>
          </a:p>
          <a:p>
            <a:r>
              <a:rPr lang="ko-KR" altLang="en-US"/>
              <a:t>둘째, </a:t>
            </a:r>
            <a:r>
              <a:rPr lang="en-US" altLang="ko-KR"/>
              <a:t>SAX</a:t>
            </a:r>
            <a:r>
              <a:rPr lang="ko-KR" altLang="en-US"/>
              <a:t>에는 어떠한 인터페이스가 존재하는지에 대해서 간략히 볼 것이다.</a:t>
            </a:r>
          </a:p>
          <a:p>
            <a:r>
              <a:rPr lang="ko-KR" altLang="en-US"/>
              <a:t>셋째, </a:t>
            </a:r>
            <a:r>
              <a:rPr lang="en-US" altLang="ko-KR"/>
              <a:t>SAX</a:t>
            </a:r>
            <a:r>
              <a:rPr lang="ko-KR" altLang="en-US"/>
              <a:t>의 각종 인터페이스(</a:t>
            </a:r>
            <a:r>
              <a:rPr lang="en-US" altLang="ko-KR"/>
              <a:t>parser,document handler, attribute lists, error handler, locator </a:t>
            </a:r>
            <a:r>
              <a:rPr lang="ko-KR" altLang="en-US"/>
              <a:t>등등)</a:t>
            </a:r>
          </a:p>
          <a:p>
            <a:r>
              <a:rPr lang="ko-KR" altLang="en-US"/>
              <a:t>에 대해서 구체적으로 살펴볼 것이다.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08D1E-2B43-4CC3-BED0-4642CAAB2537}" type="slidenum">
              <a:rPr lang="ko-KR" altLang="ko-KR"/>
              <a:pPr/>
              <a:t>17</a:t>
            </a:fld>
            <a:endParaRPr lang="ko-KR" altLang="ko-KR"/>
          </a:p>
        </p:txBody>
      </p:sp>
      <p:sp>
        <p:nvSpPr>
          <p:cNvPr id="1300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</a:t>
            </a:r>
            <a:r>
              <a:rPr lang="ko-KR" altLang="en-US"/>
              <a:t>는 </a:t>
            </a:r>
            <a:r>
              <a:rPr lang="en-US" altLang="ko-KR"/>
              <a:t>XML data</a:t>
            </a:r>
            <a:r>
              <a:rPr lang="ko-KR" altLang="en-US"/>
              <a:t>를 </a:t>
            </a:r>
            <a:r>
              <a:rPr lang="en-US" altLang="ko-KR"/>
              <a:t>parsing</a:t>
            </a:r>
            <a:r>
              <a:rPr lang="ko-KR" altLang="en-US"/>
              <a:t>하기 위한 </a:t>
            </a:r>
            <a:r>
              <a:rPr lang="en-US" altLang="ko-KR"/>
              <a:t>standard </a:t>
            </a:r>
            <a:r>
              <a:rPr lang="ko-KR" altLang="en-US"/>
              <a:t>이다. </a:t>
            </a:r>
            <a:r>
              <a:rPr lang="en-US" altLang="ko-KR"/>
              <a:t>SAX </a:t>
            </a:r>
            <a:r>
              <a:rPr lang="ko-KR" altLang="en-US"/>
              <a:t>파서는 </a:t>
            </a:r>
            <a:r>
              <a:rPr lang="en-US" altLang="ko-KR"/>
              <a:t>XML </a:t>
            </a:r>
            <a:r>
              <a:rPr lang="ko-KR" altLang="en-US"/>
              <a:t>데이터의 스트림을 </a:t>
            </a:r>
          </a:p>
          <a:p>
            <a:r>
              <a:rPr lang="ko-KR" altLang="en-US"/>
              <a:t>읽어드려서 그것을 파싱한다. 파싱된 결과로부터 나온 </a:t>
            </a:r>
            <a:r>
              <a:rPr lang="en-US" altLang="ko-KR"/>
              <a:t>tag</a:t>
            </a:r>
            <a:r>
              <a:rPr lang="ko-KR" altLang="en-US"/>
              <a:t>들을 해석할 시 이벤트를 감지하게</a:t>
            </a:r>
          </a:p>
          <a:p>
            <a:r>
              <a:rPr lang="ko-KR" altLang="en-US"/>
              <a:t>된다. 그리고 감지된 이벤트들을 다시 애플리케이션으로 보내준다.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794DE-BADC-4D2B-8235-0BBAADBA9B55}" type="slidenum">
              <a:rPr lang="ko-KR" altLang="ko-KR"/>
              <a:pPr/>
              <a:t>18</a:t>
            </a:fld>
            <a:endParaRPr lang="ko-KR" altLang="ko-KR"/>
          </a:p>
        </p:txBody>
      </p:sp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</a:t>
            </a:r>
            <a:r>
              <a:rPr lang="ko-KR" altLang="en-US"/>
              <a:t>에는 다음과 같이 기능에 따른 여러 가지 인터페이스가 존재하는데</a:t>
            </a:r>
          </a:p>
          <a:p>
            <a:r>
              <a:rPr lang="ko-KR" altLang="en-US"/>
              <a:t>다음 장에 이러한 인터페이스에 대해서 자세히 보도록 하자.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35FC2-4838-46A6-A6AC-97E45B28F446}" type="slidenum">
              <a:rPr lang="ko-KR" altLang="ko-KR"/>
              <a:pPr/>
              <a:t>19</a:t>
            </a:fld>
            <a:endParaRPr lang="ko-KR" altLang="ko-K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우선 첫번째로 볼 인터페이스는 </a:t>
            </a:r>
            <a:r>
              <a:rPr lang="en-US" altLang="ko-KR"/>
              <a:t>parser </a:t>
            </a:r>
            <a:r>
              <a:rPr lang="ko-KR" altLang="en-US"/>
              <a:t>인터페이스이다. 이 인터페이스에는 </a:t>
            </a:r>
            <a:r>
              <a:rPr lang="en-US" altLang="ko-KR"/>
              <a:t>XML</a:t>
            </a:r>
            <a:r>
              <a:rPr lang="ko-KR" altLang="en-US"/>
              <a:t>문서를 파싱하기 위해</a:t>
            </a:r>
          </a:p>
          <a:p>
            <a:r>
              <a:rPr lang="ko-KR" altLang="en-US"/>
              <a:t>필요한 각종 메소드들이 정의 되어 있다. 그러면 </a:t>
            </a:r>
            <a:r>
              <a:rPr lang="en-US" altLang="ko-KR"/>
              <a:t>parser</a:t>
            </a:r>
            <a:r>
              <a:rPr lang="ko-KR" altLang="en-US"/>
              <a:t>가 구체적으로 어떻게 작동하는지에 대해서 살펴보자</a:t>
            </a:r>
          </a:p>
          <a:p>
            <a:r>
              <a:rPr lang="ko-KR" altLang="en-US"/>
              <a:t> </a:t>
            </a:r>
            <a:r>
              <a:rPr lang="en-US" altLang="ko-KR"/>
              <a:t>I) </a:t>
            </a:r>
            <a:r>
              <a:rPr lang="ko-KR" altLang="en-US"/>
              <a:t>우선 </a:t>
            </a:r>
            <a:r>
              <a:rPr lang="en-US" altLang="ko-KR"/>
              <a:t>parser </a:t>
            </a:r>
            <a:r>
              <a:rPr lang="ko-KR" altLang="en-US"/>
              <a:t>개발자는 </a:t>
            </a:r>
            <a:r>
              <a:rPr lang="en-US" altLang="ko-KR"/>
              <a:t>parser </a:t>
            </a:r>
            <a:r>
              <a:rPr lang="ko-KR" altLang="en-US"/>
              <a:t>인터페이스를 구현하는 즉,  실질적으로 </a:t>
            </a:r>
            <a:r>
              <a:rPr lang="en-US" altLang="ko-KR"/>
              <a:t>XML</a:t>
            </a:r>
            <a:r>
              <a:rPr lang="ko-KR" altLang="en-US"/>
              <a:t>문서를 </a:t>
            </a:r>
            <a:r>
              <a:rPr lang="en-US" altLang="ko-KR"/>
              <a:t>parsing </a:t>
            </a:r>
            <a:r>
              <a:rPr lang="ko-KR" altLang="en-US"/>
              <a:t>하게 될 클래스를 </a:t>
            </a:r>
          </a:p>
          <a:p>
            <a:r>
              <a:rPr lang="ko-KR" altLang="en-US"/>
              <a:t>만들어야 한다.</a:t>
            </a:r>
          </a:p>
          <a:p>
            <a:r>
              <a:rPr lang="ko-KR" altLang="en-US"/>
              <a:t> </a:t>
            </a:r>
            <a:r>
              <a:rPr lang="en-US" altLang="ko-KR"/>
              <a:t>II) parser </a:t>
            </a:r>
            <a:r>
              <a:rPr lang="ko-KR" altLang="en-US"/>
              <a:t>개발자에 의해 만들어진 </a:t>
            </a:r>
            <a:r>
              <a:rPr lang="en-US" altLang="ko-KR"/>
              <a:t>parser</a:t>
            </a:r>
            <a:r>
              <a:rPr lang="ko-KR" altLang="en-US"/>
              <a:t>는 우선  파싱할 </a:t>
            </a:r>
            <a:r>
              <a:rPr lang="en-US" altLang="ko-KR"/>
              <a:t>XML </a:t>
            </a:r>
            <a:r>
              <a:rPr lang="ko-KR" altLang="en-US"/>
              <a:t>데이터를 읽어 드리게 된다.</a:t>
            </a:r>
          </a:p>
          <a:p>
            <a:r>
              <a:rPr lang="ko-KR" altLang="en-US"/>
              <a:t> </a:t>
            </a:r>
            <a:r>
              <a:rPr lang="en-US" altLang="ko-KR"/>
              <a:t>III) parser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문서를 읽어나가는 도중, 의미를 가지는 객체를 만나게 되면 일단 </a:t>
            </a:r>
            <a:r>
              <a:rPr lang="en-US" altLang="ko-KR"/>
              <a:t>reading</a:t>
            </a:r>
            <a:r>
              <a:rPr lang="ko-KR" altLang="en-US"/>
              <a:t>을 멈추게 된다.</a:t>
            </a:r>
          </a:p>
          <a:p>
            <a:r>
              <a:rPr lang="ko-KR" altLang="en-US"/>
              <a:t> </a:t>
            </a:r>
            <a:r>
              <a:rPr lang="en-US" altLang="ko-KR"/>
              <a:t>IV) reading</a:t>
            </a:r>
            <a:r>
              <a:rPr lang="ko-KR" altLang="en-US"/>
              <a:t>을 멈추고 난 후 적당한 메소드를 호출하여 그 객체와 관련된 정보를 메인 애플리케이션에 전달한다.</a:t>
            </a:r>
          </a:p>
          <a:p>
            <a:r>
              <a:rPr lang="ko-KR" altLang="en-US"/>
              <a:t> </a:t>
            </a:r>
            <a:r>
              <a:rPr lang="en-US" altLang="ko-KR"/>
              <a:t>V) </a:t>
            </a:r>
            <a:r>
              <a:rPr lang="ko-KR" altLang="en-US"/>
              <a:t>호출 된 메소드의 수행이 종료되면 계속해서 파싱을 진행해 나간다.</a:t>
            </a:r>
          </a:p>
          <a:p>
            <a:r>
              <a:rPr lang="ko-KR" altLang="en-US"/>
              <a:t>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1FD62-C89E-4C34-BA66-E91D749996AC}" type="slidenum">
              <a:rPr lang="ko-KR" altLang="ko-KR"/>
              <a:pPr/>
              <a:t>2</a:t>
            </a:fld>
            <a:endParaRPr lang="ko-KR" altLang="ko-K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애플리케이션이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processing</a:t>
            </a:r>
            <a:r>
              <a:rPr lang="ko-KR" altLang="en-US"/>
              <a:t>하기 위한 </a:t>
            </a:r>
            <a:r>
              <a:rPr lang="en-US" altLang="ko-KR"/>
              <a:t>API</a:t>
            </a:r>
            <a:r>
              <a:rPr lang="ko-KR" altLang="en-US"/>
              <a:t>에는 대표적으로 2가지가 존재하는데</a:t>
            </a:r>
          </a:p>
          <a:p>
            <a:r>
              <a:rPr lang="ko-KR" altLang="en-US"/>
              <a:t>하나는 </a:t>
            </a:r>
            <a:r>
              <a:rPr lang="en-US" altLang="ko-KR"/>
              <a:t>DOM(Document Object Model) </a:t>
            </a:r>
            <a:r>
              <a:rPr lang="ko-KR" altLang="en-US"/>
              <a:t>이고 다른 하나는 </a:t>
            </a:r>
            <a:r>
              <a:rPr lang="en-US" altLang="ko-KR"/>
              <a:t>SAX(Simple API for XML)</a:t>
            </a:r>
            <a:r>
              <a:rPr lang="ko-KR" altLang="en-US"/>
              <a:t>이다. </a:t>
            </a:r>
          </a:p>
          <a:p>
            <a:r>
              <a:rPr lang="ko-KR" altLang="en-US"/>
              <a:t>그러면 이러한 2가지 대표적인 </a:t>
            </a:r>
            <a:r>
              <a:rPr lang="en-US" altLang="ko-KR"/>
              <a:t>API</a:t>
            </a:r>
            <a:r>
              <a:rPr lang="ko-KR" altLang="en-US"/>
              <a:t>에 대해서 각각 살펴보고 그것들을 이용한 애플리케이션은</a:t>
            </a:r>
          </a:p>
          <a:p>
            <a:r>
              <a:rPr lang="ko-KR" altLang="en-US"/>
              <a:t>어떻게 만들 수가 있는지에 대해서 살펴보도록 하자.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96558-DA6A-40C2-975A-7990A1CA0C42}" type="slidenum">
              <a:rPr lang="ko-KR" altLang="ko-KR"/>
              <a:pPr/>
              <a:t>20</a:t>
            </a:fld>
            <a:endParaRPr lang="ko-KR" altLang="ko-K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다음으로 </a:t>
            </a:r>
            <a:r>
              <a:rPr lang="en-US" altLang="ko-KR"/>
              <a:t>document handler </a:t>
            </a:r>
            <a:r>
              <a:rPr lang="ko-KR" altLang="en-US"/>
              <a:t>인터페이스에 대해서 살펴보도록 하자.</a:t>
            </a:r>
          </a:p>
          <a:p>
            <a:r>
              <a:rPr lang="ko-KR" altLang="en-US"/>
              <a:t>애플리케이션이 </a:t>
            </a:r>
            <a:r>
              <a:rPr lang="en-US" altLang="ko-KR"/>
              <a:t>parser</a:t>
            </a:r>
            <a:r>
              <a:rPr lang="ko-KR" altLang="en-US"/>
              <a:t>로부터 이벤트 정보(바로 전 장에서 말한 바와 같이 파서가 </a:t>
            </a:r>
            <a:r>
              <a:rPr lang="en-US" altLang="ko-KR"/>
              <a:t>XML</a:t>
            </a:r>
            <a:r>
              <a:rPr lang="ko-KR" altLang="en-US"/>
              <a:t>문서를 </a:t>
            </a:r>
          </a:p>
          <a:p>
            <a:r>
              <a:rPr lang="ko-KR" altLang="en-US"/>
              <a:t>파싱 하면서  의미 있는 객체를 만났을 시 애플리케이션으로 전달되는 정보)를 받기 위해서는</a:t>
            </a:r>
          </a:p>
          <a:p>
            <a:r>
              <a:rPr lang="ko-KR" altLang="en-US"/>
              <a:t>애플리케이션 개발자가 </a:t>
            </a:r>
            <a:r>
              <a:rPr lang="en-US" altLang="ko-KR"/>
              <a:t>DocumentHandler</a:t>
            </a:r>
            <a:r>
              <a:rPr lang="ko-KR" altLang="en-US"/>
              <a:t>라는 인터페이스를 구현하는 클래스를 만들어야 한다.</a:t>
            </a:r>
          </a:p>
          <a:p>
            <a:r>
              <a:rPr lang="ko-KR" altLang="en-US"/>
              <a:t> 이 그림에서 보는 바와 같이 </a:t>
            </a:r>
            <a:r>
              <a:rPr lang="en-US" altLang="ko-KR"/>
              <a:t>parser</a:t>
            </a:r>
            <a:r>
              <a:rPr lang="ko-KR" altLang="en-US"/>
              <a:t>가 </a:t>
            </a:r>
            <a:r>
              <a:rPr lang="en-US" altLang="ko-KR"/>
              <a:t>XML</a:t>
            </a:r>
            <a:r>
              <a:rPr lang="ko-KR" altLang="en-US"/>
              <a:t>문서를 파싱하면서 이벤트를 만나게 되면(예를 들어</a:t>
            </a:r>
          </a:p>
          <a:p>
            <a:r>
              <a:rPr lang="ko-KR" altLang="en-US"/>
              <a:t>문서의 시작,</a:t>
            </a:r>
            <a:r>
              <a:rPr lang="en-US" altLang="ko-KR"/>
              <a:t>element</a:t>
            </a:r>
            <a:r>
              <a:rPr lang="ko-KR" altLang="en-US"/>
              <a:t>의 시작,</a:t>
            </a:r>
            <a:r>
              <a:rPr lang="en-US" altLang="ko-KR"/>
              <a:t>element</a:t>
            </a:r>
            <a:r>
              <a:rPr lang="ko-KR" altLang="en-US"/>
              <a:t>의 끝, 문서의 끝 등등) </a:t>
            </a:r>
            <a:r>
              <a:rPr lang="en-US" altLang="ko-KR"/>
              <a:t>DocumentHandler</a:t>
            </a:r>
            <a:r>
              <a:rPr lang="ko-KR" altLang="en-US"/>
              <a:t>를 구현한 클래스의</a:t>
            </a:r>
          </a:p>
          <a:p>
            <a:r>
              <a:rPr lang="ko-KR" altLang="en-US"/>
              <a:t>해당 메소드를 호출하여 관련된 정보를 애플리케이션으로 전달해주게 된다. 그렇게 함으로서 </a:t>
            </a:r>
          </a:p>
          <a:p>
            <a:r>
              <a:rPr lang="ko-KR" altLang="en-US"/>
              <a:t>애플리케이션은 </a:t>
            </a:r>
            <a:r>
              <a:rPr lang="en-US" altLang="ko-KR"/>
              <a:t>parser</a:t>
            </a:r>
            <a:r>
              <a:rPr lang="ko-KR" altLang="en-US"/>
              <a:t>로부터 정보를 받을 수 있게 된다.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05179-7BA3-4500-BAFF-4BCAEAFC9E49}" type="slidenum">
              <a:rPr lang="ko-KR" altLang="ko-KR"/>
              <a:pPr/>
              <a:t>21</a:t>
            </a:fld>
            <a:endParaRPr lang="ko-KR" altLang="ko-KR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Attribute list</a:t>
            </a:r>
            <a:r>
              <a:rPr lang="ko-KR" altLang="en-US"/>
              <a:t>는 모든 </a:t>
            </a:r>
            <a:r>
              <a:rPr lang="en-US" altLang="ko-KR"/>
              <a:t>attribute</a:t>
            </a:r>
            <a:r>
              <a:rPr lang="ko-KR" altLang="en-US"/>
              <a:t>에 대한 정보를 얻을 수 있게 해주는 인터페이스이다.</a:t>
            </a:r>
          </a:p>
          <a:p>
            <a:r>
              <a:rPr lang="ko-KR" altLang="en-US"/>
              <a:t>그러면 이 인터페이스에서 제공되는 메소드에는 어떠한 것이 있는지를 살펴보도록 하자.</a:t>
            </a:r>
          </a:p>
          <a:p>
            <a:r>
              <a:rPr lang="ko-KR" altLang="en-US"/>
              <a:t>첫째, 얼마나 많은 </a:t>
            </a:r>
            <a:r>
              <a:rPr lang="en-US" altLang="ko-KR"/>
              <a:t>attribute</a:t>
            </a:r>
            <a:r>
              <a:rPr lang="ko-KR" altLang="en-US"/>
              <a:t>가 존재하는지에 대한 정보를 알 수 있게 해주는 </a:t>
            </a:r>
            <a:r>
              <a:rPr lang="en-US" altLang="ko-KR"/>
              <a:t>getLength() </a:t>
            </a:r>
            <a:r>
              <a:rPr lang="ko-KR" altLang="en-US"/>
              <a:t>메소드</a:t>
            </a:r>
          </a:p>
          <a:p>
            <a:r>
              <a:rPr lang="ko-KR" altLang="en-US"/>
              <a:t>둘째, 인자로 넘어간 </a:t>
            </a:r>
            <a:r>
              <a:rPr lang="en-US" altLang="ko-KR"/>
              <a:t>i </a:t>
            </a:r>
            <a:r>
              <a:rPr lang="ko-KR" altLang="en-US"/>
              <a:t>번째 위치한 애트리뷰트의 이름을 알 수 있게 해주는 </a:t>
            </a:r>
            <a:r>
              <a:rPr lang="en-US" altLang="ko-KR"/>
              <a:t>getName(int i) </a:t>
            </a:r>
            <a:r>
              <a:rPr lang="ko-KR" altLang="en-US"/>
              <a:t>메소드</a:t>
            </a:r>
          </a:p>
          <a:p>
            <a:r>
              <a:rPr lang="ko-KR" altLang="en-US"/>
              <a:t>셋째, 만약 </a:t>
            </a:r>
            <a:r>
              <a:rPr lang="en-US" altLang="ko-KR"/>
              <a:t>DTD</a:t>
            </a:r>
            <a:r>
              <a:rPr lang="ko-KR" altLang="en-US"/>
              <a:t>가 존재하는 </a:t>
            </a:r>
            <a:r>
              <a:rPr lang="en-US" altLang="ko-KR"/>
              <a:t>XML</a:t>
            </a:r>
            <a:r>
              <a:rPr lang="ko-KR" altLang="en-US"/>
              <a:t>문서일 경우, 인자로 넘어간 </a:t>
            </a:r>
            <a:r>
              <a:rPr lang="en-US" altLang="ko-KR"/>
              <a:t>i </a:t>
            </a:r>
            <a:r>
              <a:rPr lang="ko-KR" altLang="en-US"/>
              <a:t>번째 위치한 애트리뷰트의 타입을 알 수 </a:t>
            </a:r>
          </a:p>
          <a:p>
            <a:r>
              <a:rPr lang="ko-KR" altLang="en-US"/>
              <a:t>        있게 해주는 </a:t>
            </a:r>
            <a:r>
              <a:rPr lang="en-US" altLang="ko-KR"/>
              <a:t>getType(int i</a:t>
            </a:r>
            <a:r>
              <a:rPr lang="ko-KR" altLang="en-US"/>
              <a:t>) 메소드</a:t>
            </a:r>
          </a:p>
          <a:p>
            <a:r>
              <a:rPr lang="ko-KR" altLang="en-US"/>
              <a:t>넷째, 인자로 넘어간 </a:t>
            </a:r>
            <a:r>
              <a:rPr lang="en-US" altLang="ko-KR"/>
              <a:t>name</a:t>
            </a:r>
            <a:r>
              <a:rPr lang="ko-KR" altLang="en-US"/>
              <a:t>을 이름으로 가지는 애트리뷰트의 타입을 리턴해 주는 </a:t>
            </a:r>
            <a:r>
              <a:rPr lang="en-US" altLang="ko-KR"/>
              <a:t>getType(String name) </a:t>
            </a:r>
            <a:r>
              <a:rPr lang="ko-KR" altLang="en-US"/>
              <a:t>메소드</a:t>
            </a:r>
          </a:p>
          <a:p>
            <a:r>
              <a:rPr lang="ko-KR" altLang="en-US"/>
              <a:t>다섯째, 인자로 넘어간 </a:t>
            </a:r>
            <a:r>
              <a:rPr lang="en-US" altLang="ko-KR"/>
              <a:t>I</a:t>
            </a:r>
            <a:r>
              <a:rPr lang="ko-KR" altLang="en-US"/>
              <a:t>번째에 위치한 애트리뷰트의 값을 리턴해 주는 </a:t>
            </a:r>
            <a:r>
              <a:rPr lang="en-US" altLang="ko-KR"/>
              <a:t>getValue(int i) </a:t>
            </a:r>
            <a:r>
              <a:rPr lang="ko-KR" altLang="en-US"/>
              <a:t>메소드</a:t>
            </a:r>
          </a:p>
          <a:p>
            <a:r>
              <a:rPr lang="ko-KR" altLang="en-US"/>
              <a:t>마지막으로 인자로 넘어온 </a:t>
            </a:r>
            <a:r>
              <a:rPr lang="en-US" altLang="ko-KR"/>
              <a:t>name</a:t>
            </a:r>
            <a:r>
              <a:rPr lang="ko-KR" altLang="en-US"/>
              <a:t>을 이름으로 가지는 애트리뷰트의 값을 리턴해 주는 </a:t>
            </a:r>
            <a:r>
              <a:rPr lang="en-US" altLang="ko-KR"/>
              <a:t>getValue(String name) </a:t>
            </a:r>
            <a:r>
              <a:rPr lang="ko-KR" altLang="en-US"/>
              <a:t>메소드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18B8-37CA-457B-94B6-61E17290D699}" type="slidenum">
              <a:rPr lang="ko-KR" altLang="ko-KR"/>
              <a:pPr/>
              <a:t>22</a:t>
            </a:fld>
            <a:endParaRPr lang="ko-KR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XML</a:t>
            </a:r>
            <a:r>
              <a:rPr lang="ko-KR" altLang="en-US"/>
              <a:t>문서에는 여러 에러들이 존재할 수 있다. 예를 들면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ending tag</a:t>
            </a:r>
            <a:r>
              <a:rPr lang="ko-KR" altLang="en-US"/>
              <a:t>가 존재하지 않는다든가, 또는 </a:t>
            </a:r>
            <a:r>
              <a:rPr lang="en-US" altLang="ko-KR"/>
              <a:t>dtd</a:t>
            </a:r>
            <a:r>
              <a:rPr lang="ko-KR" altLang="en-US"/>
              <a:t>에 없는</a:t>
            </a:r>
          </a:p>
          <a:p>
            <a:r>
              <a:rPr lang="en-US" altLang="ko-KR"/>
              <a:t>Element</a:t>
            </a:r>
            <a:r>
              <a:rPr lang="ko-KR" altLang="en-US"/>
              <a:t>가 존재한다든지 등등… 이러한 에러들을 처리해 주기 위해서 </a:t>
            </a:r>
            <a:r>
              <a:rPr lang="en-US" altLang="ko-KR"/>
              <a:t>ErrorHandler</a:t>
            </a:r>
            <a:r>
              <a:rPr lang="ko-KR" altLang="en-US"/>
              <a:t>라는 인터페이스가 존재하게 된다.</a:t>
            </a:r>
          </a:p>
          <a:p>
            <a:r>
              <a:rPr lang="ko-KR" altLang="en-US"/>
              <a:t>애플리케이션은 이 인터페이스를 구현해서 </a:t>
            </a:r>
            <a:r>
              <a:rPr lang="en-US" altLang="ko-KR"/>
              <a:t>parser</a:t>
            </a:r>
            <a:r>
              <a:rPr lang="ko-KR" altLang="en-US"/>
              <a:t>로부터 넘어온 에러들을 처리할 수 있게 된다.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F7E3F-8EEB-41C3-8107-DC8E7FF07D37}" type="slidenum">
              <a:rPr lang="ko-KR" altLang="ko-KR"/>
              <a:pPr/>
              <a:t>23</a:t>
            </a:fld>
            <a:endParaRPr lang="ko-KR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다음으로 </a:t>
            </a:r>
            <a:r>
              <a:rPr lang="en-US" altLang="ko-KR"/>
              <a:t>locator </a:t>
            </a:r>
            <a:r>
              <a:rPr lang="ko-KR" altLang="en-US"/>
              <a:t>인터페이스에 대해서 살펴보도록 하자.</a:t>
            </a:r>
          </a:p>
          <a:p>
            <a:r>
              <a:rPr lang="en-US" altLang="ko-KR"/>
              <a:t>Parser</a:t>
            </a:r>
            <a:r>
              <a:rPr lang="ko-KR" altLang="en-US"/>
              <a:t>로부터 애플리케이션으로 전달 된 에러 메시지에 에러가 구체적으로 어디에 발생했는지에 대한</a:t>
            </a:r>
          </a:p>
          <a:p>
            <a:r>
              <a:rPr lang="ko-KR" altLang="en-US"/>
              <a:t>정보가 없다면 그러한 에러 메시지는 무의미 하다고 볼 수 있다.</a:t>
            </a:r>
          </a:p>
          <a:p>
            <a:r>
              <a:rPr lang="ko-KR" altLang="en-US"/>
              <a:t> 그러므로 에러에 대한 구체적인 정보가 필요하다. 예를 들어 어떤 </a:t>
            </a:r>
            <a:r>
              <a:rPr lang="en-US" altLang="ko-KR"/>
              <a:t>entity</a:t>
            </a:r>
            <a:r>
              <a:rPr lang="ko-KR" altLang="en-US"/>
              <a:t>에서 에러가 났는지, 에러가 </a:t>
            </a:r>
          </a:p>
          <a:p>
            <a:r>
              <a:rPr lang="ko-KR" altLang="en-US"/>
              <a:t>발생한 </a:t>
            </a:r>
            <a:r>
              <a:rPr lang="en-US" altLang="ko-KR"/>
              <a:t>XML</a:t>
            </a:r>
            <a:r>
              <a:rPr lang="ko-KR" altLang="en-US"/>
              <a:t>문서에서의 </a:t>
            </a:r>
            <a:r>
              <a:rPr lang="en-US" altLang="ko-KR"/>
              <a:t>line number, character number </a:t>
            </a:r>
            <a:r>
              <a:rPr lang="ko-KR" altLang="en-US"/>
              <a:t>등등이 유용한 정보가 될 수 있다. 이러한 정보를</a:t>
            </a:r>
          </a:p>
          <a:p>
            <a:r>
              <a:rPr lang="ko-KR" altLang="en-US"/>
              <a:t>제공해주기 위해서 만든 인터페이스가 바로 </a:t>
            </a:r>
            <a:r>
              <a:rPr lang="en-US" altLang="ko-KR"/>
              <a:t>locator</a:t>
            </a:r>
            <a:r>
              <a:rPr lang="ko-KR" altLang="en-US"/>
              <a:t>라는 인터페이스이다.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0A752-5CC9-4E08-AB50-CAE7597E5E9D}" type="slidenum">
              <a:rPr lang="ko-KR" altLang="ko-KR"/>
              <a:pPr/>
              <a:t>24</a:t>
            </a:fld>
            <a:endParaRPr lang="ko-KR" altLang="ko-K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마지막으로 살펴볼 것은 </a:t>
            </a:r>
            <a:r>
              <a:rPr lang="en-US" altLang="ko-KR"/>
              <a:t>HandlerBase </a:t>
            </a:r>
            <a:r>
              <a:rPr lang="ko-KR" altLang="en-US"/>
              <a:t>클래스 이다.</a:t>
            </a:r>
          </a:p>
          <a:p>
            <a:r>
              <a:rPr lang="ko-KR" altLang="en-US"/>
              <a:t>이 클래스에는 </a:t>
            </a:r>
            <a:r>
              <a:rPr lang="en-US" altLang="ko-KR"/>
              <a:t>parser</a:t>
            </a:r>
            <a:r>
              <a:rPr lang="ko-KR" altLang="en-US"/>
              <a:t>로부터 애플리케이션으로 보내진 각각의 이벤트에 대한 디폴트 </a:t>
            </a:r>
            <a:r>
              <a:rPr lang="en-US" altLang="ko-KR"/>
              <a:t>behavior</a:t>
            </a:r>
            <a:r>
              <a:rPr lang="ko-KR" altLang="en-US"/>
              <a:t>를</a:t>
            </a:r>
          </a:p>
          <a:p>
            <a:r>
              <a:rPr lang="ko-KR" altLang="en-US"/>
              <a:t>제공하고 있다. 이 클래스는 보통 애플리케이션의 목적에 맞게 상속되어 사용된다.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794DA-64E7-4634-8C8E-70683ACB012C}" type="slidenum">
              <a:rPr lang="ko-KR" altLang="ko-KR"/>
              <a:pPr/>
              <a:t>25</a:t>
            </a:fld>
            <a:endParaRPr lang="ko-KR" altLang="ko-KR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지금까지 설명한 </a:t>
            </a:r>
            <a:r>
              <a:rPr lang="en-US" altLang="ko-KR"/>
              <a:t>DOM </a:t>
            </a:r>
            <a:r>
              <a:rPr lang="ko-KR" altLang="en-US"/>
              <a:t>과 </a:t>
            </a:r>
            <a:r>
              <a:rPr lang="en-US" altLang="ko-KR"/>
              <a:t>SAX</a:t>
            </a:r>
            <a:r>
              <a:rPr lang="ko-KR" altLang="en-US"/>
              <a:t>를 이용하여 </a:t>
            </a:r>
            <a:r>
              <a:rPr lang="en-US" altLang="ko-KR"/>
              <a:t>XML application</a:t>
            </a:r>
            <a:r>
              <a:rPr lang="ko-KR" altLang="en-US"/>
              <a:t>을 만드는 방법에 대해서</a:t>
            </a:r>
          </a:p>
          <a:p>
            <a:r>
              <a:rPr lang="ko-KR" altLang="en-US"/>
              <a:t>살펴보도록 하겠다.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C1C7F-11CD-48A4-8F2D-EB10D73ACD3E}" type="slidenum">
              <a:rPr lang="ko-KR" altLang="ko-KR"/>
              <a:pPr/>
              <a:t>26</a:t>
            </a:fld>
            <a:endParaRPr lang="ko-KR" altLang="ko-K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우리가 앞으로 살펴보게 될 내용은 다음과 같다.</a:t>
            </a:r>
          </a:p>
          <a:p>
            <a:r>
              <a:rPr lang="ko-KR" altLang="en-US"/>
              <a:t>우선 일반적인 </a:t>
            </a:r>
            <a:r>
              <a:rPr lang="en-US" altLang="ko-KR"/>
              <a:t>XML </a:t>
            </a:r>
            <a:r>
              <a:rPr lang="ko-KR" altLang="en-US"/>
              <a:t>애플리케이션의 구조에 대해서 살펴볼 것이다.</a:t>
            </a:r>
          </a:p>
          <a:p>
            <a:r>
              <a:rPr lang="ko-KR" altLang="en-US"/>
              <a:t>그 다음으로는 </a:t>
            </a:r>
            <a:r>
              <a:rPr lang="en-US" altLang="ko-KR"/>
              <a:t>XML </a:t>
            </a:r>
            <a:r>
              <a:rPr lang="ko-KR" altLang="en-US"/>
              <a:t>애플리케이션에서 사용하게 될 </a:t>
            </a:r>
            <a:r>
              <a:rPr lang="en-US" altLang="ko-KR"/>
              <a:t>parser</a:t>
            </a:r>
            <a:r>
              <a:rPr lang="ko-KR" altLang="en-US"/>
              <a:t>의 기본적인 특징들에 대해서 살펴본다.</a:t>
            </a:r>
          </a:p>
          <a:p>
            <a:r>
              <a:rPr lang="ko-KR" altLang="en-US"/>
              <a:t>세번째로는 이러한 </a:t>
            </a:r>
            <a:r>
              <a:rPr lang="en-US" altLang="ko-KR"/>
              <a:t>parser</a:t>
            </a:r>
            <a:r>
              <a:rPr lang="ko-KR" altLang="en-US"/>
              <a:t>의 종류에는 어떤 것이 있는지에 대해서 알아본다.</a:t>
            </a:r>
          </a:p>
          <a:p>
            <a:r>
              <a:rPr lang="ko-KR" altLang="en-US"/>
              <a:t>마지막으로 대표적인 </a:t>
            </a:r>
            <a:r>
              <a:rPr lang="en-US" altLang="ko-KR"/>
              <a:t>XML parser</a:t>
            </a:r>
            <a:r>
              <a:rPr lang="ko-KR" altLang="en-US"/>
              <a:t>인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SAX</a:t>
            </a:r>
            <a:r>
              <a:rPr lang="ko-KR" altLang="en-US"/>
              <a:t>의 애플리케이션에 대해서 살펴볼 것이다.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5FBB7-42BC-4F35-8261-87FCB53A56E3}" type="slidenum">
              <a:rPr lang="ko-KR" altLang="ko-KR"/>
              <a:pPr/>
              <a:t>27</a:t>
            </a:fld>
            <a:endParaRPr lang="ko-KR" altLang="ko-K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XML </a:t>
            </a:r>
            <a:r>
              <a:rPr lang="ko-KR" altLang="en-US"/>
              <a:t>애플리케이션의  구조를 살펴보도록 하자.</a:t>
            </a:r>
          </a:p>
          <a:p>
            <a:r>
              <a:rPr lang="ko-KR" altLang="en-US"/>
              <a:t>일반적으로 </a:t>
            </a:r>
            <a:r>
              <a:rPr lang="en-US" altLang="ko-KR"/>
              <a:t>XML </a:t>
            </a:r>
            <a:r>
              <a:rPr lang="ko-KR" altLang="en-US"/>
              <a:t>애플리케이션은 </a:t>
            </a:r>
            <a:r>
              <a:rPr lang="en-US" altLang="ko-KR"/>
              <a:t>XML parser</a:t>
            </a:r>
            <a:r>
              <a:rPr lang="ko-KR" altLang="en-US"/>
              <a:t>를 중심으로 하여 만들어지게 된다.</a:t>
            </a:r>
          </a:p>
          <a:p>
            <a:r>
              <a:rPr lang="ko-KR" altLang="en-US"/>
              <a:t>다음 그림에서 보는 바와 같이 </a:t>
            </a:r>
            <a:r>
              <a:rPr lang="en-US" altLang="ko-KR"/>
              <a:t>XML </a:t>
            </a:r>
            <a:r>
              <a:rPr lang="ko-KR" altLang="en-US"/>
              <a:t>애플리케이션은 그것의 사용자와 </a:t>
            </a:r>
            <a:r>
              <a:rPr lang="en-US" altLang="ko-KR"/>
              <a:t>operation</a:t>
            </a:r>
            <a:r>
              <a:rPr lang="ko-KR" altLang="en-US"/>
              <a:t>을 </a:t>
            </a:r>
          </a:p>
          <a:p>
            <a:r>
              <a:rPr lang="ko-KR" altLang="en-US"/>
              <a:t>주고 받기 위해서 인터페이스를 필요로 한다. 그리고 실질적으로 </a:t>
            </a:r>
            <a:r>
              <a:rPr lang="en-US" altLang="ko-KR"/>
              <a:t>XML data</a:t>
            </a:r>
            <a:r>
              <a:rPr lang="ko-KR" altLang="en-US"/>
              <a:t>가 저장된</a:t>
            </a:r>
          </a:p>
          <a:p>
            <a:r>
              <a:rPr lang="en-US" altLang="ko-KR"/>
              <a:t>Storage </a:t>
            </a:r>
            <a:r>
              <a:rPr lang="ko-KR" altLang="en-US"/>
              <a:t>와의 인터페이스를 필요로 하게 된다.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6A4BB-1A6B-4A71-AC1F-2C72E2FCB6A7}" type="slidenum">
              <a:rPr lang="ko-KR" altLang="ko-KR"/>
              <a:pPr/>
              <a:t>28</a:t>
            </a:fld>
            <a:endParaRPr lang="ko-KR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일반적인 </a:t>
            </a:r>
            <a:r>
              <a:rPr lang="en-US" altLang="ko-KR"/>
              <a:t>parser</a:t>
            </a:r>
            <a:r>
              <a:rPr lang="ko-KR" altLang="en-US"/>
              <a:t>의 정의를 한 마디로 말하면 문서를 읽어드려서 그것의 구조를 파악하는 프로그램이라</a:t>
            </a:r>
          </a:p>
          <a:p>
            <a:r>
              <a:rPr lang="ko-KR" altLang="en-US"/>
              <a:t>할 수 있다. 이러한 </a:t>
            </a:r>
            <a:r>
              <a:rPr lang="en-US" altLang="ko-KR"/>
              <a:t>parser </a:t>
            </a:r>
            <a:r>
              <a:rPr lang="ko-KR" altLang="en-US"/>
              <a:t>프로그램이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하는데 사용되는 과정은  다음과 같이 크게 </a:t>
            </a:r>
          </a:p>
          <a:p>
            <a:r>
              <a:rPr lang="ko-KR" altLang="en-US"/>
              <a:t>3가지 과정으로 나누어지게 된다.</a:t>
            </a:r>
          </a:p>
          <a:p>
            <a:r>
              <a:rPr lang="ko-KR" altLang="en-US"/>
              <a:t> 첫째, 일단 </a:t>
            </a:r>
            <a:r>
              <a:rPr lang="en-US" altLang="ko-KR"/>
              <a:t>parser </a:t>
            </a:r>
            <a:r>
              <a:rPr lang="ko-KR" altLang="en-US"/>
              <a:t>객체를 생성한다.</a:t>
            </a:r>
          </a:p>
          <a:p>
            <a:r>
              <a:rPr lang="ko-KR" altLang="en-US"/>
              <a:t> 둘째, </a:t>
            </a:r>
            <a:r>
              <a:rPr lang="en-US" altLang="ko-KR"/>
              <a:t>XML </a:t>
            </a:r>
            <a:r>
              <a:rPr lang="ko-KR" altLang="en-US"/>
              <a:t>문서를 생성된 </a:t>
            </a:r>
            <a:r>
              <a:rPr lang="en-US" altLang="ko-KR"/>
              <a:t>parser </a:t>
            </a:r>
            <a:r>
              <a:rPr lang="ko-KR" altLang="en-US"/>
              <a:t>객체에 넘겨준다.</a:t>
            </a:r>
          </a:p>
          <a:p>
            <a:r>
              <a:rPr lang="ko-KR" altLang="en-US"/>
              <a:t> 셋째, </a:t>
            </a:r>
            <a:r>
              <a:rPr lang="en-US" altLang="ko-KR"/>
              <a:t>parsing</a:t>
            </a:r>
            <a:r>
              <a:rPr lang="ko-KR" altLang="en-US"/>
              <a:t>을 수행한 후 결과를 처리한다.</a:t>
            </a:r>
          </a:p>
          <a:p>
            <a:r>
              <a:rPr lang="ko-KR" altLang="en-US"/>
              <a:t>하지만 </a:t>
            </a:r>
            <a:r>
              <a:rPr lang="en-US" altLang="ko-KR"/>
              <a:t>XML </a:t>
            </a:r>
            <a:r>
              <a:rPr lang="ko-KR" altLang="en-US"/>
              <a:t>애플리케이션이 단지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하는 것이 주 기능이 아니기 때문에 </a:t>
            </a:r>
            <a:r>
              <a:rPr lang="en-US" altLang="ko-KR"/>
              <a:t>XML </a:t>
            </a:r>
            <a:r>
              <a:rPr lang="ko-KR" altLang="en-US"/>
              <a:t>애플리케이션을 </a:t>
            </a:r>
          </a:p>
          <a:p>
            <a:r>
              <a:rPr lang="ko-KR" altLang="en-US"/>
              <a:t>만드는 것은 위 과정, 즉 </a:t>
            </a:r>
            <a:r>
              <a:rPr lang="en-US" altLang="ko-KR"/>
              <a:t>parsing</a:t>
            </a:r>
            <a:r>
              <a:rPr lang="ko-KR" altLang="en-US"/>
              <a:t>하는 것 이상의 과정들이 필요로 하게 된다.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24DD4-1E82-46F4-A307-1EF42B1B135D}" type="slidenum">
              <a:rPr lang="ko-KR" altLang="ko-KR"/>
              <a:pPr/>
              <a:t>29</a:t>
            </a:fld>
            <a:endParaRPr lang="ko-KR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하기 위한 </a:t>
            </a:r>
            <a:r>
              <a:rPr lang="en-US" altLang="ko-KR"/>
              <a:t>parser</a:t>
            </a:r>
            <a:r>
              <a:rPr lang="ko-KR" altLang="en-US"/>
              <a:t>에는 어떠한 것들이 있는지를 간략히 살펴보도록 하자.</a:t>
            </a:r>
          </a:p>
          <a:p>
            <a:r>
              <a:rPr lang="ko-KR" altLang="en-US"/>
              <a:t>일단 </a:t>
            </a:r>
            <a:r>
              <a:rPr lang="en-US" altLang="ko-KR"/>
              <a:t>parser</a:t>
            </a:r>
            <a:r>
              <a:rPr lang="ko-KR" altLang="en-US"/>
              <a:t>는 유효성 검사 기능을 지원하는지 여부에 따라 </a:t>
            </a:r>
            <a:r>
              <a:rPr lang="en-US" altLang="ko-KR"/>
              <a:t>Validating parser</a:t>
            </a:r>
            <a:r>
              <a:rPr lang="ko-KR" altLang="en-US"/>
              <a:t>와 </a:t>
            </a:r>
            <a:r>
              <a:rPr lang="en-US" altLang="ko-KR"/>
              <a:t>Non-Validating parser</a:t>
            </a:r>
            <a:r>
              <a:rPr lang="ko-KR" altLang="en-US"/>
              <a:t>로</a:t>
            </a:r>
          </a:p>
          <a:p>
            <a:r>
              <a:rPr lang="ko-KR" altLang="en-US"/>
              <a:t>나누어지게 된다. 여기에서 말하는 유효성 검사란, 예를 들어 해당 </a:t>
            </a:r>
            <a:r>
              <a:rPr lang="en-US" altLang="ko-KR"/>
              <a:t>XML</a:t>
            </a:r>
            <a:r>
              <a:rPr lang="ko-KR" altLang="en-US"/>
              <a:t>문서가 </a:t>
            </a:r>
            <a:r>
              <a:rPr lang="en-US" altLang="ko-KR"/>
              <a:t>DTD</a:t>
            </a:r>
            <a:r>
              <a:rPr lang="ko-KR" altLang="en-US"/>
              <a:t>에 맞게 작성되어 있는지,</a:t>
            </a:r>
          </a:p>
          <a:p>
            <a:r>
              <a:rPr lang="ko-KR" altLang="en-US"/>
              <a:t>아니면 링크정보의 유효성, </a:t>
            </a:r>
            <a:r>
              <a:rPr lang="en-US" altLang="ko-KR"/>
              <a:t>XML </a:t>
            </a:r>
            <a:r>
              <a:rPr lang="ko-KR" altLang="en-US"/>
              <a:t>문서상에서의 </a:t>
            </a:r>
            <a:r>
              <a:rPr lang="en-US" altLang="ko-KR"/>
              <a:t>syntax error</a:t>
            </a:r>
            <a:r>
              <a:rPr lang="ko-KR" altLang="en-US"/>
              <a:t>등에 대한 검사를 말한다.</a:t>
            </a:r>
          </a:p>
          <a:p>
            <a:r>
              <a:rPr lang="ko-KR" altLang="en-US"/>
              <a:t> 가장 대표적으로 사용되는 </a:t>
            </a:r>
            <a:r>
              <a:rPr lang="en-US" altLang="ko-KR"/>
              <a:t>XML parser</a:t>
            </a:r>
            <a:r>
              <a:rPr lang="ko-KR" altLang="en-US"/>
              <a:t>에는 이미 우리가 살펴본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SAX</a:t>
            </a:r>
            <a:r>
              <a:rPr lang="ko-KR" altLang="en-US"/>
              <a:t>가 있다. 다음 장부터는 </a:t>
            </a:r>
            <a:r>
              <a:rPr lang="en-US" altLang="ko-KR"/>
              <a:t>DOM parser</a:t>
            </a:r>
            <a:r>
              <a:rPr lang="ko-KR" altLang="en-US"/>
              <a:t>와</a:t>
            </a:r>
          </a:p>
          <a:p>
            <a:r>
              <a:rPr lang="en-US" altLang="ko-KR"/>
              <a:t>SAX parser</a:t>
            </a:r>
            <a:r>
              <a:rPr lang="ko-KR" altLang="en-US"/>
              <a:t>에 대해서 살펴보도록 하자.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4EED3-6CD3-4985-91F2-98634A780D5D}" type="slidenum">
              <a:rPr lang="ko-KR" altLang="ko-KR"/>
              <a:pPr/>
              <a:t>3</a:t>
            </a:fld>
            <a:endParaRPr lang="ko-KR" altLang="ko-K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우선 </a:t>
            </a:r>
            <a:r>
              <a:rPr lang="en-US" altLang="ko-KR"/>
              <a:t>DOM</a:t>
            </a:r>
            <a:r>
              <a:rPr lang="ko-KR" altLang="en-US"/>
              <a:t>에 대해서 살펴보도록 하자. 우리가 살펴볼 내용은</a:t>
            </a:r>
          </a:p>
          <a:p>
            <a:r>
              <a:rPr lang="ko-KR" altLang="en-US"/>
              <a:t>첫째, </a:t>
            </a:r>
            <a:r>
              <a:rPr lang="en-US" altLang="ko-KR"/>
              <a:t>DOM</a:t>
            </a:r>
            <a:r>
              <a:rPr lang="ko-KR" altLang="en-US"/>
              <a:t>이란 무엇인가?</a:t>
            </a:r>
          </a:p>
          <a:p>
            <a:r>
              <a:rPr lang="ko-KR" altLang="en-US"/>
              <a:t>둘째, </a:t>
            </a:r>
            <a:r>
              <a:rPr lang="en-US" altLang="ko-KR"/>
              <a:t>DOM</a:t>
            </a:r>
            <a:r>
              <a:rPr lang="ko-KR" altLang="en-US"/>
              <a:t>을 자바로 이용해서 구현한 패키지에 대해서 알아볼 것이다.</a:t>
            </a:r>
          </a:p>
          <a:p>
            <a:r>
              <a:rPr lang="ko-KR" altLang="en-US"/>
              <a:t>셋째, </a:t>
            </a:r>
            <a:r>
              <a:rPr lang="en-US" altLang="ko-KR"/>
              <a:t>DOM</a:t>
            </a:r>
            <a:r>
              <a:rPr lang="ko-KR" altLang="en-US"/>
              <a:t>에서의 각종 인터페이스에는 무엇이 있는지에 대해서도 살펴볼 것이다.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4FBCB-1D3E-42C3-8C05-9660A18B1AC9}" type="slidenum">
              <a:rPr lang="ko-KR" altLang="ko-KR"/>
              <a:pPr/>
              <a:t>30</a:t>
            </a:fld>
            <a:endParaRPr lang="ko-KR" altLang="ko-K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DOM parser</a:t>
            </a:r>
            <a:r>
              <a:rPr lang="ko-KR" altLang="en-US"/>
              <a:t>에 대해서 간략히 살펴보도록 하자.</a:t>
            </a:r>
          </a:p>
          <a:p>
            <a:r>
              <a:rPr lang="en-US" altLang="ko-KR"/>
              <a:t>DOM parser</a:t>
            </a:r>
            <a:r>
              <a:rPr lang="ko-KR" altLang="en-US"/>
              <a:t>가 </a:t>
            </a:r>
            <a:r>
              <a:rPr lang="en-US" altLang="ko-KR"/>
              <a:t>XML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하게 되면 </a:t>
            </a:r>
            <a:r>
              <a:rPr lang="en-US" altLang="ko-KR"/>
              <a:t>XML</a:t>
            </a:r>
            <a:r>
              <a:rPr lang="ko-KR" altLang="en-US"/>
              <a:t>문서 안에 있는 모든 </a:t>
            </a:r>
            <a:r>
              <a:rPr lang="en-US" altLang="ko-KR"/>
              <a:t>element</a:t>
            </a:r>
            <a:r>
              <a:rPr lang="ko-KR" altLang="en-US"/>
              <a:t>에 대한 </a:t>
            </a:r>
          </a:p>
          <a:p>
            <a:r>
              <a:rPr lang="ko-KR" altLang="en-US"/>
              <a:t>계층구조를 나타내 주는 </a:t>
            </a:r>
            <a:r>
              <a:rPr lang="en-US" altLang="ko-KR"/>
              <a:t>tree </a:t>
            </a:r>
            <a:r>
              <a:rPr lang="ko-KR" altLang="en-US"/>
              <a:t>구조를 만들어 준다. 이러한 </a:t>
            </a:r>
            <a:r>
              <a:rPr lang="en-US" altLang="ko-KR"/>
              <a:t>tree</a:t>
            </a:r>
            <a:r>
              <a:rPr lang="ko-KR" altLang="en-US"/>
              <a:t>는 한 번에 메모리에 </a:t>
            </a:r>
            <a:r>
              <a:rPr lang="en-US" altLang="ko-KR"/>
              <a:t>loading</a:t>
            </a:r>
          </a:p>
          <a:p>
            <a:r>
              <a:rPr lang="ko-KR" altLang="en-US"/>
              <a:t>되므로 크기가 큰 </a:t>
            </a:r>
            <a:r>
              <a:rPr lang="en-US" altLang="ko-KR"/>
              <a:t>XML </a:t>
            </a:r>
            <a:r>
              <a:rPr lang="ko-KR" altLang="en-US"/>
              <a:t>문서에 대해서는 상당한 메모리 오버헤드가 발생하게 된다.</a:t>
            </a:r>
          </a:p>
          <a:p>
            <a:r>
              <a:rPr lang="ko-KR" altLang="en-US"/>
              <a:t> </a:t>
            </a:r>
            <a:r>
              <a:rPr lang="en-US" altLang="ko-KR"/>
              <a:t>DOM</a:t>
            </a:r>
            <a:r>
              <a:rPr lang="ko-KR" altLang="en-US"/>
              <a:t>은 </a:t>
            </a:r>
            <a:r>
              <a:rPr lang="en-US" altLang="ko-KR"/>
              <a:t>parsing</a:t>
            </a:r>
            <a:r>
              <a:rPr lang="ko-KR" altLang="en-US"/>
              <a:t>을 통해서 </a:t>
            </a:r>
            <a:r>
              <a:rPr lang="en-US" altLang="ko-KR"/>
              <a:t>XML </a:t>
            </a:r>
            <a:r>
              <a:rPr lang="ko-KR" altLang="en-US"/>
              <a:t>문서의 구조와 내용을 검사할 수 있게 해주는 여러 메소드들을</a:t>
            </a:r>
          </a:p>
          <a:p>
            <a:r>
              <a:rPr lang="ko-KR" altLang="en-US"/>
              <a:t>제공해 준다.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82899-9F46-4D86-B9FC-737A4C6E36D1}" type="slidenum">
              <a:rPr lang="ko-KR" altLang="ko-KR"/>
              <a:pPr/>
              <a:t>31</a:t>
            </a:fld>
            <a:endParaRPr lang="ko-KR" altLang="ko-KR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 parser</a:t>
            </a:r>
            <a:r>
              <a:rPr lang="ko-KR" altLang="en-US"/>
              <a:t>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 </a:t>
            </a:r>
            <a:r>
              <a:rPr lang="ko-KR" altLang="en-US"/>
              <a:t>할 때, 이벤트를 발생시키므로서 작동하게 된다.</a:t>
            </a:r>
          </a:p>
          <a:p>
            <a:r>
              <a:rPr lang="ko-KR" altLang="en-US"/>
              <a:t>여기서 말하는 이벤트는 예를 들어, 문서의 시작,</a:t>
            </a:r>
            <a:r>
              <a:rPr lang="en-US" altLang="ko-KR"/>
              <a:t>element </a:t>
            </a:r>
            <a:r>
              <a:rPr lang="ko-KR" altLang="en-US"/>
              <a:t>의 시작, </a:t>
            </a:r>
            <a:r>
              <a:rPr lang="en-US" altLang="ko-KR"/>
              <a:t>element</a:t>
            </a:r>
            <a:r>
              <a:rPr lang="ko-KR" altLang="en-US"/>
              <a:t>의 끝, 문서의 끝 등등을</a:t>
            </a:r>
          </a:p>
          <a:p>
            <a:r>
              <a:rPr lang="ko-KR" altLang="en-US"/>
              <a:t>말한다. 이러한 이벤트를 </a:t>
            </a:r>
            <a:r>
              <a:rPr lang="en-US" altLang="ko-KR"/>
              <a:t>SAX parser</a:t>
            </a:r>
            <a:r>
              <a:rPr lang="ko-KR" altLang="en-US"/>
              <a:t>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 </a:t>
            </a:r>
            <a:r>
              <a:rPr lang="ko-KR" altLang="en-US"/>
              <a:t>할 때 만나게 되면 그것을 </a:t>
            </a:r>
            <a:r>
              <a:rPr lang="en-US" altLang="ko-KR"/>
              <a:t>XML </a:t>
            </a:r>
            <a:r>
              <a:rPr lang="ko-KR" altLang="en-US"/>
              <a:t>애플리</a:t>
            </a:r>
          </a:p>
          <a:p>
            <a:r>
              <a:rPr lang="ko-KR" altLang="en-US"/>
              <a:t>케이션에 전달해 준다. 이렇게 전달 된 각각의 이벤트에 대해서 어떠한 수행을 할 지는 전적으로</a:t>
            </a:r>
          </a:p>
          <a:p>
            <a:r>
              <a:rPr lang="ko-KR" altLang="en-US"/>
              <a:t>애플리케이션 개발자의 몫이 된다.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3E47E-CD43-48B9-9438-FD2B5B3E678E}" type="slidenum">
              <a:rPr lang="ko-KR" altLang="ko-KR"/>
              <a:pPr/>
              <a:t>32</a:t>
            </a:fld>
            <a:endParaRPr lang="ko-KR" altLang="ko-KR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SAX</a:t>
            </a:r>
            <a:r>
              <a:rPr lang="ko-KR" altLang="en-US"/>
              <a:t>는 각각 어떠한 때에 유용한지를 살펴보도록 하자.</a:t>
            </a:r>
          </a:p>
          <a:p>
            <a:r>
              <a:rPr lang="ko-KR" altLang="en-US"/>
              <a:t>우선 </a:t>
            </a:r>
            <a:r>
              <a:rPr lang="en-US" altLang="ko-KR"/>
              <a:t>DOM</a:t>
            </a:r>
            <a:r>
              <a:rPr lang="ko-KR" altLang="en-US"/>
              <a:t>의 장점으로는 </a:t>
            </a:r>
            <a:r>
              <a:rPr lang="en-US" altLang="ko-KR"/>
              <a:t>XML </a:t>
            </a:r>
            <a:r>
              <a:rPr lang="ko-KR" altLang="en-US"/>
              <a:t>문서의 구조와 내용을 파악할 수 있도록</a:t>
            </a:r>
          </a:p>
          <a:p>
            <a:r>
              <a:rPr lang="ko-KR" altLang="en-US"/>
              <a:t>많은 메소드들을 제공한다. 그러므로 </a:t>
            </a:r>
            <a:r>
              <a:rPr lang="en-US" altLang="ko-KR"/>
              <a:t>XML </a:t>
            </a:r>
            <a:r>
              <a:rPr lang="ko-KR" altLang="en-US"/>
              <a:t>문서에 대한 구조에 대해서</a:t>
            </a:r>
          </a:p>
          <a:p>
            <a:r>
              <a:rPr lang="ko-KR" altLang="en-US"/>
              <a:t>많은 정보가 필요할 시 유용하게 된다. 그리고 </a:t>
            </a:r>
            <a:r>
              <a:rPr lang="en-US" altLang="ko-KR"/>
              <a:t>XML </a:t>
            </a:r>
            <a:r>
              <a:rPr lang="ko-KR" altLang="en-US"/>
              <a:t>문서상에서 잦은 이동이</a:t>
            </a:r>
          </a:p>
          <a:p>
            <a:r>
              <a:rPr lang="ko-KR" altLang="en-US"/>
              <a:t>필요할 시 유용하게 사용될 수 있다. 그러나 이러한 </a:t>
            </a:r>
            <a:r>
              <a:rPr lang="en-US" altLang="ko-KR"/>
              <a:t>DOM</a:t>
            </a:r>
            <a:r>
              <a:rPr lang="ko-KR" altLang="en-US"/>
              <a:t>은 하나의 전체문서에</a:t>
            </a:r>
          </a:p>
          <a:p>
            <a:r>
              <a:rPr lang="ko-KR" altLang="en-US"/>
              <a:t>대한 </a:t>
            </a:r>
            <a:r>
              <a:rPr lang="en-US" altLang="ko-KR"/>
              <a:t>tree-view</a:t>
            </a:r>
            <a:r>
              <a:rPr lang="ko-KR" altLang="en-US"/>
              <a:t>를 한 번에 메모리에 로딩하기 되므로 메모리 오버헤드가 크다는 </a:t>
            </a:r>
          </a:p>
          <a:p>
            <a:r>
              <a:rPr lang="ko-KR" altLang="en-US"/>
              <a:t>단점을 가지게 된다.</a:t>
            </a:r>
          </a:p>
          <a:p>
            <a:r>
              <a:rPr lang="ko-KR" altLang="en-US"/>
              <a:t> 이에 반해 </a:t>
            </a:r>
            <a:r>
              <a:rPr lang="en-US" altLang="ko-KR"/>
              <a:t>SAX</a:t>
            </a:r>
            <a:r>
              <a:rPr lang="ko-KR" altLang="en-US"/>
              <a:t>는 </a:t>
            </a:r>
            <a:r>
              <a:rPr lang="en-US" altLang="ko-KR"/>
              <a:t>DOM</a:t>
            </a:r>
            <a:r>
              <a:rPr lang="ko-KR" altLang="en-US"/>
              <a:t>에 비해 </a:t>
            </a:r>
            <a:r>
              <a:rPr lang="en-US" altLang="ko-KR"/>
              <a:t>processing</a:t>
            </a:r>
            <a:r>
              <a:rPr lang="ko-KR" altLang="en-US"/>
              <a:t>하는데 메모리가 적게 드는 장점이 있다.</a:t>
            </a:r>
          </a:p>
          <a:p>
            <a:r>
              <a:rPr lang="ko-KR" altLang="en-US"/>
              <a:t>하지만 </a:t>
            </a:r>
            <a:r>
              <a:rPr lang="en-US" altLang="ko-KR"/>
              <a:t>DOM</a:t>
            </a:r>
            <a:r>
              <a:rPr lang="ko-KR" altLang="en-US"/>
              <a:t>에 비해 문서의 구조를 파악하게 해주는 메소드가 적다는 단점이 있다.</a:t>
            </a:r>
          </a:p>
          <a:p>
            <a:r>
              <a:rPr lang="ko-KR" altLang="en-US"/>
              <a:t>그러므로 </a:t>
            </a:r>
            <a:r>
              <a:rPr lang="en-US" altLang="ko-KR"/>
              <a:t>XML</a:t>
            </a:r>
            <a:r>
              <a:rPr lang="ko-KR" altLang="en-US"/>
              <a:t>문서상에서 단순히 몇몇 </a:t>
            </a:r>
            <a:r>
              <a:rPr lang="en-US" altLang="ko-KR"/>
              <a:t>element</a:t>
            </a:r>
            <a:r>
              <a:rPr lang="ko-KR" altLang="en-US"/>
              <a:t>에 대한 정보가 필요할 시 유용하게</a:t>
            </a:r>
          </a:p>
          <a:p>
            <a:r>
              <a:rPr lang="ko-KR" altLang="en-US"/>
              <a:t>쓰일 수 있다.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CFC23-8703-40AF-A034-997E812429CE}" type="slidenum">
              <a:rPr lang="ko-KR" altLang="ko-KR"/>
              <a:pPr/>
              <a:t>33</a:t>
            </a:fld>
            <a:endParaRPr lang="ko-KR" altLang="ko-KR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우선 </a:t>
            </a:r>
            <a:r>
              <a:rPr lang="en-US" altLang="ko-KR"/>
              <a:t>DOM</a:t>
            </a:r>
            <a:r>
              <a:rPr lang="ko-KR" altLang="en-US"/>
              <a:t>에 대해서 자세히 살펴보도록 하자. </a:t>
            </a:r>
            <a:r>
              <a:rPr lang="en-US" altLang="ko-KR"/>
              <a:t>DOM</a:t>
            </a:r>
            <a:r>
              <a:rPr lang="ko-KR" altLang="en-US"/>
              <a:t>에서 제공되는 인터페이스들은 다음과 같다.</a:t>
            </a:r>
          </a:p>
          <a:p>
            <a:r>
              <a:rPr lang="ko-KR" altLang="en-US"/>
              <a:t>첫째, </a:t>
            </a:r>
            <a:r>
              <a:rPr lang="en-US" altLang="ko-KR"/>
              <a:t>DOM</a:t>
            </a:r>
            <a:r>
              <a:rPr lang="ko-KR" altLang="en-US"/>
              <a:t>의 기본 데이터 타입으로 </a:t>
            </a:r>
            <a:r>
              <a:rPr lang="en-US" altLang="ko-KR"/>
              <a:t>Node</a:t>
            </a:r>
            <a:r>
              <a:rPr lang="ko-KR" altLang="en-US"/>
              <a:t>가 있다. 이 인터페이스는 뒤에서 설명 될 다른 인터페이스들의</a:t>
            </a:r>
          </a:p>
          <a:p>
            <a:r>
              <a:rPr lang="ko-KR" altLang="en-US"/>
              <a:t>        부모 인터페이스이다. 기본적으로 </a:t>
            </a:r>
            <a:r>
              <a:rPr lang="en-US" altLang="ko-KR"/>
              <a:t>DOM</a:t>
            </a:r>
            <a:r>
              <a:rPr lang="ko-KR" altLang="en-US"/>
              <a:t>은 </a:t>
            </a:r>
            <a:r>
              <a:rPr lang="en-US" altLang="ko-KR"/>
              <a:t>XML</a:t>
            </a:r>
            <a:r>
              <a:rPr lang="ko-KR" altLang="en-US"/>
              <a:t>문서를 </a:t>
            </a:r>
            <a:r>
              <a:rPr lang="en-US" altLang="ko-KR"/>
              <a:t>tree</a:t>
            </a:r>
            <a:r>
              <a:rPr lang="ko-KR" altLang="en-US"/>
              <a:t>로 보기 때문에 </a:t>
            </a:r>
            <a:r>
              <a:rPr lang="en-US" altLang="ko-KR"/>
              <a:t>tree</a:t>
            </a:r>
            <a:r>
              <a:rPr lang="ko-KR" altLang="en-US"/>
              <a:t>상의 </a:t>
            </a:r>
            <a:r>
              <a:rPr lang="en-US" altLang="ko-KR"/>
              <a:t>node</a:t>
            </a:r>
            <a:r>
              <a:rPr lang="ko-KR" altLang="en-US"/>
              <a:t>를 정의하는</a:t>
            </a:r>
          </a:p>
          <a:p>
            <a:r>
              <a:rPr lang="ko-KR" altLang="en-US"/>
              <a:t>        인터페이스가 필요하기 때문에 </a:t>
            </a:r>
            <a:r>
              <a:rPr lang="en-US" altLang="ko-KR"/>
              <a:t>Node</a:t>
            </a:r>
            <a:r>
              <a:rPr lang="ko-KR" altLang="en-US"/>
              <a:t>라는 인터페이스를 제공한다.</a:t>
            </a:r>
          </a:p>
          <a:p>
            <a:r>
              <a:rPr lang="ko-KR" altLang="en-US"/>
              <a:t>둘째, </a:t>
            </a:r>
            <a:r>
              <a:rPr lang="en-US" altLang="ko-KR"/>
              <a:t>DOM</a:t>
            </a:r>
            <a:r>
              <a:rPr lang="ko-KR" altLang="en-US"/>
              <a:t>에서 다루게 될 대부분의 객체는 </a:t>
            </a:r>
            <a:r>
              <a:rPr lang="en-US" altLang="ko-KR"/>
              <a:t>Node</a:t>
            </a:r>
            <a:r>
              <a:rPr lang="ko-KR" altLang="en-US"/>
              <a:t>인터페이스를 상속한 </a:t>
            </a:r>
            <a:r>
              <a:rPr lang="en-US" altLang="ko-KR"/>
              <a:t>Element </a:t>
            </a:r>
            <a:r>
              <a:rPr lang="ko-KR" altLang="en-US"/>
              <a:t>인터페이스이다. </a:t>
            </a:r>
            <a:r>
              <a:rPr lang="en-US" altLang="ko-KR"/>
              <a:t>XML</a:t>
            </a:r>
            <a:r>
              <a:rPr lang="ko-KR" altLang="en-US"/>
              <a:t>문서는</a:t>
            </a:r>
          </a:p>
          <a:p>
            <a:r>
              <a:rPr lang="ko-KR" altLang="en-US"/>
              <a:t>        내용이 </a:t>
            </a:r>
            <a:r>
              <a:rPr lang="en-US" altLang="ko-KR"/>
              <a:t>element</a:t>
            </a:r>
            <a:r>
              <a:rPr lang="ko-KR" altLang="en-US"/>
              <a:t>단위로 이루어져 있기 때문에 이것을 나타내 주는 </a:t>
            </a:r>
            <a:r>
              <a:rPr lang="en-US" altLang="ko-KR"/>
              <a:t>Element </a:t>
            </a:r>
            <a:r>
              <a:rPr lang="ko-KR" altLang="en-US"/>
              <a:t>인터페이스가 필요하다.</a:t>
            </a:r>
          </a:p>
          <a:p>
            <a:r>
              <a:rPr lang="ko-KR" altLang="en-US"/>
              <a:t>셋째, </a:t>
            </a:r>
            <a:r>
              <a:rPr lang="en-US" altLang="ko-KR"/>
              <a:t>XML</a:t>
            </a:r>
            <a:r>
              <a:rPr lang="ko-KR" altLang="en-US"/>
              <a:t>문서 안에 있는 </a:t>
            </a:r>
            <a:r>
              <a:rPr lang="en-US" altLang="ko-KR"/>
              <a:t>element</a:t>
            </a:r>
            <a:r>
              <a:rPr lang="ko-KR" altLang="en-US"/>
              <a:t>들 각각은 </a:t>
            </a:r>
            <a:r>
              <a:rPr lang="en-US" altLang="ko-KR"/>
              <a:t>attribute(</a:t>
            </a:r>
            <a:r>
              <a:rPr lang="ko-KR" altLang="en-US"/>
              <a:t>속성)들을 가질 수 있다. 이러한 </a:t>
            </a:r>
            <a:r>
              <a:rPr lang="en-US" altLang="ko-KR"/>
              <a:t>attribute</a:t>
            </a:r>
            <a:r>
              <a:rPr lang="ko-KR" altLang="en-US"/>
              <a:t>를 나타내 주는</a:t>
            </a:r>
          </a:p>
          <a:p>
            <a:r>
              <a:rPr lang="ko-KR" altLang="en-US"/>
              <a:t>        인터페이스도 필요로 하게 된다. 이 </a:t>
            </a:r>
            <a:r>
              <a:rPr lang="en-US" altLang="ko-KR"/>
              <a:t>attribute</a:t>
            </a:r>
            <a:r>
              <a:rPr lang="ko-KR" altLang="en-US"/>
              <a:t>또한 </a:t>
            </a:r>
            <a:r>
              <a:rPr lang="en-US" altLang="ko-KR"/>
              <a:t>Node</a:t>
            </a:r>
            <a:r>
              <a:rPr lang="ko-KR" altLang="en-US"/>
              <a:t>인터페이스를 상속했다.</a:t>
            </a:r>
          </a:p>
          <a:p>
            <a:r>
              <a:rPr lang="ko-KR" altLang="en-US"/>
              <a:t>넷째, </a:t>
            </a:r>
            <a:r>
              <a:rPr lang="en-US" altLang="ko-KR"/>
              <a:t>Element </a:t>
            </a:r>
            <a:r>
              <a:rPr lang="ko-KR" altLang="en-US"/>
              <a:t>와 그것의 </a:t>
            </a:r>
            <a:r>
              <a:rPr lang="en-US" altLang="ko-KR"/>
              <a:t>attributes </a:t>
            </a:r>
            <a:r>
              <a:rPr lang="ko-KR" altLang="en-US"/>
              <a:t>의  실질적인 내용을 나타내 주는 인터페이스 </a:t>
            </a:r>
            <a:r>
              <a:rPr lang="en-US" altLang="ko-KR"/>
              <a:t>Text</a:t>
            </a:r>
            <a:r>
              <a:rPr lang="ko-KR" altLang="en-US"/>
              <a:t>가 있다.</a:t>
            </a:r>
          </a:p>
          <a:p>
            <a:r>
              <a:rPr lang="ko-KR" altLang="en-US"/>
              <a:t>다섯째, 하나의 </a:t>
            </a:r>
            <a:r>
              <a:rPr lang="en-US" altLang="ko-KR"/>
              <a:t>XML </a:t>
            </a:r>
            <a:r>
              <a:rPr lang="ko-KR" altLang="en-US"/>
              <a:t>문서를 나타내 주는 </a:t>
            </a:r>
            <a:r>
              <a:rPr lang="en-US" altLang="ko-KR"/>
              <a:t>Document </a:t>
            </a:r>
            <a:r>
              <a:rPr lang="ko-KR" altLang="en-US"/>
              <a:t>라는 인터페이스가 있다.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1CA5A-3A51-4DD3-BACA-8A9520832E98}" type="slidenum">
              <a:rPr lang="ko-KR" altLang="ko-KR"/>
              <a:pPr/>
              <a:t>34</a:t>
            </a:fld>
            <a:endParaRPr lang="ko-KR" altLang="ko-KR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다음으로 </a:t>
            </a:r>
            <a:r>
              <a:rPr lang="en-US" altLang="ko-KR"/>
              <a:t>DOM</a:t>
            </a:r>
            <a:r>
              <a:rPr lang="ko-KR" altLang="en-US"/>
              <a:t>에서 제공하는 여러 메소드들에 대해서 살펴보도록 하자.</a:t>
            </a:r>
          </a:p>
          <a:p>
            <a:r>
              <a:rPr lang="ko-KR" altLang="en-US"/>
              <a:t>첫째, </a:t>
            </a:r>
            <a:r>
              <a:rPr lang="en-US" altLang="ko-KR"/>
              <a:t>XML</a:t>
            </a:r>
            <a:r>
              <a:rPr lang="ko-KR" altLang="en-US"/>
              <a:t>문서의 최상위 </a:t>
            </a:r>
            <a:r>
              <a:rPr lang="en-US" altLang="ko-KR"/>
              <a:t>root element</a:t>
            </a:r>
            <a:r>
              <a:rPr lang="ko-KR" altLang="en-US"/>
              <a:t>를 리턴해 주는  </a:t>
            </a:r>
            <a:r>
              <a:rPr lang="en-US" altLang="ko-KR"/>
              <a:t>getDocumentElement()</a:t>
            </a:r>
            <a:r>
              <a:rPr lang="ko-KR" altLang="en-US"/>
              <a:t>라는 메소드가 있다.</a:t>
            </a:r>
          </a:p>
          <a:p>
            <a:r>
              <a:rPr lang="ko-KR" altLang="en-US"/>
              <a:t>둘째, </a:t>
            </a:r>
            <a:r>
              <a:rPr lang="en-US" altLang="ko-KR"/>
              <a:t>Tree</a:t>
            </a:r>
            <a:r>
              <a:rPr lang="ko-KR" altLang="en-US"/>
              <a:t>상에서 임의로 주어진 노드의 첫번째 자식노드를 리턴해 주는 </a:t>
            </a:r>
            <a:r>
              <a:rPr lang="en-US" altLang="ko-KR"/>
              <a:t>getFirstChild(), </a:t>
            </a:r>
            <a:r>
              <a:rPr lang="ko-KR" altLang="en-US"/>
              <a:t>마지막 번째 </a:t>
            </a:r>
          </a:p>
          <a:p>
            <a:r>
              <a:rPr lang="ko-KR" altLang="en-US"/>
              <a:t>         자식노드를 리턴해 주는 </a:t>
            </a:r>
            <a:r>
              <a:rPr lang="en-US" altLang="ko-KR"/>
              <a:t>getLastChild()</a:t>
            </a:r>
            <a:r>
              <a:rPr lang="ko-KR" altLang="en-US"/>
              <a:t>가 있다.</a:t>
            </a:r>
          </a:p>
          <a:p>
            <a:r>
              <a:rPr lang="ko-KR" altLang="en-US"/>
              <a:t>셋째, </a:t>
            </a:r>
            <a:r>
              <a:rPr lang="en-US" altLang="ko-KR"/>
              <a:t>Tree</a:t>
            </a:r>
            <a:r>
              <a:rPr lang="ko-KR" altLang="en-US"/>
              <a:t>상에서 임의로 주어진 노드의 형제 노드들을 얻게 해주는 메소드들이 있다. </a:t>
            </a:r>
          </a:p>
          <a:p>
            <a:r>
              <a:rPr lang="ko-KR" altLang="en-US"/>
              <a:t>         </a:t>
            </a:r>
            <a:r>
              <a:rPr lang="en-US" altLang="ko-KR"/>
              <a:t>getNextSibling(), getPreviousSibling()</a:t>
            </a:r>
            <a:r>
              <a:rPr lang="ko-KR" altLang="en-US"/>
              <a:t>가 그것들이다.</a:t>
            </a:r>
          </a:p>
          <a:p>
            <a:r>
              <a:rPr lang="ko-KR" altLang="en-US"/>
              <a:t>마지막으로 임의로 주어진 노드에 대하여 인자로 넘어간 </a:t>
            </a:r>
            <a:r>
              <a:rPr lang="en-US" altLang="ko-KR"/>
              <a:t>attrName</a:t>
            </a:r>
            <a:r>
              <a:rPr lang="ko-KR" altLang="en-US"/>
              <a:t>을 이름으로 가지는 </a:t>
            </a:r>
            <a:r>
              <a:rPr lang="en-US" altLang="ko-KR"/>
              <a:t>attribute</a:t>
            </a:r>
            <a:r>
              <a:rPr lang="ko-KR" altLang="en-US"/>
              <a:t>를 반환하는</a:t>
            </a:r>
          </a:p>
          <a:p>
            <a:r>
              <a:rPr lang="en-US" altLang="ko-KR"/>
              <a:t>getAttribute(String attrName) </a:t>
            </a:r>
            <a:r>
              <a:rPr lang="ko-KR" altLang="en-US"/>
              <a:t>메소드가 있다.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EDD0E-93AB-4F00-8AB9-9B13316C79DC}" type="slidenum">
              <a:rPr lang="ko-KR" altLang="ko-KR"/>
              <a:pPr/>
              <a:t>35</a:t>
            </a:fld>
            <a:endParaRPr lang="ko-KR" altLang="ko-K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간단한 </a:t>
            </a:r>
            <a:r>
              <a:rPr lang="en-US" altLang="ko-KR"/>
              <a:t>DOM</a:t>
            </a:r>
            <a:r>
              <a:rPr lang="ko-KR" altLang="en-US"/>
              <a:t> 애플리케이션을 생각해 보자. 이 애플리케이션은 </a:t>
            </a:r>
            <a:r>
              <a:rPr lang="en-US" altLang="ko-KR"/>
              <a:t>XML</a:t>
            </a:r>
            <a:r>
              <a:rPr lang="ko-KR" altLang="en-US"/>
              <a:t>문서를 읽어드려서 </a:t>
            </a:r>
          </a:p>
          <a:p>
            <a:r>
              <a:rPr lang="ko-KR" altLang="en-US"/>
              <a:t>그것을 </a:t>
            </a:r>
            <a:r>
              <a:rPr lang="en-US" altLang="ko-KR"/>
              <a:t>parsing</a:t>
            </a:r>
            <a:r>
              <a:rPr lang="ko-KR" altLang="en-US"/>
              <a:t>하여 그 </a:t>
            </a:r>
            <a:r>
              <a:rPr lang="en-US" altLang="ko-KR"/>
              <a:t>document</a:t>
            </a:r>
            <a:r>
              <a:rPr lang="ko-KR" altLang="en-US"/>
              <a:t>의 내용을 </a:t>
            </a:r>
            <a:r>
              <a:rPr lang="en-US" altLang="ko-KR"/>
              <a:t>standard output</a:t>
            </a:r>
            <a:r>
              <a:rPr lang="ko-KR" altLang="en-US"/>
              <a:t>으로 출력하는 것이다. </a:t>
            </a:r>
          </a:p>
          <a:p>
            <a:r>
              <a:rPr lang="ko-KR" altLang="en-US"/>
              <a:t> 예제 </a:t>
            </a:r>
            <a:r>
              <a:rPr lang="en-US" altLang="ko-KR"/>
              <a:t>XML </a:t>
            </a:r>
            <a:r>
              <a:rPr lang="ko-KR" altLang="en-US"/>
              <a:t>문서는 그림에서 보는 바와 같이 </a:t>
            </a:r>
            <a:r>
              <a:rPr lang="en-US" altLang="ko-KR"/>
              <a:t>Sonnet.xml</a:t>
            </a:r>
            <a:r>
              <a:rPr lang="ko-KR" altLang="en-US"/>
              <a:t> 이다.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BCE4-3386-49A6-903D-6AD44A1607FE}" type="slidenum">
              <a:rPr lang="ko-KR" altLang="ko-KR"/>
              <a:pPr/>
              <a:t>36</a:t>
            </a:fld>
            <a:endParaRPr lang="ko-KR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바로 전 장에서 설명한 애플리케이션을 만드는 과정을 살펴보자. 우선 </a:t>
            </a:r>
            <a:r>
              <a:rPr lang="en-US" altLang="ko-KR"/>
              <a:t>domOne</a:t>
            </a:r>
            <a:r>
              <a:rPr lang="ko-KR" altLang="en-US"/>
              <a:t>이라는 </a:t>
            </a:r>
          </a:p>
          <a:p>
            <a:r>
              <a:rPr lang="ko-KR" altLang="en-US"/>
              <a:t>클래스를 만든다. 그 클래스에는 2가지 메소드가 존재한다. 하나는 </a:t>
            </a:r>
            <a:r>
              <a:rPr lang="en-US" altLang="ko-KR"/>
              <a:t>XML </a:t>
            </a:r>
            <a:r>
              <a:rPr lang="ko-KR" altLang="en-US"/>
              <a:t>문서를 파싱하여</a:t>
            </a:r>
          </a:p>
          <a:p>
            <a:r>
              <a:rPr lang="en-US" altLang="ko-KR"/>
              <a:t>Document </a:t>
            </a:r>
            <a:r>
              <a:rPr lang="ko-KR" altLang="en-US"/>
              <a:t>의 </a:t>
            </a:r>
            <a:r>
              <a:rPr lang="en-US" altLang="ko-KR"/>
              <a:t>content</a:t>
            </a:r>
            <a:r>
              <a:rPr lang="ko-KR" altLang="en-US"/>
              <a:t>를 출력해주는 메소드인 </a:t>
            </a:r>
            <a:r>
              <a:rPr lang="en-US" altLang="ko-KR"/>
              <a:t>parseAndPrint </a:t>
            </a:r>
            <a:r>
              <a:rPr lang="ko-KR" altLang="en-US"/>
              <a:t>이고 다른 하나는 </a:t>
            </a:r>
            <a:r>
              <a:rPr lang="en-US" altLang="ko-KR"/>
              <a:t>parseAndPrint</a:t>
            </a:r>
            <a:r>
              <a:rPr lang="ko-KR" altLang="en-US"/>
              <a:t>에서</a:t>
            </a:r>
          </a:p>
          <a:p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 출력할 시 호출되는 메소드인 </a:t>
            </a:r>
            <a:r>
              <a:rPr lang="en-US" altLang="ko-KR"/>
              <a:t>printDOMTree() </a:t>
            </a:r>
            <a:r>
              <a:rPr lang="ko-KR" altLang="en-US"/>
              <a:t>이다.</a:t>
            </a:r>
          </a:p>
          <a:p>
            <a:r>
              <a:rPr lang="ko-KR" altLang="en-US"/>
              <a:t> 메인 메소드에서는 일단 사용자로부터 </a:t>
            </a:r>
            <a:r>
              <a:rPr lang="en-US" altLang="ko-KR"/>
              <a:t>command line</a:t>
            </a:r>
            <a:r>
              <a:rPr lang="ko-KR" altLang="en-US"/>
              <a:t>을 입력 받아 처리한 후 </a:t>
            </a:r>
            <a:r>
              <a:rPr lang="en-US" altLang="ko-KR"/>
              <a:t>domOne </a:t>
            </a:r>
            <a:r>
              <a:rPr lang="ko-KR" altLang="en-US"/>
              <a:t>객체를 생성한다.</a:t>
            </a:r>
          </a:p>
          <a:p>
            <a:r>
              <a:rPr lang="ko-KR" altLang="en-US"/>
              <a:t>그리고 </a:t>
            </a:r>
            <a:r>
              <a:rPr lang="en-US" altLang="ko-KR"/>
              <a:t>XML file </a:t>
            </a:r>
            <a:r>
              <a:rPr lang="ko-KR" altLang="en-US"/>
              <a:t>이름을 생성된 </a:t>
            </a:r>
            <a:r>
              <a:rPr lang="en-US" altLang="ko-KR"/>
              <a:t>domOne </a:t>
            </a:r>
            <a:r>
              <a:rPr lang="ko-KR" altLang="en-US"/>
              <a:t>객체에 전달해 준다. </a:t>
            </a:r>
            <a:r>
              <a:rPr lang="en-US" altLang="ko-KR"/>
              <a:t>domOne </a:t>
            </a:r>
            <a:r>
              <a:rPr lang="ko-KR" altLang="en-US"/>
              <a:t>객체는 </a:t>
            </a:r>
            <a:r>
              <a:rPr lang="en-US" altLang="ko-KR"/>
              <a:t>parser </a:t>
            </a:r>
            <a:r>
              <a:rPr lang="ko-KR" altLang="en-US"/>
              <a:t>객체를 생성한 후 </a:t>
            </a:r>
          </a:p>
          <a:p>
            <a:r>
              <a:rPr lang="ko-KR" altLang="en-US"/>
              <a:t>전달 받은 </a:t>
            </a:r>
            <a:r>
              <a:rPr lang="en-US" altLang="ko-KR"/>
              <a:t>XML file</a:t>
            </a:r>
            <a:r>
              <a:rPr lang="ko-KR" altLang="en-US"/>
              <a:t>을 </a:t>
            </a:r>
            <a:r>
              <a:rPr lang="en-US" altLang="ko-KR"/>
              <a:t>parsing </a:t>
            </a:r>
            <a:r>
              <a:rPr lang="ko-KR" altLang="en-US"/>
              <a:t>한다. </a:t>
            </a:r>
            <a:r>
              <a:rPr lang="en-US" altLang="ko-KR"/>
              <a:t>Parsing</a:t>
            </a:r>
            <a:r>
              <a:rPr lang="ko-KR" altLang="en-US"/>
              <a:t>을 끝낸 후 </a:t>
            </a:r>
            <a:r>
              <a:rPr lang="en-US" altLang="ko-KR"/>
              <a:t>printDOMTree </a:t>
            </a:r>
            <a:r>
              <a:rPr lang="ko-KR" altLang="en-US"/>
              <a:t>메소드를 호출하여 </a:t>
            </a:r>
            <a:r>
              <a:rPr lang="en-US" altLang="ko-KR"/>
              <a:t>DOM tree</a:t>
            </a:r>
            <a:r>
              <a:rPr lang="ko-KR" altLang="en-US"/>
              <a:t>를 </a:t>
            </a:r>
          </a:p>
          <a:p>
            <a:r>
              <a:rPr lang="en-US" altLang="ko-KR"/>
              <a:t>Processing </a:t>
            </a:r>
            <a:r>
              <a:rPr lang="ko-KR" altLang="en-US"/>
              <a:t>하므로서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 출력하게 된다.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1A7AF-8F0A-4602-B32A-91BFC7EDCD03}" type="slidenum">
              <a:rPr lang="ko-KR" altLang="ko-KR"/>
              <a:pPr/>
              <a:t>37</a:t>
            </a:fld>
            <a:endParaRPr lang="ko-KR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이 </a:t>
            </a:r>
            <a:r>
              <a:rPr lang="en-US" altLang="ko-KR"/>
              <a:t>main </a:t>
            </a:r>
            <a:r>
              <a:rPr lang="ko-KR" altLang="en-US"/>
              <a:t>메소드는 사용자가 </a:t>
            </a:r>
            <a:r>
              <a:rPr lang="en-US" altLang="ko-KR"/>
              <a:t>command line</a:t>
            </a:r>
            <a:r>
              <a:rPr lang="ko-KR" altLang="en-US"/>
              <a:t>상에서 입력한 </a:t>
            </a:r>
            <a:r>
              <a:rPr lang="en-US" altLang="ko-KR"/>
              <a:t>XML file </a:t>
            </a:r>
            <a:r>
              <a:rPr lang="ko-KR" altLang="en-US"/>
              <a:t>이름을 생성된 </a:t>
            </a:r>
            <a:r>
              <a:rPr lang="en-US" altLang="ko-KR"/>
              <a:t>domOne </a:t>
            </a:r>
            <a:r>
              <a:rPr lang="ko-KR" altLang="en-US"/>
              <a:t>객체에 전달함으로서</a:t>
            </a:r>
          </a:p>
          <a:p>
            <a:r>
              <a:rPr lang="en-US" altLang="ko-KR"/>
              <a:t>XML</a:t>
            </a:r>
            <a:r>
              <a:rPr lang="ko-KR" altLang="en-US"/>
              <a:t>문서의 파싱과 파싱된 결과를 이용해서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 출력하게 해주는 </a:t>
            </a:r>
            <a:r>
              <a:rPr lang="en-US" altLang="ko-KR"/>
              <a:t>code</a:t>
            </a:r>
            <a:r>
              <a:rPr lang="ko-KR" altLang="en-US"/>
              <a:t>이다.</a:t>
            </a:r>
          </a:p>
          <a:p>
            <a:r>
              <a:rPr lang="ko-KR" altLang="en-US"/>
              <a:t>이 메인 메소드에서 보듯이 </a:t>
            </a:r>
            <a:r>
              <a:rPr lang="en-US" altLang="ko-KR"/>
              <a:t>domOne </a:t>
            </a:r>
            <a:r>
              <a:rPr lang="ko-KR" altLang="en-US"/>
              <a:t>객체를 생성하고 이 객체의 </a:t>
            </a:r>
            <a:r>
              <a:rPr lang="en-US" altLang="ko-KR"/>
              <a:t>parseAndPrint </a:t>
            </a:r>
            <a:r>
              <a:rPr lang="ko-KR" altLang="en-US"/>
              <a:t>메소드를 호출함을 알 수 있다.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69981-C5A6-4944-95E9-E6FD01D27C20}" type="slidenum">
              <a:rPr lang="ko-KR" altLang="ko-KR"/>
              <a:pPr/>
              <a:t>38</a:t>
            </a:fld>
            <a:endParaRPr lang="ko-KR" altLang="ko-KR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바로 전 장에서 설명한 메인 메소드에서 생성된 </a:t>
            </a:r>
            <a:r>
              <a:rPr lang="en-US" altLang="ko-KR"/>
              <a:t>domOne</a:t>
            </a:r>
            <a:r>
              <a:rPr lang="ko-KR" altLang="en-US"/>
              <a:t>객체상에서 호출되는 메소드인</a:t>
            </a:r>
          </a:p>
          <a:p>
            <a:r>
              <a:rPr lang="en-US" altLang="ko-KR"/>
              <a:t>parseAndPrint </a:t>
            </a:r>
            <a:r>
              <a:rPr lang="ko-KR" altLang="en-US"/>
              <a:t>코드의 일부분이 나와 있다. 코드에서 보듯이 일단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할</a:t>
            </a:r>
          </a:p>
          <a:p>
            <a:r>
              <a:rPr lang="en-US" altLang="ko-KR"/>
              <a:t>Parser</a:t>
            </a:r>
            <a:r>
              <a:rPr lang="ko-KR" altLang="en-US"/>
              <a:t>를 생성한다. 생성된 </a:t>
            </a:r>
            <a:r>
              <a:rPr lang="en-US" altLang="ko-KR"/>
              <a:t>parser</a:t>
            </a:r>
            <a:r>
              <a:rPr lang="ko-KR" altLang="en-US"/>
              <a:t>를 이용하여 인자로 넘어온 </a:t>
            </a:r>
            <a:r>
              <a:rPr lang="en-US" altLang="ko-KR"/>
              <a:t>file </a:t>
            </a:r>
            <a:r>
              <a:rPr lang="ko-KR" altLang="en-US"/>
              <a:t>이름을 가지는 </a:t>
            </a:r>
            <a:r>
              <a:rPr lang="en-US" altLang="ko-KR"/>
              <a:t>XML </a:t>
            </a:r>
            <a:r>
              <a:rPr lang="ko-KR" altLang="en-US"/>
              <a:t>문서를</a:t>
            </a:r>
          </a:p>
          <a:p>
            <a:r>
              <a:rPr lang="en-US" altLang="ko-KR"/>
              <a:t>Parsing</a:t>
            </a:r>
            <a:r>
              <a:rPr lang="ko-KR" altLang="en-US"/>
              <a:t>한다. </a:t>
            </a:r>
          </a:p>
          <a:p>
            <a:r>
              <a:rPr lang="ko-KR" altLang="en-US"/>
              <a:t> 하지만 </a:t>
            </a:r>
            <a:r>
              <a:rPr lang="en-US" altLang="ko-KR"/>
              <a:t>parsing </a:t>
            </a:r>
            <a:r>
              <a:rPr lang="ko-KR" altLang="en-US"/>
              <a:t>과정 중에 </a:t>
            </a:r>
            <a:r>
              <a:rPr lang="en-US" altLang="ko-KR"/>
              <a:t>exception</a:t>
            </a:r>
            <a:r>
              <a:rPr lang="ko-KR" altLang="en-US"/>
              <a:t>이 발생할 수 있는데 예를 들면 해당 </a:t>
            </a:r>
            <a:r>
              <a:rPr lang="en-US" altLang="ko-KR"/>
              <a:t>XML</a:t>
            </a:r>
            <a:r>
              <a:rPr lang="ko-KR" altLang="en-US"/>
              <a:t>문서의 </a:t>
            </a:r>
            <a:r>
              <a:rPr lang="en-US" altLang="ko-KR"/>
              <a:t>DTD file</a:t>
            </a:r>
          </a:p>
          <a:p>
            <a:r>
              <a:rPr lang="ko-KR" altLang="en-US"/>
              <a:t>이 존재하지 않는다든가, 아니면 유효성 검사에서 에러가 발생한 </a:t>
            </a:r>
            <a:r>
              <a:rPr lang="en-US" altLang="ko-KR"/>
              <a:t>XML</a:t>
            </a:r>
            <a:r>
              <a:rPr lang="ko-KR" altLang="en-US"/>
              <a:t>문서일 경우 예외상황이</a:t>
            </a:r>
          </a:p>
          <a:p>
            <a:r>
              <a:rPr lang="ko-KR" altLang="en-US"/>
              <a:t>발생한다.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81A62-F87D-4119-8870-917F3C6B6CCB}" type="slidenum">
              <a:rPr lang="ko-KR" altLang="ko-KR"/>
              <a:pPr/>
              <a:t>39</a:t>
            </a:fld>
            <a:endParaRPr lang="ko-KR" altLang="ko-K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parsing</a:t>
            </a:r>
            <a:r>
              <a:rPr lang="ko-KR" altLang="en-US"/>
              <a:t>이 완료되면 </a:t>
            </a:r>
            <a:r>
              <a:rPr lang="en-US" altLang="ko-KR"/>
              <a:t>parser</a:t>
            </a:r>
            <a:r>
              <a:rPr lang="ko-KR" altLang="en-US"/>
              <a:t>에 의해 생성된 </a:t>
            </a:r>
            <a:r>
              <a:rPr lang="en-US" altLang="ko-KR"/>
              <a:t>Document </a:t>
            </a:r>
            <a:r>
              <a:rPr lang="ko-KR" altLang="en-US"/>
              <a:t>객체(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root element)</a:t>
            </a:r>
            <a:r>
              <a:rPr lang="ko-KR" altLang="en-US"/>
              <a:t>를 얻을 수 있게 된다.</a:t>
            </a:r>
          </a:p>
          <a:p>
            <a:r>
              <a:rPr lang="ko-KR" altLang="en-US"/>
              <a:t>그리고 그것을 </a:t>
            </a:r>
            <a:r>
              <a:rPr lang="en-US" altLang="ko-KR"/>
              <a:t>printDOMTree </a:t>
            </a:r>
            <a:r>
              <a:rPr lang="ko-KR" altLang="en-US"/>
              <a:t>메소드에 넘겨주게 된다.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C334C-5C14-4018-B736-F8957AB75A71}" type="slidenum">
              <a:rPr lang="ko-KR" altLang="ko-KR"/>
              <a:pPr/>
              <a:t>4</a:t>
            </a:fld>
            <a:endParaRPr lang="ko-KR" altLang="ko-KR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DOM </a:t>
            </a:r>
            <a:r>
              <a:rPr lang="ko-KR" altLang="en-US"/>
              <a:t>이라는 것은 </a:t>
            </a:r>
            <a:r>
              <a:rPr lang="en-US" altLang="ko-KR"/>
              <a:t>XML </a:t>
            </a:r>
            <a:r>
              <a:rPr lang="ko-KR" altLang="en-US"/>
              <a:t>문서를 처리할 때 필요한  공통적인 기능들을 개발자들에게 제공하기 위해 </a:t>
            </a:r>
            <a:r>
              <a:rPr lang="en-US" altLang="ko-KR"/>
              <a:t>W3C</a:t>
            </a:r>
            <a:r>
              <a:rPr lang="ko-KR" altLang="en-US"/>
              <a:t>에 의해 </a:t>
            </a:r>
          </a:p>
          <a:p>
            <a:r>
              <a:rPr lang="ko-KR" altLang="en-US"/>
              <a:t>만들어진 가장 중요한 표준이다. 즉 응용프로그램이 여러 가지 다른 언어로 쓰여졌다 해도 </a:t>
            </a:r>
            <a:r>
              <a:rPr lang="en-US" altLang="ko-KR"/>
              <a:t>DOM</a:t>
            </a:r>
            <a:r>
              <a:rPr lang="ko-KR" altLang="en-US"/>
              <a:t>을 따른다면 동일한 </a:t>
            </a:r>
          </a:p>
          <a:p>
            <a:r>
              <a:rPr lang="en-US" altLang="ko-KR"/>
              <a:t>Method</a:t>
            </a:r>
            <a:r>
              <a:rPr lang="ko-KR" altLang="en-US"/>
              <a:t>를 쓰는 결과가 된다.</a:t>
            </a:r>
          </a:p>
          <a:p>
            <a:r>
              <a:rPr lang="en-US" altLang="ko-KR"/>
              <a:t> DOM</a:t>
            </a:r>
            <a:r>
              <a:rPr lang="ko-KR" altLang="en-US"/>
              <a:t>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tree</a:t>
            </a:r>
            <a:r>
              <a:rPr lang="ko-KR" altLang="en-US"/>
              <a:t>형태로 나타내어 그 </a:t>
            </a:r>
            <a:r>
              <a:rPr lang="en-US" altLang="ko-KR"/>
              <a:t>tree</a:t>
            </a:r>
            <a:r>
              <a:rPr lang="ko-KR" altLang="en-US"/>
              <a:t>상에서 각종 연산들을 할 수 있게 해 준다. 예를 들면 </a:t>
            </a:r>
            <a:r>
              <a:rPr lang="en-US" altLang="ko-KR"/>
              <a:t>tree</a:t>
            </a:r>
            <a:r>
              <a:rPr lang="ko-KR" altLang="en-US"/>
              <a:t>상에서</a:t>
            </a:r>
          </a:p>
          <a:p>
            <a:r>
              <a:rPr lang="ko-KR" altLang="en-US"/>
              <a:t>임의의 노드의 부모노드를 찾는 다는가 아니면 자식 노드들을 찾을 수 있다. 그리고 노드에 대한 수정 및 새로운</a:t>
            </a:r>
          </a:p>
          <a:p>
            <a:r>
              <a:rPr lang="ko-KR" altLang="en-US"/>
              <a:t>노드를 삽입할 수 있다.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D8878-5AD0-4543-8E9D-3EF7A2FB12FC}" type="slidenum">
              <a:rPr lang="ko-KR" altLang="ko-KR"/>
              <a:pPr/>
              <a:t>40</a:t>
            </a:fld>
            <a:endParaRPr lang="ko-KR" altLang="ko-KR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parseAndPrint </a:t>
            </a:r>
            <a:r>
              <a:rPr lang="ko-KR" altLang="en-US"/>
              <a:t>메소드에서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parsing </a:t>
            </a:r>
            <a:r>
              <a:rPr lang="ko-KR" altLang="en-US"/>
              <a:t>후 </a:t>
            </a:r>
            <a:r>
              <a:rPr lang="en-US" altLang="ko-KR"/>
              <a:t>parser</a:t>
            </a:r>
            <a:r>
              <a:rPr lang="ko-KR" altLang="en-US"/>
              <a:t>에 의해서 만들어진 </a:t>
            </a:r>
            <a:r>
              <a:rPr lang="en-US" altLang="ko-KR"/>
              <a:t>Document </a:t>
            </a:r>
            <a:r>
              <a:rPr lang="ko-KR" altLang="en-US"/>
              <a:t>객체(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root element)</a:t>
            </a:r>
            <a:r>
              <a:rPr lang="ko-KR" altLang="en-US"/>
              <a:t>는</a:t>
            </a:r>
          </a:p>
          <a:p>
            <a:r>
              <a:rPr lang="en-US" altLang="ko-KR"/>
              <a:t>Parsing </a:t>
            </a:r>
            <a:r>
              <a:rPr lang="ko-KR" altLang="en-US"/>
              <a:t>후 호출되는 </a:t>
            </a:r>
            <a:r>
              <a:rPr lang="en-US" altLang="ko-KR"/>
              <a:t>printDOMTree </a:t>
            </a:r>
            <a:r>
              <a:rPr lang="ko-KR" altLang="en-US"/>
              <a:t>메소드의 인자로 넘어오게 된다. 그리고 나서  그 노드의 자식노드 각각에 대해서 역시 </a:t>
            </a:r>
          </a:p>
          <a:p>
            <a:r>
              <a:rPr lang="ko-KR" altLang="en-US"/>
              <a:t>순환적으로 </a:t>
            </a:r>
            <a:r>
              <a:rPr lang="en-US" altLang="ko-KR"/>
              <a:t>printDOMTree </a:t>
            </a:r>
            <a:r>
              <a:rPr lang="ko-KR" altLang="en-US"/>
              <a:t>메소드를 호출함으로서 </a:t>
            </a:r>
            <a:r>
              <a:rPr lang="en-US" altLang="ko-KR"/>
              <a:t>tree</a:t>
            </a:r>
            <a:r>
              <a:rPr lang="ko-KR" altLang="en-US"/>
              <a:t>로 표현된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traversing </a:t>
            </a:r>
            <a:r>
              <a:rPr lang="ko-KR" altLang="en-US"/>
              <a:t>할 수 있게 되고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</a:t>
            </a:r>
          </a:p>
          <a:p>
            <a:r>
              <a:rPr lang="ko-KR" altLang="en-US"/>
              <a:t>출력할 수 있게 된다.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1767E-D6A0-41DE-A0B7-CE18CEC00140}" type="slidenum">
              <a:rPr lang="ko-KR" altLang="ko-KR"/>
              <a:pPr/>
              <a:t>41</a:t>
            </a:fld>
            <a:endParaRPr lang="ko-KR" altLang="ko-KR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parsing</a:t>
            </a:r>
            <a:r>
              <a:rPr lang="ko-KR" altLang="en-US"/>
              <a:t>으로부터 나온 </a:t>
            </a:r>
            <a:r>
              <a:rPr lang="en-US" altLang="ko-KR"/>
              <a:t>tree view</a:t>
            </a:r>
            <a:r>
              <a:rPr lang="ko-KR" altLang="en-US"/>
              <a:t>상에서의 </a:t>
            </a:r>
            <a:r>
              <a:rPr lang="en-US" altLang="ko-KR"/>
              <a:t>node</a:t>
            </a:r>
            <a:r>
              <a:rPr lang="ko-KR" altLang="en-US"/>
              <a:t>의 개수를 리턴해 주는 프로그램인 </a:t>
            </a:r>
            <a:r>
              <a:rPr lang="en-US" altLang="ko-KR"/>
              <a:t>domCounter</a:t>
            </a:r>
            <a:r>
              <a:rPr lang="ko-KR" altLang="en-US"/>
              <a:t>를  수행시켜 보자</a:t>
            </a:r>
          </a:p>
          <a:p>
            <a:r>
              <a:rPr lang="en-US" altLang="ko-KR"/>
              <a:t>Sonnet.xml</a:t>
            </a:r>
            <a:r>
              <a:rPr lang="ko-KR" altLang="en-US"/>
              <a:t> 에는 24개의 태그가 있다. 예상하기에 이러한 문서를 </a:t>
            </a:r>
            <a:r>
              <a:rPr lang="en-US" altLang="ko-KR"/>
              <a:t>parsing</a:t>
            </a:r>
            <a:r>
              <a:rPr lang="ko-KR" altLang="en-US"/>
              <a:t>하고 난 후의 </a:t>
            </a:r>
            <a:r>
              <a:rPr lang="en-US" altLang="ko-KR"/>
              <a:t>tree</a:t>
            </a:r>
            <a:r>
              <a:rPr lang="ko-KR" altLang="en-US"/>
              <a:t>상에서의</a:t>
            </a:r>
          </a:p>
          <a:p>
            <a:r>
              <a:rPr lang="ko-KR" altLang="en-US"/>
              <a:t>노드의 개수는 24일 것이라는 예상을 할 것이다.</a:t>
            </a:r>
          </a:p>
          <a:p>
            <a:r>
              <a:rPr lang="ko-KR" altLang="en-US"/>
              <a:t> 하지만 실질적으로 69개의 노드가 생기게 된다. 즉 </a:t>
            </a:r>
            <a:r>
              <a:rPr lang="en-US" altLang="ko-KR"/>
              <a:t>document node(root element)</a:t>
            </a:r>
            <a:r>
              <a:rPr lang="ko-KR" altLang="en-US"/>
              <a:t> 는 당연히 1개이고 나머지</a:t>
            </a:r>
          </a:p>
          <a:p>
            <a:r>
              <a:rPr lang="ko-KR" altLang="en-US"/>
              <a:t>23개의 </a:t>
            </a:r>
            <a:r>
              <a:rPr lang="en-US" altLang="ko-KR"/>
              <a:t>tag</a:t>
            </a:r>
            <a:r>
              <a:rPr lang="ko-KR" altLang="en-US"/>
              <a:t>에 대하여 각각 하나의 노드가 할당된다. 그러므로 23개의 </a:t>
            </a:r>
            <a:r>
              <a:rPr lang="en-US" altLang="ko-KR"/>
              <a:t>element node</a:t>
            </a:r>
            <a:r>
              <a:rPr lang="ko-KR" altLang="en-US"/>
              <a:t>가 존재하게 된다.</a:t>
            </a:r>
          </a:p>
          <a:p>
            <a:r>
              <a:rPr lang="ko-KR" altLang="en-US"/>
              <a:t>그리고 실질적인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인 </a:t>
            </a:r>
            <a:r>
              <a:rPr lang="en-US" altLang="ko-KR"/>
              <a:t>text</a:t>
            </a:r>
            <a:r>
              <a:rPr lang="ko-KR" altLang="en-US"/>
              <a:t>에 대하여 45개의 노드가 생성된다. 그러므로 총 69개의 노드</a:t>
            </a:r>
          </a:p>
          <a:p>
            <a:r>
              <a:rPr lang="ko-KR" altLang="en-US"/>
              <a:t>가 생성된다.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757FA-5271-4B37-9CFC-5C9CE907F37E}" type="slidenum">
              <a:rPr lang="ko-KR" altLang="ko-KR"/>
              <a:pPr/>
              <a:t>42</a:t>
            </a:fld>
            <a:endParaRPr lang="ko-KR" altLang="ko-K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다음과 같은 </a:t>
            </a:r>
            <a:r>
              <a:rPr lang="en-US" altLang="ko-KR"/>
              <a:t>XML</a:t>
            </a:r>
            <a:r>
              <a:rPr lang="ko-KR" altLang="en-US"/>
              <a:t>문서를 파싱할 때 </a:t>
            </a:r>
            <a:r>
              <a:rPr lang="en-US" altLang="ko-KR"/>
              <a:t>parser</a:t>
            </a:r>
            <a:r>
              <a:rPr lang="ko-KR" altLang="en-US"/>
              <a:t>에 의해 리턴되는 </a:t>
            </a:r>
            <a:r>
              <a:rPr lang="en-US" altLang="ko-KR"/>
              <a:t>node</a:t>
            </a:r>
            <a:r>
              <a:rPr lang="ko-KR" altLang="en-US"/>
              <a:t>에는 어떠한 것들이 있는지를 살펴보도록 하자.</a:t>
            </a:r>
          </a:p>
          <a:p>
            <a:r>
              <a:rPr lang="ko-KR" altLang="en-US"/>
              <a:t>1.우선 </a:t>
            </a:r>
            <a:r>
              <a:rPr lang="en-US" altLang="ko-KR"/>
              <a:t>document</a:t>
            </a:r>
            <a:r>
              <a:rPr lang="ko-KR" altLang="en-US"/>
              <a:t>의 </a:t>
            </a:r>
            <a:r>
              <a:rPr lang="en-US" altLang="ko-KR"/>
              <a:t>root element</a:t>
            </a:r>
            <a:r>
              <a:rPr lang="ko-KR" altLang="en-US"/>
              <a:t>에 해당하는 </a:t>
            </a:r>
            <a:r>
              <a:rPr lang="en-US" altLang="ko-KR"/>
              <a:t>document node</a:t>
            </a:r>
            <a:r>
              <a:rPr lang="ko-KR" altLang="en-US"/>
              <a:t>가 리턴 된다.</a:t>
            </a:r>
          </a:p>
          <a:p>
            <a:r>
              <a:rPr lang="ko-KR" altLang="en-US"/>
              <a:t>2. &lt;</a:t>
            </a:r>
            <a:r>
              <a:rPr lang="en-US" altLang="ko-KR"/>
              <a:t>sonnet&gt;</a:t>
            </a:r>
            <a:r>
              <a:rPr lang="ko-KR" altLang="en-US"/>
              <a:t>에 해당하는 </a:t>
            </a:r>
            <a:r>
              <a:rPr lang="en-US" altLang="ko-KR"/>
              <a:t>element node</a:t>
            </a:r>
            <a:r>
              <a:rPr lang="ko-KR" altLang="en-US"/>
              <a:t>가 리턴된다.</a:t>
            </a:r>
          </a:p>
          <a:p>
            <a:r>
              <a:rPr lang="ko-KR" altLang="en-US"/>
              <a:t>3. &lt;</a:t>
            </a:r>
            <a:r>
              <a:rPr lang="en-US" altLang="ko-KR"/>
              <a:t>sonnet&gt; tag</a:t>
            </a:r>
            <a:r>
              <a:rPr lang="ko-KR" altLang="en-US"/>
              <a:t>의 끝에 있는 </a:t>
            </a:r>
            <a:r>
              <a:rPr lang="en-US" altLang="ko-KR"/>
              <a:t>carriage return </a:t>
            </a:r>
            <a:r>
              <a:rPr lang="ko-KR" altLang="en-US"/>
              <a:t>과 &lt;</a:t>
            </a:r>
            <a:r>
              <a:rPr lang="en-US" altLang="ko-KR"/>
              <a:t>author&gt; tag</a:t>
            </a:r>
            <a:r>
              <a:rPr lang="ko-KR" altLang="en-US"/>
              <a:t>의 앞에 존재하는 2개의 </a:t>
            </a:r>
            <a:r>
              <a:rPr lang="en-US" altLang="ko-KR"/>
              <a:t>space </a:t>
            </a:r>
            <a:r>
              <a:rPr lang="ko-KR" altLang="en-US"/>
              <a:t>문자(</a:t>
            </a:r>
            <a:r>
              <a:rPr lang="en-US" altLang="ko-KR"/>
              <a:t>text)</a:t>
            </a:r>
            <a:r>
              <a:rPr lang="ko-KR" altLang="en-US"/>
              <a:t>들을 포함하는 </a:t>
            </a:r>
          </a:p>
          <a:p>
            <a:r>
              <a:rPr lang="en-US" altLang="ko-KR"/>
              <a:t>   text node</a:t>
            </a:r>
            <a:r>
              <a:rPr lang="ko-KR" altLang="en-US"/>
              <a:t>가 리턴된다.</a:t>
            </a:r>
          </a:p>
          <a:p>
            <a:r>
              <a:rPr lang="ko-KR" altLang="en-US"/>
              <a:t>4. &lt;</a:t>
            </a:r>
            <a:r>
              <a:rPr lang="en-US" altLang="ko-KR"/>
              <a:t>author&gt; tag</a:t>
            </a:r>
            <a:r>
              <a:rPr lang="ko-KR" altLang="en-US"/>
              <a:t>에 해당하는 </a:t>
            </a:r>
            <a:r>
              <a:rPr lang="en-US" altLang="ko-KR"/>
              <a:t>element node</a:t>
            </a:r>
          </a:p>
          <a:p>
            <a:r>
              <a:rPr lang="en-US" altLang="ko-KR"/>
              <a:t>5. &lt;author&gt; tag</a:t>
            </a:r>
            <a:r>
              <a:rPr lang="ko-KR" altLang="en-US"/>
              <a:t>의 끝에 존재하는 </a:t>
            </a:r>
            <a:r>
              <a:rPr lang="en-US" altLang="ko-KR"/>
              <a:t>carriage return</a:t>
            </a:r>
            <a:r>
              <a:rPr lang="ko-KR" altLang="en-US"/>
              <a:t>과 &lt;</a:t>
            </a:r>
            <a:r>
              <a:rPr lang="en-US" altLang="ko-KR"/>
              <a:t>last-name&gt; tag </a:t>
            </a:r>
            <a:r>
              <a:rPr lang="ko-KR" altLang="en-US"/>
              <a:t>앞에 존재하는 4개의 </a:t>
            </a:r>
            <a:r>
              <a:rPr lang="en-US" altLang="ko-KR"/>
              <a:t>space </a:t>
            </a:r>
            <a:r>
              <a:rPr lang="ko-KR" altLang="en-US"/>
              <a:t>문자들을 포함하는</a:t>
            </a:r>
          </a:p>
          <a:p>
            <a:r>
              <a:rPr lang="ko-KR" altLang="en-US"/>
              <a:t>   </a:t>
            </a:r>
            <a:r>
              <a:rPr lang="en-US" altLang="ko-KR"/>
              <a:t>text node</a:t>
            </a:r>
            <a:r>
              <a:rPr lang="ko-KR" altLang="en-US"/>
              <a:t>가 리턴된다.</a:t>
            </a:r>
          </a:p>
          <a:p>
            <a:r>
              <a:rPr lang="ko-KR" altLang="en-US"/>
              <a:t>6. &lt;</a:t>
            </a:r>
            <a:r>
              <a:rPr lang="en-US" altLang="ko-KR"/>
              <a:t>last-name&gt; tag</a:t>
            </a:r>
            <a:r>
              <a:rPr lang="ko-KR" altLang="en-US"/>
              <a:t>에 해당하는 </a:t>
            </a:r>
            <a:r>
              <a:rPr lang="en-US" altLang="ko-KR"/>
              <a:t>element node</a:t>
            </a:r>
          </a:p>
          <a:p>
            <a:r>
              <a:rPr lang="ko-KR" altLang="en-US"/>
              <a:t>7. “</a:t>
            </a:r>
            <a:r>
              <a:rPr lang="en-US" altLang="ko-KR"/>
              <a:t>Shakespeare” </a:t>
            </a:r>
            <a:r>
              <a:rPr lang="ko-KR" altLang="en-US"/>
              <a:t>라는 문자를 함유하는 </a:t>
            </a:r>
            <a:r>
              <a:rPr lang="en-US" altLang="ko-KR"/>
              <a:t>text node</a:t>
            </a:r>
          </a:p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A78C8-3750-4953-9EA1-D95084AF0646}" type="slidenum">
              <a:rPr lang="ko-KR" altLang="ko-KR"/>
              <a:pPr/>
              <a:t>43</a:t>
            </a:fld>
            <a:endParaRPr lang="ko-KR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지금까지 살펴 본 </a:t>
            </a:r>
            <a:r>
              <a:rPr lang="en-US" altLang="ko-KR"/>
              <a:t>DOM </a:t>
            </a:r>
            <a:r>
              <a:rPr lang="ko-KR" altLang="en-US"/>
              <a:t>애플리케이션인 </a:t>
            </a:r>
            <a:r>
              <a:rPr lang="en-US" altLang="ko-KR"/>
              <a:t>domOne</a:t>
            </a:r>
            <a:r>
              <a:rPr lang="ko-KR" altLang="en-US"/>
              <a:t>의 수행과정은 다음과 같이 요약할 수 있다.</a:t>
            </a:r>
          </a:p>
          <a:p>
            <a:r>
              <a:rPr lang="ko-KR" altLang="en-US"/>
              <a:t>첫째, 우선 사용 될 </a:t>
            </a:r>
            <a:r>
              <a:rPr lang="en-US" altLang="ko-KR"/>
              <a:t>parser </a:t>
            </a:r>
            <a:r>
              <a:rPr lang="ko-KR" altLang="en-US"/>
              <a:t>객체를 생성한다.</a:t>
            </a:r>
          </a:p>
          <a:p>
            <a:r>
              <a:rPr lang="ko-KR" altLang="en-US"/>
              <a:t>둘째, </a:t>
            </a:r>
            <a:r>
              <a:rPr lang="en-US" altLang="ko-KR"/>
              <a:t>parser </a:t>
            </a:r>
            <a:r>
              <a:rPr lang="ko-KR" altLang="en-US"/>
              <a:t>객체에게 </a:t>
            </a:r>
            <a:r>
              <a:rPr lang="en-US" altLang="ko-KR"/>
              <a:t>parsing</a:t>
            </a:r>
            <a:r>
              <a:rPr lang="ko-KR" altLang="en-US"/>
              <a:t>할 </a:t>
            </a:r>
            <a:r>
              <a:rPr lang="en-US" altLang="ko-KR"/>
              <a:t>XML </a:t>
            </a:r>
            <a:r>
              <a:rPr lang="ko-KR" altLang="en-US"/>
              <a:t>문서를 건네준다.</a:t>
            </a:r>
          </a:p>
          <a:p>
            <a:r>
              <a:rPr lang="ko-KR" altLang="en-US"/>
              <a:t>마지막으로 </a:t>
            </a:r>
            <a:r>
              <a:rPr lang="en-US" altLang="ko-KR"/>
              <a:t>parsing</a:t>
            </a:r>
            <a:r>
              <a:rPr lang="ko-KR" altLang="en-US"/>
              <a:t>을 완료한 </a:t>
            </a:r>
            <a:r>
              <a:rPr lang="en-US" altLang="ko-KR"/>
              <a:t>parser</a:t>
            </a:r>
            <a:r>
              <a:rPr lang="ko-KR" altLang="en-US"/>
              <a:t>로부터 리턴 된 </a:t>
            </a:r>
            <a:r>
              <a:rPr lang="en-US" altLang="ko-KR"/>
              <a:t>Document </a:t>
            </a:r>
            <a:r>
              <a:rPr lang="ko-KR" altLang="en-US"/>
              <a:t>객체를 이용하여 </a:t>
            </a:r>
            <a:r>
              <a:rPr lang="en-US" altLang="ko-KR"/>
              <a:t>tree</a:t>
            </a:r>
            <a:r>
              <a:rPr lang="ko-KR" altLang="en-US"/>
              <a:t>를 </a:t>
            </a:r>
            <a:r>
              <a:rPr lang="en-US" altLang="ko-KR"/>
              <a:t>traversing</a:t>
            </a:r>
          </a:p>
          <a:p>
            <a:r>
              <a:rPr lang="ko-KR" altLang="en-US"/>
              <a:t>하면서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 출력하게 된다.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388B4-B921-4B29-876F-5F3A9B3F3E1F}" type="slidenum">
              <a:rPr lang="ko-KR" altLang="ko-KR"/>
              <a:pPr/>
              <a:t>44</a:t>
            </a:fld>
            <a:endParaRPr lang="ko-KR" altLang="ko-K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ko-KR"/>
              <a:t> </a:t>
            </a:r>
            <a:r>
              <a:rPr lang="ko-KR" altLang="en-US"/>
              <a:t>다음으로 </a:t>
            </a:r>
            <a:r>
              <a:rPr lang="en-US" altLang="ko-KR"/>
              <a:t>SAX</a:t>
            </a:r>
            <a:r>
              <a:rPr lang="ko-KR" altLang="en-US"/>
              <a:t>에 대해서 살펴보도록 하자. </a:t>
            </a:r>
            <a:r>
              <a:rPr lang="en-US" altLang="ko-KR"/>
              <a:t>SAX</a:t>
            </a:r>
            <a:r>
              <a:rPr lang="ko-KR" altLang="en-US"/>
              <a:t>의 동작원리는 이벤트 방식으로 작동한다는 점이다.</a:t>
            </a:r>
          </a:p>
          <a:p>
            <a:pPr marL="228600" indent="-228600"/>
            <a:r>
              <a:rPr lang="ko-KR" altLang="en-US"/>
              <a:t>여기서 말하는 이벤트란 예를 들어 </a:t>
            </a:r>
            <a:r>
              <a:rPr lang="en-US" altLang="ko-KR"/>
              <a:t>XML</a:t>
            </a:r>
            <a:r>
              <a:rPr lang="ko-KR" altLang="en-US"/>
              <a:t>문서의 처음을 만났을 때, </a:t>
            </a:r>
            <a:r>
              <a:rPr lang="en-US" altLang="ko-KR"/>
              <a:t>element</a:t>
            </a:r>
            <a:r>
              <a:rPr lang="ko-KR" altLang="en-US"/>
              <a:t>의 시작을 만났을 때,</a:t>
            </a:r>
          </a:p>
          <a:p>
            <a:pPr marL="228600" indent="-228600"/>
            <a:r>
              <a:rPr lang="en-US" altLang="ko-KR"/>
              <a:t>Element</a:t>
            </a:r>
            <a:r>
              <a:rPr lang="ko-KR" altLang="en-US"/>
              <a:t>의 끝을 만났을 때, 문서의 끝을 만났을 때 등등을 들 수가 있다. 즉 </a:t>
            </a:r>
            <a:r>
              <a:rPr lang="en-US" altLang="ko-KR"/>
              <a:t>SAX parser</a:t>
            </a:r>
            <a:r>
              <a:rPr lang="ko-KR" altLang="en-US"/>
              <a:t>가 </a:t>
            </a:r>
            <a:r>
              <a:rPr lang="en-US" altLang="ko-KR"/>
              <a:t>XML</a:t>
            </a:r>
            <a:r>
              <a:rPr lang="ko-KR" altLang="en-US"/>
              <a:t>문서를</a:t>
            </a:r>
          </a:p>
          <a:p>
            <a:pPr marL="228600" indent="-228600"/>
            <a:r>
              <a:rPr lang="en-US" altLang="ko-KR"/>
              <a:t>Parsing</a:t>
            </a:r>
            <a:r>
              <a:rPr lang="ko-KR" altLang="en-US"/>
              <a:t>하면서 위와 같은 이벤트들을 만나게 되면 이벤트 정보를 </a:t>
            </a:r>
            <a:r>
              <a:rPr lang="en-US" altLang="ko-KR"/>
              <a:t>SAX </a:t>
            </a:r>
            <a:r>
              <a:rPr lang="ko-KR" altLang="en-US"/>
              <a:t>애플리케이션에게 전달해 주게 된다..</a:t>
            </a:r>
          </a:p>
          <a:p>
            <a:pPr marL="228600" indent="-228600"/>
            <a:r>
              <a:rPr lang="ko-KR" altLang="en-US"/>
              <a:t>그러면  </a:t>
            </a:r>
            <a:r>
              <a:rPr lang="en-US" altLang="ko-KR"/>
              <a:t>SAX</a:t>
            </a:r>
            <a:r>
              <a:rPr lang="ko-KR" altLang="en-US"/>
              <a:t>에서의 대표적인 이벤트에는 어떠한 것들이 있는지 알아보도록 하자.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문서의 시작을 만났을 때를 나타내 주는 </a:t>
            </a:r>
            <a:r>
              <a:rPr lang="en-US" altLang="ko-KR"/>
              <a:t>startDocument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문서의 끝을 만났을 때를 나타내 주는 </a:t>
            </a:r>
            <a:r>
              <a:rPr lang="en-US" altLang="ko-KR"/>
              <a:t>endDocument</a:t>
            </a:r>
          </a:p>
          <a:p>
            <a:pPr marL="228600" indent="-228600">
              <a:buFontTx/>
              <a:buAutoNum type="arabicPeriod"/>
            </a:pPr>
            <a:r>
              <a:rPr lang="en-US" altLang="ko-KR"/>
              <a:t>Element</a:t>
            </a:r>
            <a:r>
              <a:rPr lang="ko-KR" altLang="en-US"/>
              <a:t>의 시작을 만났을 때를 나타내 주는 </a:t>
            </a:r>
            <a:r>
              <a:rPr lang="en-US" altLang="ko-KR"/>
              <a:t>startElement</a:t>
            </a:r>
          </a:p>
          <a:p>
            <a:pPr marL="228600" indent="-228600">
              <a:buFontTx/>
              <a:buAutoNum type="arabicPeriod"/>
            </a:pPr>
            <a:r>
              <a:rPr lang="en-US" altLang="ko-KR"/>
              <a:t>Element</a:t>
            </a:r>
            <a:r>
              <a:rPr lang="ko-KR" altLang="en-US"/>
              <a:t>의 끝을 만났을 때를 나타내 주는 </a:t>
            </a:r>
            <a:r>
              <a:rPr lang="en-US" altLang="ko-KR"/>
              <a:t>endElement</a:t>
            </a:r>
          </a:p>
          <a:p>
            <a:pPr marL="228600" indent="-228600">
              <a:buFontTx/>
              <a:buAutoNum type="arabicPeriod"/>
            </a:pPr>
            <a:r>
              <a:rPr lang="en-US" altLang="ko-KR"/>
              <a:t>DOM</a:t>
            </a:r>
            <a:r>
              <a:rPr lang="ko-KR" altLang="en-US"/>
              <a:t>의 </a:t>
            </a:r>
            <a:r>
              <a:rPr lang="en-US" altLang="ko-KR"/>
              <a:t>text node</a:t>
            </a:r>
            <a:r>
              <a:rPr lang="ko-KR" altLang="en-US"/>
              <a:t>와 유사한 </a:t>
            </a:r>
            <a:r>
              <a:rPr lang="en-US" altLang="ko-KR"/>
              <a:t>character </a:t>
            </a:r>
            <a:r>
              <a:rPr lang="ko-KR" altLang="en-US"/>
              <a:t>데이터를 함유한 </a:t>
            </a:r>
            <a:r>
              <a:rPr lang="en-US" altLang="ko-KR"/>
              <a:t>Characters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426B9-4E70-4581-95A8-13E9DE41CD9D}" type="slidenum">
              <a:rPr lang="ko-KR" altLang="ko-KR"/>
              <a:pPr/>
              <a:t>45</a:t>
            </a:fld>
            <a:endParaRPr lang="ko-KR" altLang="ko-KR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</a:t>
            </a:r>
            <a:r>
              <a:rPr lang="ko-KR" altLang="en-US"/>
              <a:t>는 이전 장에서 살펴 본 이벤트들을 </a:t>
            </a:r>
            <a:r>
              <a:rPr lang="en-US" altLang="ko-KR"/>
              <a:t>handling</a:t>
            </a:r>
            <a:r>
              <a:rPr lang="ko-KR" altLang="en-US"/>
              <a:t>하기 위해서 4개의 인터페이스를 정의하고 있다.</a:t>
            </a:r>
          </a:p>
          <a:p>
            <a:r>
              <a:rPr lang="en-US" altLang="ko-KR"/>
              <a:t>Entity Handler, TDHandler, DocumentHandler, ErrorHandler </a:t>
            </a:r>
            <a:r>
              <a:rPr lang="ko-KR" altLang="en-US"/>
              <a:t>등이 그것이다.</a:t>
            </a:r>
          </a:p>
          <a:p>
            <a:r>
              <a:rPr lang="ko-KR" altLang="en-US"/>
              <a:t>그리고 이러한 인터페이스들은 </a:t>
            </a:r>
            <a:r>
              <a:rPr lang="en-US" altLang="ko-KR"/>
              <a:t>HandlerBase</a:t>
            </a:r>
            <a:r>
              <a:rPr lang="ko-KR" altLang="en-US"/>
              <a:t>에 의해서 구현 된다.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9A5AC-0FDB-47B7-AAB7-7AC8D25013FF}" type="slidenum">
              <a:rPr lang="ko-KR" altLang="ko-KR"/>
              <a:pPr/>
              <a:t>46</a:t>
            </a:fld>
            <a:endParaRPr lang="ko-KR" altLang="ko-KR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</a:t>
            </a:r>
            <a:r>
              <a:rPr lang="ko-KR" altLang="en-US"/>
              <a:t>를 이용해서 만들 수 있는 애플리케이션의 예를 들어보자. 이전에 설명한 </a:t>
            </a:r>
            <a:r>
              <a:rPr lang="en-US" altLang="ko-KR"/>
              <a:t>DOM application</a:t>
            </a:r>
            <a:r>
              <a:rPr lang="ko-KR" altLang="en-US"/>
              <a:t>인 </a:t>
            </a:r>
            <a:r>
              <a:rPr lang="en-US" altLang="ko-KR"/>
              <a:t>domOne</a:t>
            </a:r>
            <a:r>
              <a:rPr lang="ko-KR" altLang="en-US"/>
              <a:t>과 </a:t>
            </a:r>
          </a:p>
          <a:p>
            <a:r>
              <a:rPr lang="ko-KR" altLang="en-US"/>
              <a:t>비슷한 기능을 하는 응용 프로그램이다. 즉 </a:t>
            </a:r>
            <a:r>
              <a:rPr lang="en-US" altLang="ko-KR"/>
              <a:t>XML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하여 </a:t>
            </a:r>
            <a:r>
              <a:rPr lang="en-US" altLang="ko-KR"/>
              <a:t>XML</a:t>
            </a:r>
            <a:r>
              <a:rPr lang="ko-KR" altLang="en-US"/>
              <a:t>문서의 </a:t>
            </a:r>
            <a:r>
              <a:rPr lang="en-US" altLang="ko-KR"/>
              <a:t>content</a:t>
            </a:r>
            <a:r>
              <a:rPr lang="ko-KR" altLang="en-US"/>
              <a:t>를 다시 출력하는 응용</a:t>
            </a:r>
          </a:p>
          <a:p>
            <a:r>
              <a:rPr lang="ko-KR" altLang="en-US"/>
              <a:t>프로그램이다. </a:t>
            </a:r>
            <a:r>
              <a:rPr lang="en-US" altLang="ko-KR"/>
              <a:t>XML</a:t>
            </a:r>
            <a:r>
              <a:rPr lang="ko-KR" altLang="en-US"/>
              <a:t>문서는 </a:t>
            </a:r>
            <a:r>
              <a:rPr lang="en-US" altLang="ko-KR"/>
              <a:t>DOM</a:t>
            </a:r>
            <a:r>
              <a:rPr lang="ko-KR" altLang="en-US"/>
              <a:t>에서와 같이 </a:t>
            </a:r>
            <a:r>
              <a:rPr lang="en-US" altLang="ko-KR"/>
              <a:t>Sonnet.xml</a:t>
            </a:r>
            <a:r>
              <a:rPr lang="ko-KR" altLang="en-US"/>
              <a:t>을 사용한다. </a:t>
            </a:r>
          </a:p>
          <a:p>
            <a:r>
              <a:rPr lang="en-US" altLang="ko-KR"/>
              <a:t> </a:t>
            </a:r>
            <a:r>
              <a:rPr lang="ko-KR" altLang="en-US"/>
              <a:t>단지 </a:t>
            </a:r>
            <a:r>
              <a:rPr lang="en-US" altLang="ko-KR"/>
              <a:t>DOM </a:t>
            </a:r>
            <a:r>
              <a:rPr lang="ko-KR" altLang="en-US"/>
              <a:t>응용프로그램과 다른 점은 </a:t>
            </a:r>
            <a:r>
              <a:rPr lang="en-US" altLang="ko-KR"/>
              <a:t>DOM </a:t>
            </a:r>
            <a:r>
              <a:rPr lang="ko-KR" altLang="en-US"/>
              <a:t>대신 </a:t>
            </a:r>
            <a:r>
              <a:rPr lang="en-US" altLang="ko-KR"/>
              <a:t>SAX</a:t>
            </a:r>
            <a:r>
              <a:rPr lang="ko-KR" altLang="en-US"/>
              <a:t>를 사용했다는 점이다.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7D386-C2CB-4151-8500-A3800195E079}" type="slidenum">
              <a:rPr lang="ko-KR" altLang="ko-KR"/>
              <a:pPr/>
              <a:t>47</a:t>
            </a:fld>
            <a:endParaRPr lang="ko-KR" altLang="ko-K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이전 장에서 설명한 </a:t>
            </a:r>
            <a:r>
              <a:rPr lang="en-US" altLang="ko-KR"/>
              <a:t>SAX </a:t>
            </a:r>
            <a:r>
              <a:rPr lang="ko-KR" altLang="en-US"/>
              <a:t>응용 프로그램의 이름을 </a:t>
            </a:r>
            <a:r>
              <a:rPr lang="en-US" altLang="ko-KR"/>
              <a:t>saxOne </a:t>
            </a:r>
            <a:r>
              <a:rPr lang="ko-KR" altLang="en-US"/>
              <a:t>이라고 하자. </a:t>
            </a:r>
          </a:p>
          <a:p>
            <a:r>
              <a:rPr lang="en-US" altLang="ko-KR"/>
              <a:t>saxOne </a:t>
            </a:r>
            <a:r>
              <a:rPr lang="ko-KR" altLang="en-US"/>
              <a:t>클래스는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parsing</a:t>
            </a:r>
            <a:r>
              <a:rPr lang="ko-KR" altLang="en-US"/>
              <a:t>시 발생하는 각종 이벤트들을 핸들링 해주는 </a:t>
            </a:r>
          </a:p>
          <a:p>
            <a:r>
              <a:rPr lang="en-US" altLang="ko-KR"/>
              <a:t>HandlerBase</a:t>
            </a:r>
            <a:r>
              <a:rPr lang="ko-KR" altLang="en-US"/>
              <a:t>클래스를 상속해야 한다. 그리고 </a:t>
            </a:r>
            <a:r>
              <a:rPr lang="en-US" altLang="ko-KR"/>
              <a:t>HandlerBase</a:t>
            </a:r>
            <a:r>
              <a:rPr lang="ko-KR" altLang="en-US"/>
              <a:t>에 정의 된 각각의 이벤트</a:t>
            </a:r>
          </a:p>
          <a:p>
            <a:r>
              <a:rPr lang="ko-KR" altLang="en-US"/>
              <a:t>발생시 호출되는 메소드들을 </a:t>
            </a:r>
            <a:r>
              <a:rPr lang="en-US" altLang="ko-KR"/>
              <a:t>saxOne </a:t>
            </a:r>
            <a:r>
              <a:rPr lang="ko-KR" altLang="en-US"/>
              <a:t>클래스에서 응용프로그램의 목적에 맞게 구현해야 한다.</a:t>
            </a:r>
          </a:p>
          <a:p>
            <a:r>
              <a:rPr lang="ko-KR" altLang="en-US"/>
              <a:t>그러므로 </a:t>
            </a:r>
            <a:r>
              <a:rPr lang="en-US" altLang="ko-KR"/>
              <a:t>saxOne </a:t>
            </a:r>
            <a:r>
              <a:rPr lang="ko-KR" altLang="en-US"/>
              <a:t>클래스에서 구현해야 할 메소드에는 다음과 같은 것들이 있다.</a:t>
            </a:r>
          </a:p>
          <a:p>
            <a:r>
              <a:rPr lang="ko-KR" altLang="en-US"/>
              <a:t>1.문서의 시작시에 자동으로 호출되는 </a:t>
            </a:r>
            <a:r>
              <a:rPr lang="en-US" altLang="ko-KR"/>
              <a:t>startElement() </a:t>
            </a:r>
            <a:r>
              <a:rPr lang="ko-KR" altLang="en-US"/>
              <a:t>메소드</a:t>
            </a:r>
          </a:p>
          <a:p>
            <a:r>
              <a:rPr lang="ko-KR" altLang="en-US"/>
              <a:t>2.</a:t>
            </a:r>
            <a:r>
              <a:rPr lang="en-US" altLang="ko-KR"/>
              <a:t>character </a:t>
            </a:r>
            <a:r>
              <a:rPr lang="ko-KR" altLang="en-US"/>
              <a:t>데이터(실질적인 </a:t>
            </a:r>
            <a:r>
              <a:rPr lang="en-US" altLang="ko-KR"/>
              <a:t>XML</a:t>
            </a:r>
            <a:r>
              <a:rPr lang="ko-KR" altLang="en-US"/>
              <a:t>문서의 </a:t>
            </a:r>
            <a:r>
              <a:rPr lang="en-US" altLang="ko-KR"/>
              <a:t>content)</a:t>
            </a:r>
            <a:r>
              <a:rPr lang="ko-KR" altLang="en-US"/>
              <a:t>를 만났을 시 호출되는 </a:t>
            </a:r>
            <a:r>
              <a:rPr lang="en-US" altLang="ko-KR"/>
              <a:t>characters </a:t>
            </a:r>
            <a:r>
              <a:rPr lang="ko-KR" altLang="en-US"/>
              <a:t>메소드</a:t>
            </a:r>
          </a:p>
          <a:p>
            <a:r>
              <a:rPr lang="ko-KR" altLang="en-US"/>
              <a:t>3. 무시해도 되는 공백문자들을 만났을 시 호출되는 </a:t>
            </a:r>
            <a:r>
              <a:rPr lang="en-US" altLang="ko-KR"/>
              <a:t>ignorableWhitespace </a:t>
            </a:r>
            <a:r>
              <a:rPr lang="ko-KR" altLang="en-US"/>
              <a:t>메소드</a:t>
            </a:r>
          </a:p>
          <a:p>
            <a:r>
              <a:rPr lang="ko-KR" altLang="en-US"/>
              <a:t>4. </a:t>
            </a:r>
            <a:r>
              <a:rPr lang="en-US" altLang="ko-KR"/>
              <a:t>Element</a:t>
            </a:r>
            <a:r>
              <a:rPr lang="ko-KR" altLang="en-US"/>
              <a:t>의 시작을 만났을 시 호출되는 </a:t>
            </a:r>
            <a:r>
              <a:rPr lang="en-US" altLang="ko-KR"/>
              <a:t>startElement </a:t>
            </a:r>
            <a:r>
              <a:rPr lang="ko-KR" altLang="en-US"/>
              <a:t>메소드</a:t>
            </a:r>
          </a:p>
          <a:p>
            <a:r>
              <a:rPr lang="ko-KR" altLang="en-US"/>
              <a:t>5. </a:t>
            </a:r>
            <a:r>
              <a:rPr lang="en-US" altLang="ko-KR"/>
              <a:t>Element</a:t>
            </a:r>
            <a:r>
              <a:rPr lang="ko-KR" altLang="en-US"/>
              <a:t>의 끝을 만났을 시 호출되는 </a:t>
            </a:r>
            <a:r>
              <a:rPr lang="en-US" altLang="ko-KR"/>
              <a:t>endElement </a:t>
            </a:r>
            <a:r>
              <a:rPr lang="ko-KR" altLang="en-US"/>
              <a:t>메소드</a:t>
            </a:r>
          </a:p>
          <a:p>
            <a:r>
              <a:rPr lang="ko-KR" altLang="en-US"/>
              <a:t>6. 문서의 끝을 만났을 시 호출되는 </a:t>
            </a:r>
            <a:r>
              <a:rPr lang="en-US" altLang="ko-KR"/>
              <a:t>endDocument </a:t>
            </a:r>
            <a:r>
              <a:rPr lang="ko-KR" altLang="en-US"/>
              <a:t>메소드</a:t>
            </a:r>
          </a:p>
          <a:p>
            <a:r>
              <a:rPr lang="ko-KR" altLang="en-US"/>
              <a:t>7. 각종 에러,경고,치명적인 에러들이 발생했을 때 호출되는 메소드</a:t>
            </a:r>
          </a:p>
          <a:p>
            <a:r>
              <a:rPr lang="ko-KR" altLang="en-US"/>
              <a:t>참고적으로 치명적인 에러(예를 들어 어떤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ending tag</a:t>
            </a:r>
            <a:r>
              <a:rPr lang="ko-KR" altLang="en-US"/>
              <a:t>가 없을 시..)가 발생하면</a:t>
            </a:r>
          </a:p>
          <a:p>
            <a:r>
              <a:rPr lang="en-US" altLang="ko-KR"/>
              <a:t>SAX parser</a:t>
            </a:r>
            <a:r>
              <a:rPr lang="ko-KR" altLang="en-US"/>
              <a:t>는 </a:t>
            </a:r>
            <a:r>
              <a:rPr lang="en-US" altLang="ko-KR"/>
              <a:t>exception</a:t>
            </a:r>
            <a:r>
              <a:rPr lang="ko-KR" altLang="en-US"/>
              <a:t>을 내고 </a:t>
            </a:r>
            <a:r>
              <a:rPr lang="en-US" altLang="ko-KR"/>
              <a:t>parsing</a:t>
            </a:r>
            <a:r>
              <a:rPr lang="ko-KR" altLang="en-US"/>
              <a:t>을 중지하게 된다.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1DCEA-1CDC-479E-AA73-08AD0916A9B0}" type="slidenum">
              <a:rPr lang="ko-KR" altLang="ko-KR"/>
              <a:pPr/>
              <a:t>48</a:t>
            </a:fld>
            <a:endParaRPr lang="ko-KR" altLang="ko-K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이렇게 만든 </a:t>
            </a:r>
            <a:r>
              <a:rPr lang="en-US" altLang="ko-KR"/>
              <a:t>saxOne </a:t>
            </a:r>
            <a:r>
              <a:rPr lang="ko-KR" altLang="en-US"/>
              <a:t>응용프로그램을 실행시켜 보자. </a:t>
            </a:r>
            <a:r>
              <a:rPr lang="en-US" altLang="ko-KR"/>
              <a:t>Main </a:t>
            </a:r>
            <a:r>
              <a:rPr lang="ko-KR" altLang="en-US"/>
              <a:t>메소드에서  </a:t>
            </a:r>
            <a:r>
              <a:rPr lang="en-US" altLang="ko-KR"/>
              <a:t>saxOne </a:t>
            </a:r>
            <a:r>
              <a:rPr lang="ko-KR" altLang="en-US"/>
              <a:t>객체를 생성한다.</a:t>
            </a:r>
          </a:p>
          <a:p>
            <a:r>
              <a:rPr lang="ko-KR" altLang="en-US"/>
              <a:t>이렇게 생성된 객체에 사용자로부터 </a:t>
            </a:r>
            <a:r>
              <a:rPr lang="en-US" altLang="ko-KR"/>
              <a:t>command line</a:t>
            </a:r>
            <a:r>
              <a:rPr lang="ko-KR" altLang="en-US"/>
              <a:t>상에서 입력 받은 </a:t>
            </a:r>
            <a:r>
              <a:rPr lang="en-US" altLang="ko-KR"/>
              <a:t>XML file </a:t>
            </a:r>
            <a:r>
              <a:rPr lang="ko-KR" altLang="en-US"/>
              <a:t>이름을 건네 준다.</a:t>
            </a:r>
          </a:p>
          <a:p>
            <a:r>
              <a:rPr lang="ko-KR" altLang="en-US"/>
              <a:t>즉 </a:t>
            </a:r>
            <a:r>
              <a:rPr lang="en-US" altLang="ko-KR"/>
              <a:t>saxOne </a:t>
            </a:r>
            <a:r>
              <a:rPr lang="ko-KR" altLang="en-US"/>
              <a:t>객체의 </a:t>
            </a:r>
            <a:r>
              <a:rPr lang="en-US" altLang="ko-KR"/>
              <a:t>parseURI </a:t>
            </a:r>
            <a:r>
              <a:rPr lang="ko-KR" altLang="en-US"/>
              <a:t>메소드를 호출할 시 인자로  파싱할 </a:t>
            </a:r>
            <a:r>
              <a:rPr lang="en-US" altLang="ko-KR"/>
              <a:t>XML file </a:t>
            </a:r>
            <a:r>
              <a:rPr lang="ko-KR" altLang="en-US"/>
              <a:t>이름을 건네준다.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862AF-67CD-4E43-8280-EE4FE9314EBB}" type="slidenum">
              <a:rPr lang="ko-KR" altLang="ko-KR"/>
              <a:pPr/>
              <a:t>49</a:t>
            </a:fld>
            <a:endParaRPr lang="ko-KR" altLang="ko-K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saxOne </a:t>
            </a:r>
            <a:r>
              <a:rPr lang="ko-KR" altLang="en-US"/>
              <a:t>객체의 </a:t>
            </a:r>
            <a:r>
              <a:rPr lang="en-US" altLang="ko-KR"/>
              <a:t>parseURI </a:t>
            </a:r>
            <a:r>
              <a:rPr lang="ko-KR" altLang="en-US"/>
              <a:t>메소드에서 </a:t>
            </a:r>
            <a:r>
              <a:rPr lang="en-US" altLang="ko-KR"/>
              <a:t>SAXParser</a:t>
            </a:r>
            <a:r>
              <a:rPr lang="ko-KR" altLang="en-US"/>
              <a:t>를 생성한 다음 인자로 건네 받은 </a:t>
            </a:r>
            <a:r>
              <a:rPr lang="en-US" altLang="ko-KR"/>
              <a:t>uri</a:t>
            </a:r>
            <a:r>
              <a:rPr lang="ko-KR" altLang="en-US"/>
              <a:t>를 </a:t>
            </a:r>
            <a:r>
              <a:rPr lang="en-US" altLang="ko-KR"/>
              <a:t>file </a:t>
            </a:r>
            <a:r>
              <a:rPr lang="ko-KR" altLang="en-US"/>
              <a:t>이름으로 갖는 </a:t>
            </a:r>
          </a:p>
          <a:p>
            <a:r>
              <a:rPr lang="en-US" altLang="ko-KR"/>
              <a:t>XML </a:t>
            </a:r>
            <a:r>
              <a:rPr lang="ko-KR" altLang="en-US"/>
              <a:t>문서를 파싱하게 된다. </a:t>
            </a:r>
          </a:p>
          <a:p>
            <a:r>
              <a:rPr lang="ko-KR" altLang="en-US"/>
              <a:t>파싱을 수행하기 전 호출되는 </a:t>
            </a:r>
            <a:r>
              <a:rPr lang="en-US" altLang="ko-KR"/>
              <a:t>SAX parser</a:t>
            </a:r>
            <a:r>
              <a:rPr lang="ko-KR" altLang="en-US"/>
              <a:t>의 메소드인 </a:t>
            </a:r>
            <a:r>
              <a:rPr lang="en-US" altLang="ko-KR"/>
              <a:t>setDocumentHandler </a:t>
            </a:r>
            <a:r>
              <a:rPr lang="ko-KR" altLang="en-US"/>
              <a:t>와 </a:t>
            </a:r>
            <a:r>
              <a:rPr lang="en-US" altLang="ko-KR"/>
              <a:t>setErrorHandler</a:t>
            </a:r>
            <a:r>
              <a:rPr lang="ko-KR" altLang="en-US"/>
              <a:t>는 </a:t>
            </a:r>
            <a:r>
              <a:rPr lang="en-US" altLang="ko-KR"/>
              <a:t>SAX parser</a:t>
            </a:r>
            <a:r>
              <a:rPr lang="ko-KR" altLang="en-US"/>
              <a:t>에게</a:t>
            </a:r>
          </a:p>
          <a:p>
            <a:r>
              <a:rPr lang="ko-KR" altLang="en-US"/>
              <a:t>파싱을 수행하면서 발생되는 각종 이벤트들을 </a:t>
            </a:r>
            <a:r>
              <a:rPr lang="en-US" altLang="ko-KR"/>
              <a:t>handling</a:t>
            </a:r>
            <a:r>
              <a:rPr lang="ko-KR" altLang="en-US"/>
              <a:t>하게 될 객체가 </a:t>
            </a:r>
            <a:r>
              <a:rPr lang="en-US" altLang="ko-KR"/>
              <a:t>saxOne </a:t>
            </a:r>
            <a:r>
              <a:rPr lang="ko-KR" altLang="en-US"/>
              <a:t>객체라는 것을 알려준다.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39304-ED2C-46E3-B803-E18F098286E8}" type="slidenum">
              <a:rPr lang="ko-KR" altLang="ko-KR"/>
              <a:pPr/>
              <a:t>5</a:t>
            </a:fld>
            <a:endParaRPr lang="ko-KR" altLang="ko-KR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문서를 처리하는데 있어서 적합한 언어로 각광 받고 있다. 그 이유는 자바언어의 특성인</a:t>
            </a:r>
          </a:p>
          <a:p>
            <a:r>
              <a:rPr lang="ko-KR" altLang="en-US"/>
              <a:t>객체 지향적인 면과 플랫폼 독립적인 면을 들 수가 있다.</a:t>
            </a:r>
          </a:p>
          <a:p>
            <a:r>
              <a:rPr lang="ko-KR" altLang="en-US"/>
              <a:t> 이것 때문에 </a:t>
            </a:r>
            <a:r>
              <a:rPr lang="en-US" altLang="ko-KR"/>
              <a:t>XML</a:t>
            </a:r>
            <a:r>
              <a:rPr lang="ko-KR" altLang="en-US"/>
              <a:t>문서를 다루기 위한 자바 제품 및 패키지들이 </a:t>
            </a:r>
            <a:r>
              <a:rPr lang="en-US" altLang="ko-KR"/>
              <a:t>public domain</a:t>
            </a:r>
            <a:r>
              <a:rPr lang="ko-KR" altLang="en-US"/>
              <a:t>에 많이 나와 있다. 그 중에</a:t>
            </a:r>
          </a:p>
          <a:p>
            <a:r>
              <a:rPr lang="ko-KR" altLang="en-US"/>
              <a:t>서도 대표적인 것이 </a:t>
            </a:r>
            <a:r>
              <a:rPr lang="en-US" altLang="ko-KR"/>
              <a:t>SUN</a:t>
            </a:r>
            <a:r>
              <a:rPr lang="ko-KR" altLang="en-US"/>
              <a:t>사에서 내 놓은 패키지인데 이 패키지에는 </a:t>
            </a:r>
            <a:r>
              <a:rPr lang="en-US" altLang="ko-KR"/>
              <a:t>DOM </a:t>
            </a:r>
            <a:r>
              <a:rPr lang="ko-KR" altLang="en-US"/>
              <a:t>인터페이스 및 </a:t>
            </a:r>
            <a:r>
              <a:rPr lang="en-US" altLang="ko-KR"/>
              <a:t>SAX </a:t>
            </a:r>
            <a:r>
              <a:rPr lang="ko-KR" altLang="en-US"/>
              <a:t>인터페이스에</a:t>
            </a:r>
          </a:p>
          <a:p>
            <a:r>
              <a:rPr lang="ko-KR" altLang="en-US"/>
              <a:t>정의 된 여러 메소드들이 구현되어 있다.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F622F-ED8C-4CEA-8019-2EE22AFBBA99}" type="slidenum">
              <a:rPr lang="ko-KR" altLang="ko-KR"/>
              <a:pPr/>
              <a:t>50</a:t>
            </a:fld>
            <a:endParaRPr lang="ko-KR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일단 생성된 </a:t>
            </a:r>
            <a:r>
              <a:rPr lang="en-US" altLang="ko-KR"/>
              <a:t>SAX parser</a:t>
            </a:r>
            <a:r>
              <a:rPr lang="ko-KR" altLang="en-US"/>
              <a:t>가 적절히 </a:t>
            </a:r>
            <a:r>
              <a:rPr lang="en-US" altLang="ko-KR"/>
              <a:t>setup </a:t>
            </a:r>
            <a:r>
              <a:rPr lang="ko-KR" altLang="en-US"/>
              <a:t>되고 나면 </a:t>
            </a:r>
            <a:r>
              <a:rPr lang="en-US" altLang="ko-KR"/>
              <a:t>XML </a:t>
            </a:r>
            <a:r>
              <a:rPr lang="ko-KR" altLang="en-US"/>
              <a:t>문서의 파싱은 단지 </a:t>
            </a:r>
            <a:r>
              <a:rPr lang="en-US" altLang="ko-KR"/>
              <a:t>SAX parser</a:t>
            </a:r>
            <a:r>
              <a:rPr lang="ko-KR" altLang="en-US"/>
              <a:t>의 </a:t>
            </a:r>
          </a:p>
          <a:p>
            <a:r>
              <a:rPr lang="en-US" altLang="ko-KR"/>
              <a:t>Parse() </a:t>
            </a:r>
            <a:r>
              <a:rPr lang="ko-KR" altLang="en-US"/>
              <a:t>메소드를 호출함으로서 간단히 수행된다.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BB124-FAB8-4740-8E5C-A629CBFBEA12}" type="slidenum">
              <a:rPr lang="ko-KR" altLang="ko-KR"/>
              <a:pPr/>
              <a:t>51</a:t>
            </a:fld>
            <a:endParaRPr lang="ko-KR" altLang="ko-KR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SAX parser</a:t>
            </a:r>
            <a:r>
              <a:rPr lang="ko-KR" altLang="en-US"/>
              <a:t>가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parsing</a:t>
            </a:r>
            <a:r>
              <a:rPr lang="ko-KR" altLang="en-US"/>
              <a:t>을 수행해 나가면서 이전에 설명한 각종 이벤트들을 </a:t>
            </a:r>
          </a:p>
          <a:p>
            <a:r>
              <a:rPr lang="ko-KR" altLang="en-US"/>
              <a:t>만나게 되면 </a:t>
            </a:r>
            <a:r>
              <a:rPr lang="en-US" altLang="ko-KR"/>
              <a:t>SAX parser</a:t>
            </a:r>
            <a:r>
              <a:rPr lang="ko-KR" altLang="en-US"/>
              <a:t>는 이러한 이벤트들을 </a:t>
            </a:r>
            <a:r>
              <a:rPr lang="en-US" altLang="ko-KR"/>
              <a:t>handling</a:t>
            </a:r>
            <a:r>
              <a:rPr lang="ko-KR" altLang="en-US"/>
              <a:t>할 </a:t>
            </a:r>
            <a:r>
              <a:rPr lang="en-US" altLang="ko-KR"/>
              <a:t>saxOne </a:t>
            </a:r>
            <a:r>
              <a:rPr lang="ko-KR" altLang="en-US"/>
              <a:t>객체에 구현된 적당한</a:t>
            </a:r>
          </a:p>
          <a:p>
            <a:r>
              <a:rPr lang="ko-KR" altLang="en-US"/>
              <a:t>메소드들을 호출하게 된다. 예를 들어 어떤 </a:t>
            </a:r>
            <a:r>
              <a:rPr lang="en-US" altLang="ko-KR"/>
              <a:t>element</a:t>
            </a:r>
            <a:r>
              <a:rPr lang="ko-KR" altLang="en-US"/>
              <a:t>의 시작 </a:t>
            </a:r>
            <a:r>
              <a:rPr lang="en-US" altLang="ko-KR"/>
              <a:t>tag</a:t>
            </a:r>
            <a:r>
              <a:rPr lang="ko-KR" altLang="en-US"/>
              <a:t>를 만나게 되면 </a:t>
            </a:r>
            <a:r>
              <a:rPr lang="en-US" altLang="ko-KR"/>
              <a:t>SAX parser</a:t>
            </a:r>
            <a:r>
              <a:rPr lang="ko-KR" altLang="en-US"/>
              <a:t>는</a:t>
            </a:r>
          </a:p>
          <a:p>
            <a:r>
              <a:rPr lang="en-US" altLang="ko-KR"/>
              <a:t>saxOne </a:t>
            </a:r>
            <a:r>
              <a:rPr lang="ko-KR" altLang="en-US"/>
              <a:t>객체의 </a:t>
            </a:r>
            <a:r>
              <a:rPr lang="en-US" altLang="ko-KR"/>
              <a:t>startElement() </a:t>
            </a:r>
            <a:r>
              <a:rPr lang="ko-KR" altLang="en-US"/>
              <a:t>메소드를 호출하면서 </a:t>
            </a:r>
            <a:r>
              <a:rPr lang="en-US" altLang="ko-KR"/>
              <a:t>element</a:t>
            </a:r>
            <a:r>
              <a:rPr lang="ko-KR" altLang="en-US"/>
              <a:t>와 관계된 정보(이름,</a:t>
            </a:r>
            <a:r>
              <a:rPr lang="en-US" altLang="ko-KR"/>
              <a:t>attributes</a:t>
            </a:r>
            <a:r>
              <a:rPr lang="ko-KR" altLang="en-US"/>
              <a:t> 등등)</a:t>
            </a:r>
          </a:p>
          <a:p>
            <a:r>
              <a:rPr lang="ko-KR" altLang="en-US"/>
              <a:t>들을 인자로서 넘겨준다. 그러면 </a:t>
            </a:r>
            <a:r>
              <a:rPr lang="en-US" altLang="ko-KR"/>
              <a:t>startElement </a:t>
            </a:r>
            <a:r>
              <a:rPr lang="ko-KR" altLang="en-US"/>
              <a:t>메소드에서는 애플리케이션의 목적에 맞게 이러한 </a:t>
            </a:r>
          </a:p>
          <a:p>
            <a:r>
              <a:rPr lang="ko-KR" altLang="en-US"/>
              <a:t>정보들을 </a:t>
            </a:r>
            <a:r>
              <a:rPr lang="en-US" altLang="ko-KR"/>
              <a:t>processing </a:t>
            </a:r>
            <a:r>
              <a:rPr lang="ko-KR" altLang="en-US"/>
              <a:t>하면 된다. 우리가 든 예는 단지 </a:t>
            </a:r>
            <a:r>
              <a:rPr lang="en-US" altLang="ko-KR"/>
              <a:t>XML document</a:t>
            </a:r>
            <a:r>
              <a:rPr lang="ko-KR" altLang="en-US"/>
              <a:t>의 </a:t>
            </a:r>
            <a:r>
              <a:rPr lang="en-US" altLang="ko-KR"/>
              <a:t>content</a:t>
            </a:r>
            <a:r>
              <a:rPr lang="ko-KR" altLang="en-US"/>
              <a:t>를 출력해주는 응용</a:t>
            </a:r>
          </a:p>
          <a:p>
            <a:r>
              <a:rPr lang="ko-KR" altLang="en-US"/>
              <a:t>프로그램이므로 </a:t>
            </a:r>
            <a:r>
              <a:rPr lang="en-US" altLang="ko-KR"/>
              <a:t>system.out.println () </a:t>
            </a:r>
            <a:r>
              <a:rPr lang="ko-KR" altLang="en-US"/>
              <a:t>메소드(자바의 경우)를 이용하여 단순히 </a:t>
            </a:r>
            <a:r>
              <a:rPr lang="en-US" altLang="ko-KR"/>
              <a:t>element</a:t>
            </a:r>
            <a:r>
              <a:rPr lang="ko-KR" altLang="en-US"/>
              <a:t>정보를 출력해</a:t>
            </a:r>
          </a:p>
          <a:p>
            <a:r>
              <a:rPr lang="ko-KR" altLang="en-US"/>
              <a:t>주면 된다.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57C54-9591-41B2-B5BE-99EED3D7DBE5}" type="slidenum">
              <a:rPr lang="ko-KR" altLang="ko-KR"/>
              <a:pPr/>
              <a:t>52</a:t>
            </a:fld>
            <a:endParaRPr lang="ko-KR" altLang="ko-KR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이 그림은 </a:t>
            </a:r>
            <a:r>
              <a:rPr lang="en-US" altLang="ko-KR"/>
              <a:t>SAX parser</a:t>
            </a:r>
            <a:r>
              <a:rPr lang="ko-KR" altLang="en-US"/>
              <a:t>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할 시 발생되는 각각의 이벤트의 수를 통계적으로</a:t>
            </a:r>
          </a:p>
          <a:p>
            <a:r>
              <a:rPr lang="ko-KR" altLang="en-US"/>
              <a:t>보여주는 것이다. 아마도 </a:t>
            </a:r>
            <a:r>
              <a:rPr lang="en-US" altLang="ko-KR"/>
              <a:t>SAX parser</a:t>
            </a:r>
            <a:r>
              <a:rPr lang="ko-KR" altLang="en-US"/>
              <a:t>는 우리가 예상한 것보다 많은 이벤트를 발생시킬 것이다.</a:t>
            </a:r>
          </a:p>
          <a:p>
            <a:r>
              <a:rPr lang="ko-KR" altLang="en-US"/>
              <a:t>하지만 이러한 </a:t>
            </a:r>
            <a:r>
              <a:rPr lang="en-US" altLang="ko-KR"/>
              <a:t>SAX</a:t>
            </a:r>
            <a:r>
              <a:rPr lang="ko-KR" altLang="en-US"/>
              <a:t>의 장점들 중에 하나는 무시할 만한 공백문자들을 만났을 때인 </a:t>
            </a:r>
            <a:r>
              <a:rPr lang="en-US" altLang="ko-KR"/>
              <a:t>ignorableWhitespace</a:t>
            </a:r>
          </a:p>
          <a:p>
            <a:r>
              <a:rPr lang="ko-KR" altLang="en-US"/>
              <a:t>이벤트를 단순히 무시한다는 점이다. 그러므로 우리는 이러한 이벤트들을 처리해 주기 위한 코드를</a:t>
            </a:r>
          </a:p>
          <a:p>
            <a:r>
              <a:rPr lang="ko-KR" altLang="en-US"/>
              <a:t>구현할 필요가 없어지게 된다.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AFD61-7C93-477F-B03D-CFA0A42FC8C7}" type="slidenum">
              <a:rPr lang="ko-KR" altLang="ko-KR"/>
              <a:pPr/>
              <a:t>53</a:t>
            </a:fld>
            <a:endParaRPr lang="ko-KR" altLang="ko-KR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ko-KR" altLang="en-US"/>
              <a:t> 다음의 </a:t>
            </a:r>
            <a:r>
              <a:rPr lang="en-US" altLang="ko-KR"/>
              <a:t>XML </a:t>
            </a:r>
            <a:r>
              <a:rPr lang="ko-KR" altLang="en-US"/>
              <a:t>문서의 예를 통해서 어떤 때에 </a:t>
            </a:r>
            <a:r>
              <a:rPr lang="en-US" altLang="ko-KR"/>
              <a:t>sax</a:t>
            </a:r>
            <a:r>
              <a:rPr lang="ko-KR" altLang="en-US"/>
              <a:t>가 이벤트를 감지하게 되는지를 살펴보자.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문서의 시작을 만났을 시 감지되는 </a:t>
            </a:r>
            <a:r>
              <a:rPr lang="en-US" altLang="ko-KR"/>
              <a:t>startDocument </a:t>
            </a:r>
            <a:r>
              <a:rPr lang="ko-KR" altLang="en-US"/>
              <a:t>이벤트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&lt;</a:t>
            </a:r>
            <a:r>
              <a:rPr lang="en-US" altLang="ko-KR"/>
              <a:t>sonnet&gt; element</a:t>
            </a:r>
            <a:r>
              <a:rPr lang="ko-KR" altLang="en-US"/>
              <a:t>의 시작을 만났을 시 감지되는 </a:t>
            </a:r>
            <a:r>
              <a:rPr lang="en-US" altLang="ko-KR"/>
              <a:t>startElement </a:t>
            </a:r>
            <a:r>
              <a:rPr lang="ko-KR" altLang="en-US"/>
              <a:t>이벤트 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&lt;</a:t>
            </a:r>
            <a:r>
              <a:rPr lang="en-US" altLang="ko-KR"/>
              <a:t>sonnet&gt; tag</a:t>
            </a:r>
            <a:r>
              <a:rPr lang="ko-KR" altLang="en-US"/>
              <a:t>의 끝에 있는 </a:t>
            </a:r>
            <a:r>
              <a:rPr lang="en-US" altLang="ko-KR"/>
              <a:t>carriage return </a:t>
            </a:r>
            <a:r>
              <a:rPr lang="ko-KR" altLang="en-US"/>
              <a:t>과 &lt;</a:t>
            </a:r>
            <a:r>
              <a:rPr lang="en-US" altLang="ko-KR"/>
              <a:t>author&gt; tag </a:t>
            </a:r>
            <a:r>
              <a:rPr lang="ko-KR" altLang="en-US"/>
              <a:t>앞에 있는 2개의 공백문자들을 </a:t>
            </a:r>
          </a:p>
          <a:p>
            <a:pPr marL="228600" indent="-228600"/>
            <a:r>
              <a:rPr lang="ko-KR" altLang="en-US"/>
              <a:t>   만났을 시 감지되는 </a:t>
            </a:r>
            <a:r>
              <a:rPr lang="en-US" altLang="ko-KR"/>
              <a:t>ignorableWhitespace </a:t>
            </a:r>
            <a:r>
              <a:rPr lang="ko-KR" altLang="en-US"/>
              <a:t>이벤트</a:t>
            </a:r>
          </a:p>
          <a:p>
            <a:pPr marL="228600" indent="-228600"/>
            <a:r>
              <a:rPr lang="ko-KR" altLang="en-US"/>
              <a:t>4. &lt;</a:t>
            </a:r>
            <a:r>
              <a:rPr lang="en-US" altLang="ko-KR"/>
              <a:t>author&gt; element</a:t>
            </a:r>
            <a:r>
              <a:rPr lang="ko-KR" altLang="en-US"/>
              <a:t>의 시작을 만났을 시 감지되는 </a:t>
            </a:r>
            <a:r>
              <a:rPr lang="en-US" altLang="ko-KR"/>
              <a:t>startElement </a:t>
            </a:r>
            <a:r>
              <a:rPr lang="ko-KR" altLang="en-US"/>
              <a:t>이벤트</a:t>
            </a:r>
          </a:p>
          <a:p>
            <a:pPr marL="228600" indent="-228600"/>
            <a:r>
              <a:rPr lang="ko-KR" altLang="en-US"/>
              <a:t>5. &lt;</a:t>
            </a:r>
            <a:r>
              <a:rPr lang="en-US" altLang="ko-KR"/>
              <a:t>author&gt; tag</a:t>
            </a:r>
            <a:r>
              <a:rPr lang="ko-KR" altLang="en-US"/>
              <a:t>의 끝에 있는 </a:t>
            </a:r>
            <a:r>
              <a:rPr lang="en-US" altLang="ko-KR"/>
              <a:t>carriage return</a:t>
            </a:r>
            <a:r>
              <a:rPr lang="ko-KR" altLang="en-US"/>
              <a:t>과 &lt;</a:t>
            </a:r>
            <a:r>
              <a:rPr lang="en-US" altLang="ko-KR"/>
              <a:t>last-name&gt; tag </a:t>
            </a:r>
            <a:r>
              <a:rPr lang="ko-KR" altLang="en-US"/>
              <a:t>앞에 있는 4개의 공백문자들을</a:t>
            </a:r>
          </a:p>
          <a:p>
            <a:pPr marL="228600" indent="-228600"/>
            <a:r>
              <a:rPr lang="ko-KR" altLang="en-US"/>
              <a:t>  만났을 시 감지되는 </a:t>
            </a:r>
            <a:r>
              <a:rPr lang="en-US" altLang="ko-KR"/>
              <a:t>ignorableWhitespace </a:t>
            </a:r>
            <a:r>
              <a:rPr lang="ko-KR" altLang="en-US"/>
              <a:t>이벤트</a:t>
            </a:r>
          </a:p>
          <a:p>
            <a:pPr marL="228600" indent="-228600"/>
            <a:r>
              <a:rPr lang="ko-KR" altLang="en-US"/>
              <a:t>6. &lt;</a:t>
            </a:r>
            <a:r>
              <a:rPr lang="en-US" altLang="ko-KR"/>
              <a:t>last-name&gt; element</a:t>
            </a:r>
            <a:r>
              <a:rPr lang="ko-KR" altLang="en-US"/>
              <a:t>의 시작을 만났을 시 감지되는 </a:t>
            </a:r>
            <a:r>
              <a:rPr lang="en-US" altLang="ko-KR"/>
              <a:t>startElement </a:t>
            </a:r>
            <a:r>
              <a:rPr lang="ko-KR" altLang="en-US"/>
              <a:t>이벤트</a:t>
            </a:r>
          </a:p>
          <a:p>
            <a:pPr marL="228600" indent="-228600"/>
            <a:r>
              <a:rPr lang="ko-KR" altLang="en-US"/>
              <a:t>7. “</a:t>
            </a:r>
            <a:r>
              <a:rPr lang="en-US" altLang="ko-KR"/>
              <a:t>Shakespeare”</a:t>
            </a:r>
            <a:r>
              <a:rPr lang="ko-KR" altLang="en-US"/>
              <a:t>라는 문자들을 위한 </a:t>
            </a:r>
            <a:r>
              <a:rPr lang="en-US" altLang="ko-KR"/>
              <a:t>character </a:t>
            </a:r>
            <a:r>
              <a:rPr lang="ko-KR" altLang="en-US"/>
              <a:t>이벤트</a:t>
            </a:r>
          </a:p>
          <a:p>
            <a:pPr marL="228600" indent="-228600"/>
            <a:r>
              <a:rPr lang="ko-KR" altLang="en-US"/>
              <a:t>8. &lt;/</a:t>
            </a:r>
            <a:r>
              <a:rPr lang="en-US" altLang="ko-KR"/>
              <a:t>last-name&gt;</a:t>
            </a:r>
            <a:r>
              <a:rPr lang="ko-KR" altLang="en-US"/>
              <a:t>을 만났을 시 감지되는 </a:t>
            </a:r>
            <a:r>
              <a:rPr lang="en-US" altLang="ko-KR"/>
              <a:t>endElement </a:t>
            </a:r>
            <a:r>
              <a:rPr lang="ko-KR" altLang="en-US"/>
              <a:t>이벤트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E8B96-07F3-48D3-AB5F-2CBB45F95E09}" type="slidenum">
              <a:rPr lang="ko-KR" altLang="ko-KR"/>
              <a:pPr/>
              <a:t>54</a:t>
            </a:fld>
            <a:endParaRPr lang="ko-KR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그러면 어떠한 때에 </a:t>
            </a:r>
            <a:r>
              <a:rPr lang="en-US" altLang="ko-KR"/>
              <a:t>SAX</a:t>
            </a:r>
            <a:r>
              <a:rPr lang="ko-KR" altLang="en-US"/>
              <a:t>를 쓰는 것이 효율적인지 또는 </a:t>
            </a:r>
            <a:r>
              <a:rPr lang="en-US" altLang="ko-KR"/>
              <a:t>DOM</a:t>
            </a:r>
            <a:r>
              <a:rPr lang="ko-KR" altLang="en-US"/>
              <a:t>을 쓰는 것이 효율적인지에 대해서 살펴보도록 하자.</a:t>
            </a:r>
          </a:p>
          <a:p>
            <a:r>
              <a:rPr lang="ko-KR" altLang="en-US"/>
              <a:t>다음 그림에서 보는 바와 같이 </a:t>
            </a:r>
            <a:r>
              <a:rPr lang="en-US" altLang="ko-KR"/>
              <a:t>XML </a:t>
            </a:r>
            <a:r>
              <a:rPr lang="ko-KR" altLang="en-US"/>
              <a:t>문서의 크기가 엄청나게 크고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text </a:t>
            </a:r>
            <a:r>
              <a:rPr lang="ko-KR" altLang="en-US"/>
              <a:t>데이터가 많을 경우 </a:t>
            </a:r>
            <a:r>
              <a:rPr lang="en-US" altLang="ko-KR"/>
              <a:t>DOM</a:t>
            </a:r>
            <a:r>
              <a:rPr lang="ko-KR" altLang="en-US"/>
              <a:t>은 </a:t>
            </a:r>
          </a:p>
          <a:p>
            <a:r>
              <a:rPr lang="ko-KR" altLang="en-US"/>
              <a:t>많은 메모리를 필요로 하게 된다. 왜냐하면 </a:t>
            </a:r>
            <a:r>
              <a:rPr lang="en-US" altLang="ko-KR"/>
              <a:t>DOM</a:t>
            </a:r>
            <a:r>
              <a:rPr lang="ko-KR" altLang="en-US"/>
              <a:t>은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tree view</a:t>
            </a:r>
            <a:r>
              <a:rPr lang="ko-KR" altLang="en-US"/>
              <a:t>로 전환한 다음 그 </a:t>
            </a:r>
            <a:r>
              <a:rPr lang="en-US" altLang="ko-KR"/>
              <a:t>tree </a:t>
            </a:r>
            <a:r>
              <a:rPr lang="ko-KR" altLang="en-US"/>
              <a:t>전체를 한 번에</a:t>
            </a:r>
          </a:p>
          <a:p>
            <a:r>
              <a:rPr lang="ko-KR" altLang="en-US"/>
              <a:t>메모리에 로딩하기 때문에 크기가 큰 문서에 대해서는 부적절 하게 된다. 그러므로 이러한 경우에는 이벤트 방식의</a:t>
            </a:r>
          </a:p>
          <a:p>
            <a:r>
              <a:rPr lang="en-US" altLang="ko-KR"/>
              <a:t>SAX</a:t>
            </a:r>
            <a:r>
              <a:rPr lang="ko-KR" altLang="en-US"/>
              <a:t>가 좀 더 적절하다고 볼 수 있다.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74334-3E5E-4B5B-94AA-F9B721F2115C}" type="slidenum">
              <a:rPr lang="ko-KR" altLang="ko-KR"/>
              <a:pPr/>
              <a:t>55</a:t>
            </a:fld>
            <a:endParaRPr lang="ko-KR" altLang="ko-K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반면에 다음과 같은 문서의 경우를 생각해 보자. 만약 10,000개의 </a:t>
            </a:r>
            <a:r>
              <a:rPr lang="en-US" altLang="ko-KR"/>
              <a:t>address element</a:t>
            </a:r>
            <a:r>
              <a:rPr lang="ko-KR" altLang="en-US"/>
              <a:t>를 가지는</a:t>
            </a:r>
          </a:p>
          <a:p>
            <a:r>
              <a:rPr lang="en-US" altLang="ko-KR"/>
              <a:t>XML </a:t>
            </a:r>
            <a:r>
              <a:rPr lang="ko-KR" altLang="en-US"/>
              <a:t>문서를 파싱하고 그것들을 </a:t>
            </a:r>
            <a:r>
              <a:rPr lang="en-US" altLang="ko-KR"/>
              <a:t>last name</a:t>
            </a:r>
            <a:r>
              <a:rPr lang="ko-KR" altLang="en-US"/>
              <a:t>에 의해 </a:t>
            </a:r>
            <a:r>
              <a:rPr lang="en-US" altLang="ko-KR"/>
              <a:t>sortring</a:t>
            </a:r>
            <a:r>
              <a:rPr lang="ko-KR" altLang="en-US"/>
              <a:t>을 해야 한다면</a:t>
            </a:r>
          </a:p>
          <a:p>
            <a:r>
              <a:rPr lang="en-US" altLang="ko-KR"/>
              <a:t>DOM</a:t>
            </a:r>
            <a:r>
              <a:rPr lang="ko-KR" altLang="en-US"/>
              <a:t>이 좀 더 효율적이게 된다. 왜냐하면 </a:t>
            </a:r>
            <a:r>
              <a:rPr lang="en-US" altLang="ko-KR"/>
              <a:t>DOM</a:t>
            </a:r>
            <a:r>
              <a:rPr lang="ko-KR" altLang="en-US"/>
              <a:t>은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tree view</a:t>
            </a:r>
            <a:r>
              <a:rPr lang="ko-KR" altLang="en-US"/>
              <a:t>인 </a:t>
            </a:r>
            <a:r>
              <a:rPr lang="en-US" altLang="ko-KR"/>
              <a:t>DOM tree</a:t>
            </a:r>
            <a:r>
              <a:rPr lang="ko-KR" altLang="en-US"/>
              <a:t>상에서</a:t>
            </a:r>
          </a:p>
          <a:p>
            <a:r>
              <a:rPr lang="ko-KR" altLang="en-US"/>
              <a:t>노드들을 </a:t>
            </a:r>
            <a:r>
              <a:rPr lang="en-US" altLang="ko-KR"/>
              <a:t>traversing</a:t>
            </a:r>
            <a:r>
              <a:rPr lang="ko-KR" altLang="en-US"/>
              <a:t>할 수 있게 해주는 함수들을 제공하기 때문에 좀 더 효율적으로 위에서 말한</a:t>
            </a:r>
          </a:p>
          <a:p>
            <a:r>
              <a:rPr lang="ko-KR" altLang="en-US"/>
              <a:t>경우를 처리할 수 있다. 반면 </a:t>
            </a:r>
            <a:r>
              <a:rPr lang="en-US" altLang="ko-KR"/>
              <a:t>SAX</a:t>
            </a:r>
            <a:r>
              <a:rPr lang="ko-KR" altLang="en-US"/>
              <a:t>는 이벤트 방식이므로 위와 같은 경우를 처리하기에는 부적절한</a:t>
            </a:r>
          </a:p>
          <a:p>
            <a:r>
              <a:rPr lang="ko-KR" altLang="en-US"/>
              <a:t>면이 있다.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9B749-8AE8-44CF-8639-9491B54A256A}" type="slidenum">
              <a:rPr lang="ko-KR" altLang="ko-KR"/>
              <a:pPr/>
              <a:t>56</a:t>
            </a:fld>
            <a:endParaRPr lang="ko-KR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지금까지 우리는 </a:t>
            </a:r>
            <a:r>
              <a:rPr lang="en-US" altLang="ko-KR"/>
              <a:t>XML </a:t>
            </a:r>
            <a:r>
              <a:rPr lang="ko-KR" altLang="en-US"/>
              <a:t>문서를 </a:t>
            </a:r>
            <a:r>
              <a:rPr lang="en-US" altLang="ko-KR"/>
              <a:t>parsing</a:t>
            </a:r>
            <a:r>
              <a:rPr lang="ko-KR" altLang="en-US"/>
              <a:t>해주는 대표적인 2개의 </a:t>
            </a:r>
            <a:r>
              <a:rPr lang="en-US" altLang="ko-KR"/>
              <a:t>API(DOM, SAX)</a:t>
            </a:r>
            <a:r>
              <a:rPr lang="ko-KR" altLang="en-US"/>
              <a:t>를 살펴보았다. </a:t>
            </a:r>
          </a:p>
          <a:p>
            <a:r>
              <a:rPr lang="ko-KR" altLang="en-US"/>
              <a:t>각각의 방식은 장점과 단점을 가지고 있으므로 각각의 경우에 따라 다른 </a:t>
            </a:r>
            <a:r>
              <a:rPr lang="en-US" altLang="ko-KR"/>
              <a:t>parser</a:t>
            </a:r>
            <a:r>
              <a:rPr lang="ko-KR" altLang="en-US"/>
              <a:t>를</a:t>
            </a:r>
          </a:p>
          <a:p>
            <a:r>
              <a:rPr lang="ko-KR" altLang="en-US"/>
              <a:t>사용하는 것이 좀 더 효율적으로 </a:t>
            </a:r>
            <a:r>
              <a:rPr lang="en-US" altLang="ko-KR"/>
              <a:t>XML application</a:t>
            </a:r>
            <a:r>
              <a:rPr lang="ko-KR" altLang="en-US"/>
              <a:t>을 만들 수 있게 할 것이다.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316C9-29EF-4EE1-89A0-F6F66279E253}" type="slidenum">
              <a:rPr lang="ko-KR" altLang="ko-KR"/>
              <a:pPr/>
              <a:t>6</a:t>
            </a:fld>
            <a:endParaRPr lang="ko-KR" altLang="ko-KR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DOM</a:t>
            </a:r>
            <a:r>
              <a:rPr lang="ko-KR" altLang="en-US"/>
              <a:t>은 </a:t>
            </a:r>
            <a:r>
              <a:rPr lang="en-US" altLang="ko-KR"/>
              <a:t>Node</a:t>
            </a:r>
            <a:r>
              <a:rPr lang="ko-KR" altLang="en-US"/>
              <a:t>라는 인터페이스를 정의하고 있다. 이 인터페이스는 그것의 </a:t>
            </a:r>
            <a:r>
              <a:rPr lang="en-US" altLang="ko-KR"/>
              <a:t>subclass(</a:t>
            </a:r>
            <a:r>
              <a:rPr lang="ko-KR" altLang="en-US"/>
              <a:t>자식 클래스)로 </a:t>
            </a:r>
            <a:r>
              <a:rPr lang="en-US" altLang="ko-KR"/>
              <a:t>Element,</a:t>
            </a:r>
          </a:p>
          <a:p>
            <a:r>
              <a:rPr lang="en-US" altLang="ko-KR"/>
              <a:t>Attribute, Character-Data(CDATA)</a:t>
            </a:r>
            <a:r>
              <a:rPr lang="ko-KR" altLang="en-US"/>
              <a:t>등을 가지고 있다. </a:t>
            </a:r>
          </a:p>
          <a:p>
            <a:r>
              <a:rPr lang="ko-KR" altLang="en-US"/>
              <a:t> </a:t>
            </a:r>
            <a:r>
              <a:rPr lang="en-US" altLang="ko-KR"/>
              <a:t>Node </a:t>
            </a:r>
            <a:r>
              <a:rPr lang="ko-KR" altLang="en-US"/>
              <a:t>인터페이스에는 </a:t>
            </a:r>
            <a:r>
              <a:rPr lang="en-US" altLang="ko-KR"/>
              <a:t>XML</a:t>
            </a:r>
            <a:r>
              <a:rPr lang="ko-KR" altLang="en-US"/>
              <a:t>문서의 </a:t>
            </a:r>
            <a:r>
              <a:rPr lang="en-US" altLang="ko-KR"/>
              <a:t>tree view</a:t>
            </a:r>
            <a:r>
              <a:rPr lang="ko-KR" altLang="en-US"/>
              <a:t>상에 있는 노드들에 대한 접근을 할 수 있는 여러 메소드들이 정의</a:t>
            </a:r>
          </a:p>
          <a:p>
            <a:r>
              <a:rPr lang="ko-KR" altLang="en-US"/>
              <a:t>되어 있는데 이러한 메소드들은 크게 3가지 분류로 나누어 질 수 있다. 첫번째는 노드의 특징에 대한 정보를</a:t>
            </a:r>
          </a:p>
          <a:p>
            <a:r>
              <a:rPr lang="ko-KR" altLang="en-US"/>
              <a:t>얻게 해주는 메소드들, 두 번째는 노드의 부모노드, 자식노드, 형제노드들에 대한 정보를 얻게 해주는 메소드들,</a:t>
            </a:r>
          </a:p>
          <a:p>
            <a:r>
              <a:rPr lang="ko-KR" altLang="en-US"/>
              <a:t>마지막으로 노드의 </a:t>
            </a:r>
            <a:r>
              <a:rPr lang="en-US" altLang="ko-KR"/>
              <a:t>content</a:t>
            </a:r>
            <a:r>
              <a:rPr lang="ko-KR" altLang="en-US"/>
              <a:t>를 수정할 수 있게 해주는 메소드들이 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6AF18-7E6F-4E0F-85AD-F9BFDF58A09F}" type="slidenum">
              <a:rPr lang="ko-KR" altLang="ko-KR"/>
              <a:pPr/>
              <a:t>7</a:t>
            </a:fld>
            <a:endParaRPr lang="ko-KR" altLang="ko-K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우선 노드의 특징에 대한 정보를 얻게 해주는 메소드들에 대해 알아보자. </a:t>
            </a:r>
          </a:p>
          <a:p>
            <a:r>
              <a:rPr lang="ko-KR" altLang="en-US"/>
              <a:t>첫째, 노드가 어떤 종류인지, 예를 들면 </a:t>
            </a:r>
            <a:r>
              <a:rPr lang="en-US" altLang="ko-KR"/>
              <a:t>element</a:t>
            </a:r>
            <a:r>
              <a:rPr lang="ko-KR" altLang="en-US"/>
              <a:t>인지, </a:t>
            </a:r>
            <a:r>
              <a:rPr lang="en-US" altLang="ko-KR"/>
              <a:t>attribute</a:t>
            </a:r>
            <a:r>
              <a:rPr lang="ko-KR" altLang="en-US"/>
              <a:t>인지, 또는</a:t>
            </a:r>
          </a:p>
          <a:p>
            <a:r>
              <a:rPr lang="en-US" altLang="ko-KR"/>
              <a:t>CDATA</a:t>
            </a:r>
            <a:r>
              <a:rPr lang="ko-KR" altLang="en-US"/>
              <a:t>인지를 알 수 있게 해주는 </a:t>
            </a:r>
            <a:r>
              <a:rPr lang="en-US" altLang="ko-KR"/>
              <a:t>getNodeType </a:t>
            </a:r>
            <a:r>
              <a:rPr lang="ko-KR" altLang="en-US"/>
              <a:t>메소드가 있다.</a:t>
            </a:r>
          </a:p>
          <a:p>
            <a:r>
              <a:rPr lang="ko-KR" altLang="en-US"/>
              <a:t>둘째, 노드의 이름을 알 수 있게 해주는 메소드인 </a:t>
            </a:r>
            <a:r>
              <a:rPr lang="en-US" altLang="ko-KR"/>
              <a:t>getNodeName</a:t>
            </a:r>
            <a:r>
              <a:rPr lang="ko-KR" altLang="en-US"/>
              <a:t>이 있다.</a:t>
            </a:r>
          </a:p>
          <a:p>
            <a:r>
              <a:rPr lang="ko-KR" altLang="en-US"/>
              <a:t>셋째, 노드의 값을 설정해 줄 수 있는 메소드가 있다.</a:t>
            </a:r>
          </a:p>
          <a:p>
            <a:r>
              <a:rPr lang="ko-KR" altLang="en-US"/>
              <a:t>넷째, 노드가 자식노드를 가지고 있는지를 알 수 있게 해주는 </a:t>
            </a:r>
            <a:r>
              <a:rPr lang="en-US" altLang="ko-KR"/>
              <a:t>hasChildNodes</a:t>
            </a:r>
            <a:r>
              <a:rPr lang="ko-KR" altLang="en-US"/>
              <a:t>가 있다.</a:t>
            </a:r>
          </a:p>
          <a:p>
            <a:r>
              <a:rPr lang="ko-KR" altLang="en-US"/>
              <a:t>다섯째, 노드의 </a:t>
            </a:r>
            <a:r>
              <a:rPr lang="en-US" altLang="ko-KR"/>
              <a:t>attribute(</a:t>
            </a:r>
            <a:r>
              <a:rPr lang="ko-KR" altLang="en-US"/>
              <a:t>속성)들에 대한 정보를 얻을 수 있게 해주는 </a:t>
            </a:r>
            <a:r>
              <a:rPr lang="en-US" altLang="ko-KR"/>
              <a:t>getAttributes</a:t>
            </a:r>
            <a:r>
              <a:rPr lang="ko-KR" altLang="en-US"/>
              <a:t>가 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2793-BB22-4EA7-A6C4-3921D25A78FA}" type="slidenum">
              <a:rPr lang="ko-KR" altLang="ko-KR"/>
              <a:pPr/>
              <a:t>8</a:t>
            </a:fld>
            <a:endParaRPr lang="ko-KR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XML </a:t>
            </a:r>
            <a:r>
              <a:rPr lang="ko-KR" altLang="en-US"/>
              <a:t>문서의 </a:t>
            </a:r>
            <a:r>
              <a:rPr lang="en-US" altLang="ko-KR"/>
              <a:t>tree view</a:t>
            </a:r>
            <a:r>
              <a:rPr lang="ko-KR" altLang="en-US"/>
              <a:t>상에 있는 임의의 노드를 기준으로 그 노드의 부모노드, 첫번째 자식노드,</a:t>
            </a:r>
          </a:p>
          <a:p>
            <a:r>
              <a:rPr lang="ko-KR" altLang="en-US"/>
              <a:t>마지막 자식노드, 형제 노드들에 대한 정보를 얻게 해주는 메소드들이 존재 한다.</a:t>
            </a:r>
          </a:p>
          <a:p>
            <a:r>
              <a:rPr lang="ko-KR" altLang="en-US"/>
              <a:t> 위 그림에서 파란색인 노드를 기준으로 그 노드의 부모노드에 대한 정보를 얻기 위해서는</a:t>
            </a:r>
          </a:p>
          <a:p>
            <a:r>
              <a:rPr lang="en-US" altLang="ko-KR"/>
              <a:t>getParentNode</a:t>
            </a:r>
            <a:r>
              <a:rPr lang="ko-KR" altLang="en-US"/>
              <a:t>라는 메소드를 호출하면 된다. 그리고 첫번째 자식노드에 대한 정보를 얻기</a:t>
            </a:r>
          </a:p>
          <a:p>
            <a:r>
              <a:rPr lang="ko-KR" altLang="en-US"/>
              <a:t>위해서는 </a:t>
            </a:r>
            <a:r>
              <a:rPr lang="en-US" altLang="ko-KR"/>
              <a:t>getFirstChild </a:t>
            </a:r>
            <a:r>
              <a:rPr lang="ko-KR" altLang="en-US"/>
              <a:t>라는 메소드를 호출하면 된다. 마지막 자식노드에 대한 정보를 얻기 </a:t>
            </a:r>
          </a:p>
          <a:p>
            <a:r>
              <a:rPr lang="ko-KR" altLang="en-US"/>
              <a:t>위해서는 </a:t>
            </a:r>
            <a:r>
              <a:rPr lang="en-US" altLang="ko-KR"/>
              <a:t>getLastChild </a:t>
            </a:r>
            <a:r>
              <a:rPr lang="ko-KR" altLang="en-US"/>
              <a:t>라는 메소드를 호출하면 된다. 이전형제노드, 다음형제 노드에 대한 </a:t>
            </a:r>
          </a:p>
          <a:p>
            <a:r>
              <a:rPr lang="ko-KR" altLang="en-US"/>
              <a:t>정보를 얻기 위해서는 각각 </a:t>
            </a:r>
            <a:r>
              <a:rPr lang="en-US" altLang="ko-KR"/>
              <a:t>getPreviousSibling</a:t>
            </a:r>
            <a:r>
              <a:rPr lang="ko-KR" altLang="en-US"/>
              <a:t>과 </a:t>
            </a:r>
            <a:r>
              <a:rPr lang="en-US" altLang="ko-KR"/>
              <a:t>getNextSibling</a:t>
            </a:r>
            <a:r>
              <a:rPr lang="ko-KR" altLang="en-US"/>
              <a:t>을 호출하면 된다.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3A734-9CAC-446E-A3DC-1BB5E266551C}" type="slidenum">
              <a:rPr lang="ko-KR" altLang="ko-KR"/>
              <a:pPr/>
              <a:t>9</a:t>
            </a:fld>
            <a:endParaRPr lang="ko-KR" altLang="ko-K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노드에 대한 각종 수정연산을 가능하게 해주는 메소드들에 대해서 살펴보자</a:t>
            </a:r>
          </a:p>
          <a:p>
            <a:r>
              <a:rPr lang="ko-KR" altLang="en-US"/>
              <a:t>첫째 특정 자식노드를 삭제해주는 메소드가 있다.(</a:t>
            </a:r>
            <a:r>
              <a:rPr lang="en-US" altLang="ko-KR"/>
              <a:t>removeChild)</a:t>
            </a:r>
          </a:p>
          <a:p>
            <a:r>
              <a:rPr lang="ko-KR" altLang="en-US"/>
              <a:t>둘째 자식노드를 추가할 수 있게 해주는 메소드가 있다.(</a:t>
            </a:r>
            <a:r>
              <a:rPr lang="en-US" altLang="ko-KR"/>
              <a:t>appendChild)</a:t>
            </a:r>
          </a:p>
          <a:p>
            <a:r>
              <a:rPr lang="ko-KR" altLang="en-US"/>
              <a:t>셋째 특정위치에 노드를 삽입할 수 있게 해주는 메소드가 있다.(</a:t>
            </a:r>
            <a:r>
              <a:rPr lang="en-US" altLang="ko-KR"/>
              <a:t>insertBefore)</a:t>
            </a:r>
          </a:p>
          <a:p>
            <a:r>
              <a:rPr lang="ko-KR" altLang="en-US"/>
              <a:t>넷째 특정 자식노드를 새로운 노드로 대체할 수 있게 해주는 메소드가 있다.(</a:t>
            </a:r>
            <a:r>
              <a:rPr lang="en-US" altLang="ko-KR"/>
              <a:t>replaceChild)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F785F051-ADB9-43FF-8B44-FC4D2C232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852D06-0823-4639-B0D3-B4FF471A17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5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98AF44E-6B93-419B-9A97-FAC15FA895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DOM/SAX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Documents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entire XML document is represented by a special type of node.</a:t>
            </a:r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getDoctype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getImplementation</a:t>
            </a:r>
            <a:r>
              <a:rPr lang="en-US" altLang="ko-KR" dirty="0" smtClean="0"/>
              <a:t>                  </a:t>
            </a:r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getDocumentElement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getElementsByTagName</a:t>
            </a:r>
            <a:endParaRPr lang="en-US" altLang="ko-KR" dirty="0" smtClean="0"/>
          </a:p>
          <a:p>
            <a:endParaRPr lang="zh-CN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8DC0-5230-4343-AF2E-979DF1D622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Elements</a:t>
            </a: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Element interface</a:t>
            </a:r>
          </a:p>
          <a:p>
            <a:pPr lvl="1"/>
            <a:r>
              <a:rPr lang="en-US" altLang="ko-KR" smtClean="0"/>
              <a:t>Extends the Node interfaces</a:t>
            </a:r>
          </a:p>
          <a:p>
            <a:pPr lvl="1"/>
            <a:r>
              <a:rPr lang="en-US" altLang="ko-KR" smtClean="0"/>
              <a:t>Adds element-specific functionality</a:t>
            </a:r>
          </a:p>
          <a:p>
            <a:pPr lvl="1"/>
            <a:r>
              <a:rPr lang="en-US" altLang="ko-KR" smtClean="0"/>
              <a:t>General element processing</a:t>
            </a:r>
          </a:p>
          <a:p>
            <a:pPr lvl="2"/>
            <a:r>
              <a:rPr lang="en-US" altLang="ko-KR" smtClean="0"/>
              <a:t> - getTagName method </a:t>
            </a:r>
          </a:p>
          <a:p>
            <a:pPr lvl="2"/>
            <a:r>
              <a:rPr lang="en-US" altLang="ko-KR" smtClean="0"/>
              <a:t> - getElementsByTagName method</a:t>
            </a:r>
          </a:p>
          <a:p>
            <a:pPr lvl="2"/>
            <a:r>
              <a:rPr lang="en-US" altLang="ko-KR" smtClean="0"/>
              <a:t> - normalize method</a:t>
            </a:r>
          </a:p>
          <a:p>
            <a:pPr lvl="1"/>
            <a:r>
              <a:rPr lang="en-US" altLang="ko-KR" smtClean="0"/>
              <a:t>  Ex)</a:t>
            </a:r>
          </a:p>
          <a:p>
            <a:pPr lvl="1"/>
            <a:endParaRPr lang="en-US" altLang="ko-KR" smtClean="0"/>
          </a:p>
          <a:p>
            <a:pPr lvl="1"/>
            <a:endParaRPr lang="ko-KR" altLang="ko-KR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2C00-0C7A-4FEE-A84C-6004EAAFE3E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343400" y="50292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7391400" y="52578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743200" y="5410200"/>
            <a:ext cx="609600" cy="533400"/>
          </a:xfrm>
          <a:prstGeom prst="ellipse">
            <a:avLst/>
          </a:prstGeom>
          <a:solidFill>
            <a:srgbClr val="000080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3352800" y="5791200"/>
            <a:ext cx="1295400" cy="5334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3352800" y="5257800"/>
            <a:ext cx="1143000" cy="4572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953000" y="5105400"/>
            <a:ext cx="1447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/>
              <a:t>Here is some</a:t>
            </a:r>
          </a:p>
          <a:p>
            <a:pPr>
              <a:spcBef>
                <a:spcPct val="50000"/>
              </a:spcBef>
            </a:pPr>
            <a:endParaRPr lang="en-US" altLang="ko-KR" sz="1600" b="1"/>
          </a:p>
          <a:p>
            <a:pPr>
              <a:spcBef>
                <a:spcPct val="50000"/>
              </a:spcBef>
            </a:pPr>
            <a:r>
              <a:rPr lang="en-US" altLang="ko-KR" sz="1600" b="1"/>
              <a:t>text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477000" y="5257800"/>
            <a:ext cx="609600" cy="533400"/>
          </a:xfrm>
          <a:prstGeom prst="ellipse">
            <a:avLst/>
          </a:prstGeom>
          <a:solidFill>
            <a:srgbClr val="000080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4343400" y="60198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6781800" y="5562600"/>
            <a:ext cx="609600" cy="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400800" y="58674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1800" b="1"/>
              <a:t>“</a:t>
            </a:r>
            <a:r>
              <a:rPr lang="en-US" altLang="ko-KR" sz="1800" b="1"/>
              <a:t>here is some text”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Attributes</a:t>
            </a:r>
            <a:endParaRPr lang="en-US" altLang="ko-KR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Attribute characteristics</a:t>
            </a:r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 method </a:t>
            </a:r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getValue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setValue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- </a:t>
            </a:r>
            <a:r>
              <a:rPr lang="en-US" altLang="ko-KR" dirty="0" err="1" smtClean="0"/>
              <a:t>getSpecified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Creating attribute</a:t>
            </a:r>
          </a:p>
          <a:p>
            <a:pPr lvl="1"/>
            <a:r>
              <a:rPr lang="en-US" altLang="ko-KR" dirty="0" smtClean="0"/>
              <a:t>  - </a:t>
            </a:r>
            <a:r>
              <a:rPr lang="en-US" altLang="ko-KR" dirty="0" err="1" smtClean="0"/>
              <a:t>createAttribute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81BE-6DDE-4461-BEC7-06D33A104F2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 lists</a:t>
            </a: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Nodelist</a:t>
            </a:r>
            <a:r>
              <a:rPr lang="en-US" altLang="ko-KR" dirty="0" smtClean="0"/>
              <a:t> interface contains two method</a:t>
            </a:r>
          </a:p>
          <a:p>
            <a:pPr lvl="1"/>
            <a:r>
              <a:rPr lang="en-US" altLang="ko-KR" dirty="0" smtClean="0"/>
              <a:t> - Node item(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index);</a:t>
            </a:r>
          </a:p>
          <a:p>
            <a:pPr lvl="1"/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getLength</a:t>
            </a:r>
            <a:r>
              <a:rPr lang="en-US" altLang="ko-KR" dirty="0" smtClean="0"/>
              <a:t>( );</a:t>
            </a:r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E23E-142E-4821-B4F4-502DB042E86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410200" y="3505200"/>
            <a:ext cx="1752600" cy="304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943600" y="38100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943600" y="47244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209800" y="47244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5943600" y="57150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2819400" y="4267200"/>
            <a:ext cx="2590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2895600" y="5029200"/>
            <a:ext cx="3200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429000" y="38703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getLength( );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638800" y="4343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</a:t>
            </a:r>
            <a:r>
              <a:rPr lang="en-US" altLang="ko-KR" sz="2000" b="1"/>
              <a:t>node 1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5562600" y="3429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 </a:t>
            </a:r>
            <a:r>
              <a:rPr lang="en-US" altLang="ko-KR" sz="2000" b="1"/>
              <a:t>node 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562600" y="3124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getLength( 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5334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</a:t>
            </a:r>
            <a:r>
              <a:rPr lang="en-US" altLang="ko-KR" sz="2000" b="1"/>
              <a:t>node 2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429000" y="4648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Item(1);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Named node maps</a:t>
            </a: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NamedNodemap</a:t>
            </a:r>
            <a:r>
              <a:rPr lang="en-US" altLang="ko-KR" dirty="0" smtClean="0"/>
              <a:t> interface is designed to contain nodes, in no particular order, that can be accessed by name. 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</a:p>
          <a:p>
            <a:pPr lvl="1"/>
            <a:endParaRPr lang="ko-KR" altLang="ko-KR" dirty="0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768-278C-4183-A6DF-7F8605C7406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410200" y="2667000"/>
            <a:ext cx="1752600" cy="3657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943600" y="28956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943600" y="36576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2209800" y="36576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943600" y="45720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2819400" y="3429000"/>
            <a:ext cx="2590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2895600" y="3962400"/>
            <a:ext cx="3200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429000" y="30321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</a:rPr>
              <a:t>getLength( );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638800" y="3352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</a:t>
            </a:r>
            <a:r>
              <a:rPr lang="en-US" altLang="ko-KR" sz="1800" b="1"/>
              <a:t>Lang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562600" y="2590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   </a:t>
            </a:r>
            <a:r>
              <a:rPr lang="ko-KR" altLang="ko-KR" sz="1800" b="1"/>
              <a:t> </a:t>
            </a:r>
            <a:r>
              <a:rPr lang="en-US" altLang="ko-KR" sz="1800" b="1"/>
              <a:t>ID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562600" y="2590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getLength( )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638800" y="4191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</a:t>
            </a:r>
            <a:r>
              <a:rPr lang="en-US" altLang="ko-KR" sz="1800" b="1"/>
              <a:t>Security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733800" y="3581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</a:rPr>
              <a:t>Item(1);</a:t>
            </a:r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5943600" y="54864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638800" y="51657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ko-KR" sz="2000" b="1"/>
              <a:t>    </a:t>
            </a:r>
            <a:r>
              <a:rPr lang="en-US" altLang="ko-KR" sz="1800" b="1"/>
              <a:t>Added</a:t>
            </a:r>
          </a:p>
        </p:txBody>
      </p:sp>
      <p:sp>
        <p:nvSpPr>
          <p:cNvPr id="44051" name="Oval 19"/>
          <p:cNvSpPr>
            <a:spLocks noChangeArrowheads="1"/>
          </p:cNvSpPr>
          <p:nvPr/>
        </p:nvSpPr>
        <p:spPr bwMode="auto">
          <a:xfrm>
            <a:off x="609600" y="45720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295400" y="4876800"/>
            <a:ext cx="480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447800" y="44196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</a:rPr>
              <a:t>getNamedItem(“Security”);</a:t>
            </a:r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1981200" y="5486400"/>
            <a:ext cx="685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362200" y="50895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</a:rPr>
              <a:t>setNamedItem(O);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V="1">
            <a:off x="2667000" y="5410200"/>
            <a:ext cx="15240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43400" y="5334000"/>
            <a:ext cx="16764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4572000" y="5791200"/>
            <a:ext cx="15240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219200" y="600392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</a:rPr>
              <a:t>removeNamedItem(“Added”)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5943600" y="5486400"/>
            <a:ext cx="685800" cy="6096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5943600" y="5486400"/>
            <a:ext cx="685800" cy="6096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 altLang="ko-KR"/>
              <a:t>DOM/SAX Applications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DOM</a:t>
            </a:r>
          </a:p>
          <a:p>
            <a:r>
              <a:rPr lang="en-US" altLang="ko-KR" b="1" u="sng"/>
              <a:t>SAX</a:t>
            </a:r>
            <a:endParaRPr lang="en-US" altLang="ko-KR" u="sng">
              <a:solidFill>
                <a:schemeClr val="folHlink"/>
              </a:solidFill>
            </a:endParaRPr>
          </a:p>
          <a:p>
            <a:r>
              <a:rPr lang="en-US" altLang="ko-KR"/>
              <a:t>How to make XML application?</a:t>
            </a:r>
            <a:r>
              <a:rPr lang="en-US" altLang="ko-KR" sz="4000"/>
              <a:t> </a:t>
            </a:r>
            <a:endParaRPr lang="ko-KR" altLang="en-US" sz="4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86C1-CF76-47BD-8223-624EE23E7EAA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of SAX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What is SAX?</a:t>
            </a:r>
          </a:p>
          <a:p>
            <a:r>
              <a:rPr lang="en-US" altLang="ko-KR" sz="2800"/>
              <a:t>Call-backs and interfaces</a:t>
            </a:r>
          </a:p>
          <a:p>
            <a:r>
              <a:rPr lang="en-US" altLang="ko-KR" sz="2800"/>
              <a:t>The Parser</a:t>
            </a:r>
          </a:p>
          <a:p>
            <a:r>
              <a:rPr lang="en-US" altLang="ko-KR" sz="2800"/>
              <a:t>Document handlers</a:t>
            </a:r>
          </a:p>
          <a:p>
            <a:r>
              <a:rPr lang="en-US" altLang="ko-KR" sz="2800"/>
              <a:t>Attribute lists</a:t>
            </a:r>
          </a:p>
          <a:p>
            <a:r>
              <a:rPr lang="en-US" altLang="ko-KR" sz="2800"/>
              <a:t>Error handlers</a:t>
            </a:r>
          </a:p>
          <a:p>
            <a:r>
              <a:rPr lang="en-US" altLang="ko-KR" sz="2800"/>
              <a:t>Locators</a:t>
            </a:r>
          </a:p>
          <a:p>
            <a:r>
              <a:rPr lang="en-US" altLang="ko-KR" sz="2800"/>
              <a:t>Handler bases</a:t>
            </a:r>
            <a:endParaRPr lang="ko-KR" altLang="en-US" sz="280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4EF-085F-4157-B9CA-038C074C974E}" type="slidenum">
              <a:rPr lang="ko-KR" altLang="en-US"/>
              <a:pPr/>
              <a:t>16</a:t>
            </a:fld>
            <a:endParaRPr lang="ko-KR" altLang="en-US"/>
          </a:p>
        </p:txBody>
      </p:sp>
      <p:sp>
        <p:nvSpPr>
          <p:cNvPr id="77828" name="Rectangle 102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017713"/>
            <a:ext cx="3810000" cy="4114800"/>
          </a:xfrm>
        </p:spPr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SAX?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SAX(the Simple API for XML)</a:t>
            </a:r>
            <a:r>
              <a:rPr lang="en-US" altLang="ko-KR"/>
              <a:t> </a:t>
            </a:r>
          </a:p>
          <a:p>
            <a:pPr lvl="1"/>
            <a:r>
              <a:rPr lang="en-US" altLang="ko-KR" sz="2400"/>
              <a:t>Is a standard API for event-driven processing of XML data</a:t>
            </a:r>
          </a:p>
          <a:p>
            <a:pPr lvl="1"/>
            <a:r>
              <a:rPr lang="en-US" altLang="ko-KR" sz="2400"/>
              <a:t>Allowing parsers to deliver information to applications in digestible chunks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8D5A-182F-4F4E-BCD3-E00656AB6453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Call-backs and interfaces</a:t>
            </a:r>
            <a:endParaRPr lang="ko-KR" altLang="en-US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SAX interface are:</a:t>
            </a:r>
          </a:p>
          <a:p>
            <a:pPr lvl="1"/>
            <a:r>
              <a:rPr lang="en-US" altLang="ko-KR" sz="2400"/>
              <a:t>Parser</a:t>
            </a:r>
          </a:p>
          <a:p>
            <a:pPr lvl="1"/>
            <a:r>
              <a:rPr lang="en-US" altLang="ko-KR" sz="2400"/>
              <a:t>Document Handler</a:t>
            </a:r>
          </a:p>
          <a:p>
            <a:pPr lvl="1"/>
            <a:r>
              <a:rPr lang="en-US" altLang="ko-KR" sz="2400"/>
              <a:t>AttributeList</a:t>
            </a:r>
          </a:p>
          <a:p>
            <a:pPr lvl="1"/>
            <a:r>
              <a:rPr lang="en-US" altLang="ko-KR" sz="2400"/>
              <a:t>ErrorHandler</a:t>
            </a:r>
          </a:p>
          <a:p>
            <a:pPr lvl="1"/>
            <a:r>
              <a:rPr lang="en-US" altLang="ko-KR" sz="2400"/>
              <a:t>EntityResolver</a:t>
            </a:r>
          </a:p>
          <a:p>
            <a:pPr lvl="1"/>
            <a:r>
              <a:rPr lang="en-US" altLang="ko-KR" sz="2400"/>
              <a:t>Locator</a:t>
            </a:r>
          </a:p>
          <a:p>
            <a:pPr lvl="1"/>
            <a:r>
              <a:rPr lang="en-US" altLang="ko-KR" sz="2400"/>
              <a:t>DTD Handler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0BD-B03A-4AFC-8DC2-C53CC847C0D2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Parser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ko-KR" sz="2400"/>
          </a:p>
          <a:p>
            <a:r>
              <a:rPr lang="en-US" altLang="ko-KR" sz="2400"/>
              <a:t>The Work of Parser </a:t>
            </a:r>
          </a:p>
          <a:p>
            <a:pPr lvl="1"/>
            <a:r>
              <a:rPr lang="en-US" altLang="ko-KR" sz="2000"/>
              <a:t>The parser developer creates a class that actually parses the XML document or data stream</a:t>
            </a:r>
          </a:p>
          <a:p>
            <a:pPr lvl="1"/>
            <a:r>
              <a:rPr lang="en-US" altLang="ko-KR" sz="2000"/>
              <a:t>The parser reads the XML source data</a:t>
            </a:r>
          </a:p>
          <a:p>
            <a:pPr lvl="1"/>
            <a:r>
              <a:rPr lang="en-US" altLang="ko-KR" sz="2000"/>
              <a:t>Stops reading when encounters a meaningful object</a:t>
            </a:r>
          </a:p>
          <a:p>
            <a:pPr lvl="1"/>
            <a:r>
              <a:rPr lang="en-US" altLang="ko-KR" sz="2000"/>
              <a:t>Sends the information to the main application by calling an appropriate method </a:t>
            </a:r>
          </a:p>
          <a:p>
            <a:pPr lvl="1"/>
            <a:r>
              <a:rPr lang="en-US" altLang="ko-KR" sz="2000"/>
              <a:t>Waits for this method to return before continuing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366-AC06-41A8-AA24-815F4A549556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DOM/SAX Applications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CFC-5788-4641-A25D-EE10CCD187F3}" type="slidenum">
              <a:rPr lang="ko-KR" altLang="en-US"/>
              <a:pPr/>
              <a:t>2</a:t>
            </a:fld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3200" b="1" u="sng">
                <a:latin typeface="Tahoma" pitchFamily="34" charset="0"/>
              </a:rPr>
              <a:t>DOM</a:t>
            </a:r>
            <a:r>
              <a:rPr lang="en-US" altLang="ko-KR" sz="3200" u="sng">
                <a:latin typeface="Tahoma" pitchFamily="34" charset="0"/>
              </a:rPr>
              <a:t> </a:t>
            </a:r>
          </a:p>
          <a:p>
            <a:r>
              <a:rPr lang="en-US" altLang="ko-KR" sz="3200">
                <a:latin typeface="Tahoma" pitchFamily="34" charset="0"/>
              </a:rPr>
              <a:t>SAX</a:t>
            </a:r>
          </a:p>
          <a:p>
            <a:r>
              <a:rPr lang="en-US" altLang="ko-KR" sz="3200">
                <a:latin typeface="Tahoma" pitchFamily="34" charset="0"/>
              </a:rPr>
              <a:t>How to make XML application?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Document handlers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In order for the application to receive basic markup events from the parser, the application developer must create a class that implements the DocumentHandler interface.</a:t>
            </a:r>
            <a:endParaRPr lang="en-US" altLang="ko-KR" sz="240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45BD-1E31-4FA5-ADCF-85CC944102B7}" type="slidenum">
              <a:rPr lang="ko-KR" altLang="en-US"/>
              <a:pPr/>
              <a:t>20</a:t>
            </a:fld>
            <a:endParaRPr lang="ko-KR" altLang="en-US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1219200" y="3886200"/>
            <a:ext cx="1295400" cy="5334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Application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981200" y="5638800"/>
            <a:ext cx="1295400" cy="5334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Parser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276600" y="3581400"/>
            <a:ext cx="2667000" cy="19050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641725" y="3168650"/>
            <a:ext cx="1738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Document Handler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362200" y="4038600"/>
            <a:ext cx="1295400" cy="7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574925" y="3719513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create</a:t>
            </a: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667000" y="4191000"/>
            <a:ext cx="0" cy="1600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57413" y="4938713"/>
            <a:ext cx="585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give 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962400" y="3702050"/>
            <a:ext cx="1520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startDocument()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514850" y="4006850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startElement()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795838" y="4343400"/>
            <a:ext cx="1147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characters()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573588" y="4648200"/>
            <a:ext cx="1293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endElement()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4038600" y="4953000"/>
            <a:ext cx="1462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endDocument()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6705600" y="3505200"/>
            <a:ext cx="1676400" cy="2133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/>
              <a:t>&lt;!……………&gt;</a:t>
            </a:r>
          </a:p>
          <a:p>
            <a:endParaRPr lang="ko-KR" altLang="en-US" sz="1600"/>
          </a:p>
          <a:p>
            <a:r>
              <a:rPr lang="ko-KR" altLang="en-US" sz="1600"/>
              <a:t>&lt;-&gt;</a:t>
            </a:r>
          </a:p>
          <a:p>
            <a:r>
              <a:rPr lang="ko-KR" altLang="en-US" sz="1600"/>
              <a:t>………….</a:t>
            </a:r>
          </a:p>
          <a:p>
            <a:r>
              <a:rPr lang="ko-KR" altLang="en-US" sz="1600"/>
              <a:t>&lt;/-&gt;</a:t>
            </a:r>
          </a:p>
          <a:p>
            <a:endParaRPr lang="ko-KR" altLang="en-US" sz="1600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4864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 flipV="1">
            <a:off x="5715000" y="4267200"/>
            <a:ext cx="1066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 flipV="1">
            <a:off x="5867400" y="4572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H="1" flipV="1">
            <a:off x="5791200" y="4876800"/>
            <a:ext cx="990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 flipV="1">
            <a:off x="5410200" y="5181600"/>
            <a:ext cx="1371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V="1">
            <a:off x="2895600" y="4953000"/>
            <a:ext cx="68580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3108325" y="5226050"/>
            <a:ext cx="784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parsing</a:t>
            </a:r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H="1" flipV="1">
            <a:off x="1752600" y="4343400"/>
            <a:ext cx="38100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304800" y="4905375"/>
            <a:ext cx="1733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Feedback</a:t>
            </a:r>
          </a:p>
          <a:p>
            <a:r>
              <a:rPr lang="en-US" altLang="ko-KR" sz="1600"/>
              <a:t>When event driven</a:t>
            </a:r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>
            <a:off x="3124200" y="5410200"/>
            <a:ext cx="13716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565525" y="5700713"/>
            <a:ext cx="1230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Event driven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Attribute lists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A wrapper object for all attribute details</a:t>
            </a:r>
          </a:p>
          <a:p>
            <a:pPr lvl="1"/>
            <a:r>
              <a:rPr lang="en-US" altLang="ko-KR" sz="1800"/>
              <a:t>int getLength(); … to associate how many attributes are present.</a:t>
            </a:r>
          </a:p>
          <a:p>
            <a:pPr lvl="1"/>
            <a:r>
              <a:rPr lang="en-US" altLang="ko-KR" sz="1800"/>
              <a:t>String getName(int i); … to discover the name of one of the attributes</a:t>
            </a:r>
          </a:p>
          <a:p>
            <a:pPr lvl="1"/>
            <a:r>
              <a:rPr lang="en-US" altLang="ko-KR" sz="1800"/>
              <a:t>String getType(int i); … when a DTD is in use, to get a data type</a:t>
            </a:r>
          </a:p>
          <a:p>
            <a:pPr lvl="1"/>
            <a:r>
              <a:rPr lang="en-US" altLang="ko-KR" sz="1800"/>
              <a:t>String getType(String name);   assigned to each attribute.</a:t>
            </a:r>
          </a:p>
          <a:p>
            <a:pPr lvl="1"/>
            <a:r>
              <a:rPr lang="en-US" altLang="ko-KR" sz="1800"/>
              <a:t>String getValue(int i); … to get the value of an attribute</a:t>
            </a:r>
          </a:p>
          <a:p>
            <a:pPr lvl="1"/>
            <a:r>
              <a:rPr lang="en-US" altLang="ko-KR" sz="1800"/>
              <a:t>String getValue(String name);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2E42-384B-491B-ACDD-8EA2187D2E94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Error handlers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When the application needs to be informed of warnings and errors</a:t>
            </a:r>
          </a:p>
          <a:p>
            <a:pPr lvl="1"/>
            <a:r>
              <a:rPr lang="en-US" altLang="ko-KR" sz="2000"/>
              <a:t>It can implement ErrorHandler interface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C6BE-3A51-44D2-8770-07A9F4CB56F4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Necessity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An error message is not particularly helpful when no indication is given as to where the error occurred.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Locator interface</a:t>
            </a:r>
          </a:p>
          <a:p>
            <a:pPr lvl="1"/>
            <a:r>
              <a:rPr lang="en-US" altLang="ko-KR" sz="2000"/>
              <a:t>can tell the entity, line number and character number of the warning or error </a:t>
            </a:r>
          </a:p>
          <a:p>
            <a:endParaRPr lang="ko-KR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89B7-D8B4-4BC4-9657-ACA84C662855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 bases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HandlerBase class</a:t>
            </a:r>
          </a:p>
          <a:p>
            <a:pPr lvl="1"/>
            <a:r>
              <a:rPr lang="en-US" altLang="ko-KR" sz="2000"/>
              <a:t>Providing some sensible default behavior for each event, which could be subclassed to add application-specific functionality 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C38B-285A-4EEE-AC14-F1C9913787C8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DOM/SAX Applications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DOM</a:t>
            </a:r>
          </a:p>
          <a:p>
            <a:r>
              <a:rPr lang="en-US" altLang="ko-KR"/>
              <a:t>SAX</a:t>
            </a:r>
          </a:p>
          <a:p>
            <a:r>
              <a:rPr lang="en-US" altLang="ko-KR" b="1" u="sng"/>
              <a:t>How to make XML application?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CFC5-4D61-4053-ACE8-F1D1FDB24762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Contents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XML Application Architecture</a:t>
            </a:r>
          </a:p>
          <a:p>
            <a:r>
              <a:rPr lang="en-US" altLang="ko-KR"/>
              <a:t>Parser Basics</a:t>
            </a:r>
          </a:p>
          <a:p>
            <a:r>
              <a:rPr lang="en-US" altLang="ko-KR"/>
              <a:t>Kinds of Parsers</a:t>
            </a:r>
          </a:p>
          <a:p>
            <a:r>
              <a:rPr lang="en-US" altLang="ko-KR"/>
              <a:t>The Document Object Model(DOM)</a:t>
            </a:r>
          </a:p>
          <a:p>
            <a:pPr lvl="1"/>
            <a:r>
              <a:rPr lang="en-US" altLang="ko-KR"/>
              <a:t>DOM Application</a:t>
            </a:r>
          </a:p>
          <a:p>
            <a:r>
              <a:rPr lang="en-US" altLang="ko-KR"/>
              <a:t>The Simple API for XML(SAX)</a:t>
            </a:r>
          </a:p>
          <a:p>
            <a:pPr lvl="1"/>
            <a:r>
              <a:rPr lang="en-US" altLang="ko-KR"/>
              <a:t>SAX Application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AA18-EC2E-4C4C-BA1A-7213EBA1A07D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XML Application Architecture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An XML Application is typically built around an XML parser</a:t>
            </a:r>
          </a:p>
          <a:p>
            <a:r>
              <a:rPr lang="en-US" altLang="ko-KR" sz="2800"/>
              <a:t>It has an interface to its users, and an interface to some sort of back-end data store</a:t>
            </a: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E286-1935-4B29-A28E-2D22590DD743}" type="slidenum">
              <a:rPr lang="ko-KR" altLang="en-US"/>
              <a:pPr/>
              <a:t>27</a:t>
            </a:fld>
            <a:endParaRPr lang="ko-KR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657600" y="4495800"/>
            <a:ext cx="1981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</a:rPr>
              <a:t>XML</a:t>
            </a:r>
          </a:p>
          <a:p>
            <a:pPr algn="ctr"/>
            <a:r>
              <a:rPr lang="en-US" altLang="ko-KR" b="1">
                <a:latin typeface="Tahoma" pitchFamily="34" charset="0"/>
              </a:rPr>
              <a:t>Application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990600" y="4495800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</a:rPr>
              <a:t>User</a:t>
            </a:r>
          </a:p>
          <a:p>
            <a:pPr algn="ctr"/>
            <a:r>
              <a:rPr lang="en-US" altLang="ko-KR" b="1">
                <a:latin typeface="Tahoma" pitchFamily="34" charset="0"/>
              </a:rPr>
              <a:t>Interface</a:t>
            </a:r>
            <a:endParaRPr lang="en-US" altLang="ko-KR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705600" y="4495800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</a:rPr>
              <a:t>Data</a:t>
            </a:r>
          </a:p>
          <a:p>
            <a:pPr algn="ctr"/>
            <a:r>
              <a:rPr lang="en-US" altLang="ko-KR" b="1">
                <a:latin typeface="Tahoma" pitchFamily="34" charset="0"/>
              </a:rPr>
              <a:t>Store</a:t>
            </a:r>
            <a:endParaRPr lang="en-US" altLang="ko-KR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657600" y="54102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</a:rPr>
              <a:t>XML Parser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2514600" y="5105400"/>
            <a:ext cx="1143000" cy="3810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5638800" y="5105400"/>
            <a:ext cx="1066800" cy="381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Parser Basics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A piece of code that reads a document and analyzes its structure</a:t>
            </a:r>
          </a:p>
          <a:p>
            <a:r>
              <a:rPr lang="en-US" altLang="ko-KR" sz="2800"/>
              <a:t>How to use a parser</a:t>
            </a:r>
            <a:endParaRPr lang="en-US" altLang="ko-KR" sz="3600">
              <a:latin typeface="Times New Roman" pitchFamily="18" charset="0"/>
            </a:endParaRPr>
          </a:p>
          <a:p>
            <a:pPr lvl="1"/>
            <a:r>
              <a:rPr lang="en-US" altLang="ko-KR" sz="2400"/>
              <a:t>Create a parser object</a:t>
            </a:r>
          </a:p>
          <a:p>
            <a:pPr lvl="1"/>
            <a:r>
              <a:rPr lang="en-US" altLang="ko-KR" sz="2400"/>
              <a:t>Pass your XML document to the parser</a:t>
            </a:r>
          </a:p>
          <a:p>
            <a:pPr lvl="1"/>
            <a:r>
              <a:rPr lang="en-US" altLang="ko-KR" sz="2400"/>
              <a:t>Process the results</a:t>
            </a:r>
          </a:p>
          <a:p>
            <a:r>
              <a:rPr lang="en-US" altLang="ko-KR" sz="2800"/>
              <a:t>Building an XML Application is obviously more involved than this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7FFC-AF65-476B-A362-2EDCAD7368F4}" type="slidenum">
              <a:rPr lang="ko-KR" altLang="en-US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Kinds of Parsers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Validating versus non-validating parsers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Validating parsers validate XML documents as they parse them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Non-validating parsers ignore any validation errors</a:t>
            </a:r>
          </a:p>
          <a:p>
            <a:pPr lvl="1">
              <a:lnSpc>
                <a:spcPct val="90000"/>
              </a:lnSpc>
            </a:pPr>
            <a:endParaRPr lang="en-US" altLang="ko-KR" sz="2000"/>
          </a:p>
          <a:p>
            <a:pPr>
              <a:lnSpc>
                <a:spcPct val="90000"/>
              </a:lnSpc>
            </a:pPr>
            <a:r>
              <a:rPr lang="en-US" altLang="ko-KR" sz="2800"/>
              <a:t>Parsers that support the Document Object Model(DOM)</a:t>
            </a:r>
          </a:p>
          <a:p>
            <a:pPr>
              <a:lnSpc>
                <a:spcPct val="90000"/>
              </a:lnSpc>
            </a:pPr>
            <a:endParaRPr lang="en-US" altLang="ko-KR" sz="2800"/>
          </a:p>
          <a:p>
            <a:pPr>
              <a:lnSpc>
                <a:spcPct val="90000"/>
              </a:lnSpc>
            </a:pPr>
            <a:r>
              <a:rPr lang="en-US" altLang="ko-KR" sz="2800"/>
              <a:t>Parsers that support the Simple API for XML(SAX)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5324-786A-47A3-8C14-8B8865D8FC39}" type="slidenum">
              <a:rPr lang="ko-KR" altLang="en-US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of DOM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is the DOM ?</a:t>
            </a:r>
          </a:p>
          <a:p>
            <a:r>
              <a:rPr lang="en-US" altLang="ko-KR"/>
              <a:t>Java implementation</a:t>
            </a:r>
          </a:p>
          <a:p>
            <a:r>
              <a:rPr lang="en-US" altLang="ko-KR"/>
              <a:t>Nodes</a:t>
            </a:r>
          </a:p>
          <a:p>
            <a:r>
              <a:rPr lang="en-US" altLang="ko-KR"/>
              <a:t>Elements </a:t>
            </a:r>
          </a:p>
          <a:p>
            <a:r>
              <a:rPr lang="en-US" altLang="ko-KR"/>
              <a:t>Attributes</a:t>
            </a:r>
          </a:p>
          <a:p>
            <a:r>
              <a:rPr lang="en-US" altLang="ko-KR"/>
              <a:t>Node lists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DA2C-18B7-4D4B-BD87-1EBEFA509E19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DOM Parser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Tree structure that contains all of the elements of a document</a:t>
            </a:r>
          </a:p>
          <a:p>
            <a:r>
              <a:rPr lang="en-US" altLang="ko-KR" sz="2800"/>
              <a:t>Provides a variety of functions to examine the contents and structure of the document</a:t>
            </a:r>
            <a:endParaRPr lang="en-US" altLang="ko-KR" sz="3600">
              <a:latin typeface="Times New Roman" pitchFamily="18" charset="0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82C7-AF0C-4B69-A011-8B1598A323E5}" type="slidenum">
              <a:rPr lang="ko-KR" altLang="en-US"/>
              <a:pPr/>
              <a:t>30</a:t>
            </a:fld>
            <a:endParaRPr lang="ko-KR" altLang="en-US"/>
          </a:p>
        </p:txBody>
      </p:sp>
      <p:pic>
        <p:nvPicPr>
          <p:cNvPr id="87044" name="Picture 4" descr="D:\Documents\My Pictures\d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2743200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SAX Parser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Generates events at various points in the document</a:t>
            </a:r>
          </a:p>
          <a:p>
            <a:r>
              <a:rPr lang="en-US" altLang="ko-KR" sz="2800"/>
              <a:t>It’s up to you to decide what to do with each of those events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577-B46D-45F9-90FD-7B906906168F}" type="slidenum">
              <a:rPr lang="ko-KR" altLang="en-US"/>
              <a:pPr/>
              <a:t>31</a:t>
            </a:fld>
            <a:endParaRPr lang="ko-KR" altLang="en-US"/>
          </a:p>
        </p:txBody>
      </p:sp>
      <p:pic>
        <p:nvPicPr>
          <p:cNvPr id="88068" name="Picture 4" descr="D:\Documents\My Pictures\s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6200"/>
            <a:ext cx="2763838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DOM vs SAX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Why use DOM?</a:t>
            </a:r>
            <a:endParaRPr lang="en-US" altLang="ko-KR"/>
          </a:p>
          <a:p>
            <a:pPr lvl="1"/>
            <a:r>
              <a:rPr lang="en-US" altLang="ko-KR" sz="2400"/>
              <a:t>Need to know a lot about the structure of a document</a:t>
            </a:r>
          </a:p>
          <a:p>
            <a:pPr lvl="1"/>
            <a:r>
              <a:rPr lang="en-US" altLang="ko-KR" sz="2400"/>
              <a:t>Need to move parts of the document around</a:t>
            </a:r>
          </a:p>
          <a:p>
            <a:pPr lvl="1"/>
            <a:r>
              <a:rPr lang="en-US" altLang="ko-KR" sz="2400"/>
              <a:t>Need to use the information in the document more than once</a:t>
            </a:r>
          </a:p>
          <a:p>
            <a:r>
              <a:rPr lang="en-US" altLang="ko-KR" sz="2800"/>
              <a:t>Why use SAX?</a:t>
            </a:r>
          </a:p>
          <a:p>
            <a:pPr lvl="1"/>
            <a:r>
              <a:rPr lang="en-US" altLang="ko-KR" sz="2400"/>
              <a:t>Only need to extract a few elements from an XML document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462B-BD24-4361-A54E-9336BF6C018A}" type="slidenum">
              <a:rPr lang="ko-KR" altLang="en-US"/>
              <a:pPr/>
              <a:t>32</a:t>
            </a:fld>
            <a:endParaRPr lang="ko-KR" altLang="en-US"/>
          </a:p>
        </p:txBody>
      </p:sp>
      <p:pic>
        <p:nvPicPr>
          <p:cNvPr id="89092" name="Picture 4" descr="D:\Documents\My Pictures\domns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32766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DOM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Times New Roman" pitchFamily="18" charset="0"/>
              </a:rPr>
              <a:t>DOM interfaces</a:t>
            </a:r>
          </a:p>
          <a:p>
            <a:pPr lvl="1"/>
            <a:r>
              <a:rPr lang="en-US" altLang="ko-KR" sz="2400" i="1"/>
              <a:t>Node </a:t>
            </a:r>
            <a:r>
              <a:rPr lang="en-US" altLang="ko-KR" sz="2400"/>
              <a:t>: The base data type of the DOM.</a:t>
            </a:r>
          </a:p>
          <a:p>
            <a:pPr lvl="1"/>
            <a:r>
              <a:rPr lang="en-US" altLang="ko-KR" sz="2400" i="1"/>
              <a:t>Element </a:t>
            </a:r>
            <a:r>
              <a:rPr lang="en-US" altLang="ko-KR" sz="2400"/>
              <a:t>: The vast majority of the objects you’ll deal with are Elements.</a:t>
            </a:r>
          </a:p>
          <a:p>
            <a:pPr lvl="1"/>
            <a:r>
              <a:rPr lang="en-US" altLang="ko-KR" sz="2400" i="1"/>
              <a:t> Attr </a:t>
            </a:r>
            <a:r>
              <a:rPr lang="en-US" altLang="ko-KR" sz="2400"/>
              <a:t>: Represents an attribute of an element.</a:t>
            </a:r>
          </a:p>
          <a:p>
            <a:pPr lvl="1"/>
            <a:r>
              <a:rPr lang="en-US" altLang="ko-KR" sz="2400"/>
              <a:t> </a:t>
            </a:r>
            <a:r>
              <a:rPr lang="en-US" altLang="ko-KR" sz="2400" i="1"/>
              <a:t>Text </a:t>
            </a:r>
            <a:r>
              <a:rPr lang="en-US" altLang="ko-KR" sz="2400"/>
              <a:t>: The actual content of an Element or Attr.</a:t>
            </a:r>
          </a:p>
          <a:p>
            <a:pPr lvl="1"/>
            <a:r>
              <a:rPr lang="en-US" altLang="ko-KR" sz="2400"/>
              <a:t> </a:t>
            </a:r>
            <a:r>
              <a:rPr lang="en-US" altLang="ko-KR" sz="2400" i="1"/>
              <a:t>Document </a:t>
            </a:r>
            <a:r>
              <a:rPr lang="en-US" altLang="ko-KR" sz="2400"/>
              <a:t>: Represents the entire XML document.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C80-75B0-4990-856C-D95B08D1A525}" type="slidenum">
              <a:rPr lang="ko-KR" altLang="en-US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Common DOM methods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>
                <a:solidFill>
                  <a:schemeClr val="folHlink"/>
                </a:solidFill>
              </a:rPr>
              <a:t>getDocumentElement()</a:t>
            </a:r>
          </a:p>
          <a:p>
            <a:pPr lvl="1"/>
            <a:r>
              <a:rPr lang="en-US" altLang="ko-KR" sz="2200"/>
              <a:t>Returns the root element of the document.</a:t>
            </a:r>
          </a:p>
          <a:p>
            <a:r>
              <a:rPr lang="en-US" altLang="ko-KR" sz="2600">
                <a:solidFill>
                  <a:srgbClr val="006600"/>
                </a:solidFill>
              </a:rPr>
              <a:t>getFirstChild() and getLastChild()</a:t>
            </a:r>
          </a:p>
          <a:p>
            <a:pPr lvl="1"/>
            <a:r>
              <a:rPr lang="en-US" altLang="ko-KR" sz="2200"/>
              <a:t>Returns the first or last child of a given Node.</a:t>
            </a:r>
          </a:p>
          <a:p>
            <a:r>
              <a:rPr lang="en-US" altLang="ko-KR" sz="2600">
                <a:solidFill>
                  <a:srgbClr val="006600"/>
                </a:solidFill>
              </a:rPr>
              <a:t>getNextSibling() and getPreviousSibling()</a:t>
            </a:r>
          </a:p>
          <a:p>
            <a:pPr lvl="1"/>
            <a:r>
              <a:rPr lang="en-US" altLang="ko-KR" sz="2200"/>
              <a:t>These methods return the next or previous sibling of a given Node)</a:t>
            </a:r>
          </a:p>
          <a:p>
            <a:r>
              <a:rPr lang="en-US" altLang="ko-KR" sz="2600">
                <a:solidFill>
                  <a:srgbClr val="006600"/>
                </a:solidFill>
              </a:rPr>
              <a:t>getAttribute(attrName)</a:t>
            </a:r>
          </a:p>
          <a:p>
            <a:pPr lvl="1"/>
            <a:r>
              <a:rPr lang="en-US" altLang="ko-KR" sz="2200"/>
              <a:t>For a given Node, returns the attribute with the requested name</a:t>
            </a:r>
            <a:endParaRPr lang="en-US" altLang="ko-KR" sz="2600">
              <a:latin typeface="Times New Roman" pitchFamily="18" charset="0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9762-4133-4D31-A4B7-B3DC3FD1C799}" type="slidenum">
              <a:rPr lang="ko-KR" altLang="en-US"/>
              <a:pPr/>
              <a:t>34</a:t>
            </a:fld>
            <a:endParaRPr lang="ko-KR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324600" y="1905000"/>
            <a:ext cx="25146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u="sng"/>
              <a:t>- </a:t>
            </a:r>
            <a:r>
              <a:rPr lang="en-US" altLang="ko-KR" sz="2000" u="sng">
                <a:solidFill>
                  <a:schemeClr val="folHlink"/>
                </a:solidFill>
                <a:latin typeface="Tahoma" pitchFamily="34" charset="0"/>
              </a:rPr>
              <a:t>Document Class</a:t>
            </a:r>
            <a:br>
              <a:rPr lang="en-US" altLang="ko-KR" sz="2000" u="sng">
                <a:solidFill>
                  <a:schemeClr val="folHlink"/>
                </a:solidFill>
                <a:latin typeface="Tahoma" pitchFamily="34" charset="0"/>
              </a:rPr>
            </a:br>
            <a:r>
              <a:rPr lang="en-US" altLang="ko-KR" u="sng">
                <a:latin typeface="Tahoma" pitchFamily="34" charset="0"/>
              </a:rPr>
              <a:t>- </a:t>
            </a:r>
            <a:r>
              <a:rPr lang="en-US" altLang="ko-KR" u="sng">
                <a:solidFill>
                  <a:srgbClr val="006600"/>
                </a:solidFill>
                <a:latin typeface="Tahoma" pitchFamily="34" charset="0"/>
              </a:rPr>
              <a:t>Node Class</a:t>
            </a:r>
            <a:endParaRPr lang="en-US" altLang="ko-KR" u="sng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Our first DOM Application!</a:t>
            </a:r>
          </a:p>
        </p:txBody>
      </p:sp>
      <p:sp>
        <p:nvSpPr>
          <p:cNvPr id="93187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8000"/>
                </a:solidFill>
                <a:latin typeface="Courier" pitchFamily="49" charset="0"/>
              </a:rPr>
              <a:t>&lt;?</a:t>
            </a:r>
            <a: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  <a:t>xml version="1.0"?&gt;</a:t>
            </a:r>
            <a:b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&lt;sonnet </a:t>
            </a:r>
            <a:r>
              <a:rPr lang="en-US" altLang="ko-KR" sz="1600" b="1">
                <a:solidFill>
                  <a:srgbClr val="800080"/>
                </a:solidFill>
                <a:latin typeface="Courier" pitchFamily="49" charset="0"/>
              </a:rPr>
              <a:t>type="Shakespearean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"&gt;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&lt;author&gt;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&lt;last-name&gt;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Shakespear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e&lt;/last-name&gt;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&lt;first-name&gt;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Willia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m&lt;/first-name&gt;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&lt;nationality&gt;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Britis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h&lt;/nationality&gt;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&lt;year-of-birth&gt;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156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4&lt;/year-of-birth&gt;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&lt;year-of-death&gt;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161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6&lt;/year-of-death&gt;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&lt;/author&gt;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&lt;title&gt;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Sonnet 13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0&lt;/title&gt;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&lt;lines&gt;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&lt;line&gt; My mistress’s eyes are …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8F8D-5BAD-47CE-949F-37C74225950C}" type="slidenum">
              <a:rPr lang="ko-KR" altLang="en-US"/>
              <a:pPr/>
              <a:t>35</a:t>
            </a:fld>
            <a:endParaRPr lang="ko-KR" alt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581400" y="4876800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Tahoma" pitchFamily="34" charset="0"/>
              </a:rPr>
              <a:t>Sonnet.xml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62000" y="53340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Tahoma" pitchFamily="34" charset="0"/>
              </a:rPr>
              <a:t>First Application simply reads an XML document and writes the document’s contents to standard output</a:t>
            </a:r>
          </a:p>
          <a:p>
            <a:r>
              <a:rPr lang="en-US" altLang="ko-KR">
                <a:solidFill>
                  <a:srgbClr val="000000"/>
                </a:solidFill>
                <a:latin typeface="Tahoma" pitchFamily="34" charset="0"/>
              </a:rPr>
              <a:t>Parse the sonnet.xml</a:t>
            </a:r>
          </a:p>
          <a:p>
            <a:endParaRPr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i="1"/>
              <a:t>domOne</a:t>
            </a:r>
            <a:r>
              <a:rPr lang="en-US" altLang="ko-KR" sz="4000"/>
              <a:t> to Watch Over Me</a:t>
            </a:r>
          </a:p>
        </p:txBody>
      </p:sp>
      <p:sp>
        <p:nvSpPr>
          <p:cNvPr id="94211" name="Text Box 1027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class domOne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void parseAndPrint(String uri)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void printDOMTree(Node node)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static void main(String argv[])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9CA-19A4-4C1E-B3FD-FBACA88BC15B}" type="slidenum">
              <a:rPr lang="ko-KR" altLang="en-US"/>
              <a:pPr/>
              <a:t>36</a:t>
            </a:fld>
            <a:endParaRPr lang="ko-KR" altLang="en-US"/>
          </a:p>
        </p:txBody>
      </p:sp>
      <p:sp>
        <p:nvSpPr>
          <p:cNvPr id="94212" name="Text Box 1028"/>
          <p:cNvSpPr txBox="1">
            <a:spLocks noChangeArrowheads="1"/>
          </p:cNvSpPr>
          <p:nvPr/>
        </p:nvSpPr>
        <p:spPr bwMode="auto">
          <a:xfrm>
            <a:off x="6629400" y="2895600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Tahoma" pitchFamily="34" charset="0"/>
              </a:rPr>
              <a:t>domOne.java</a:t>
            </a:r>
          </a:p>
        </p:txBody>
      </p:sp>
      <p:sp>
        <p:nvSpPr>
          <p:cNvPr id="94213" name="Rectangle 1029"/>
          <p:cNvSpPr>
            <a:spLocks noChangeArrowheads="1"/>
          </p:cNvSpPr>
          <p:nvPr/>
        </p:nvSpPr>
        <p:spPr bwMode="auto">
          <a:xfrm>
            <a:off x="0" y="4038600"/>
            <a:ext cx="9144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Create a new class called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It has two methods,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parseAndPrint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and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printDOMTree</a:t>
            </a:r>
            <a:endParaRPr lang="en-US" altLang="ko-KR" sz="2000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In main method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process the command line, create a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object, pass the file name to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</a:t>
            </a:r>
          </a:p>
          <a:p>
            <a:pPr lvl="1"/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 creates a parser object, parses the document,  then process the DOM tree via the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printDOMTree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Create a </a:t>
            </a:r>
            <a:r>
              <a:rPr lang="en-US" altLang="ko-KR" sz="4000" i="1"/>
              <a:t>domOne</a:t>
            </a:r>
            <a:r>
              <a:rPr lang="en-US" altLang="ko-KR" sz="4000"/>
              <a:t> object</a:t>
            </a:r>
          </a:p>
        </p:txBody>
      </p:sp>
      <p:sp>
        <p:nvSpPr>
          <p:cNvPr id="95235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static void main(String argv[])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if (argv.length == 0)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System.out.println("Usage: ... ");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System.exit(1);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domOne d1 = new domOne();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d1.parseAndPrint(argv[0]);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7A9-20F0-4767-AA76-A6196B5E3403}" type="slidenum">
              <a:rPr lang="ko-KR" altLang="en-US"/>
              <a:pPr/>
              <a:t>37</a:t>
            </a:fld>
            <a:endParaRPr lang="ko-KR" altLang="en-U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838200" y="4191000"/>
            <a:ext cx="83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ko-KR" altLang="en-US" i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ko-KR" altLang="en-US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 flipV="1">
            <a:off x="6019800" y="182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324600" y="1981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CC3300"/>
                </a:solidFill>
              </a:rPr>
              <a:t>Sonnet.xml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81000" y="46482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Create a separate class called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To parse the file and print the results, create a new instance of the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class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Use a recursive function to go through the DOM tree and print out the results</a:t>
            </a:r>
            <a:endParaRPr lang="en-US" altLang="ko-KR">
              <a:solidFill>
                <a:srgbClr val="000000"/>
              </a:solidFill>
            </a:endParaRP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Create a parser object</a:t>
            </a:r>
          </a:p>
        </p:txBody>
      </p:sp>
      <p:sp>
        <p:nvSpPr>
          <p:cNvPr id="96259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try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DOMParser parser = new DOMParser();</a:t>
            </a: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/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parser.parse(uri);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doc = parser.getDocument();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B98-742D-4C2A-91EC-BA01FC7B6067}" type="slidenum">
              <a:rPr lang="ko-KR" altLang="en-US"/>
              <a:pPr/>
              <a:t>38</a:t>
            </a:fld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819400" y="40386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Tahoma" pitchFamily="34" charset="0"/>
              </a:rPr>
              <a:t>In a parseAndPrint method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33400" y="44196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Create a new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 using a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DOMParser 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object</a:t>
            </a:r>
          </a:p>
          <a:p>
            <a:pPr lvl="1"/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 : a java class that implements the DOM interface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Exception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An invalid URI, a DTD that can’t be found, or an XML document that isn’t valid or well-formed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Parse the XML document</a:t>
            </a:r>
          </a:p>
        </p:txBody>
      </p:sp>
      <p:sp>
        <p:nvSpPr>
          <p:cNvPr id="97283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latin typeface="Courier" pitchFamily="49" charset="0"/>
              </a:rPr>
              <a:t>DOMParser parser = new DOMParser();</a:t>
            </a:r>
            <a:r>
              <a:rPr lang="en-US" altLang="ko-KR" sz="1600" b="1">
                <a:solidFill>
                  <a:srgbClr val="000000"/>
                </a:solidFill>
                <a:latin typeface="Courier-Bold" charset="0"/>
              </a:rPr>
              <a:t/>
            </a:r>
            <a:br>
              <a:rPr lang="en-US" altLang="ko-KR" sz="16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parser.parse(uri);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doc = parser.getDocument();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if (doc != null)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printDOMTree(doc);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E14B-9E4D-4849-97BF-7B54DFBC3A1D}" type="slidenum">
              <a:rPr lang="ko-KR" altLang="en-US"/>
              <a:pPr/>
              <a:t>39</a:t>
            </a:fld>
            <a:endParaRPr lang="ko-KR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09600" y="4495800"/>
            <a:ext cx="838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Parsing the document is don with a single line of code</a:t>
            </a:r>
          </a:p>
          <a:p>
            <a:r>
              <a:rPr lang="en-US" altLang="ko-KR">
                <a:solidFill>
                  <a:srgbClr val="000000"/>
                </a:solidFill>
              </a:rPr>
              <a:t>Get the </a:t>
            </a:r>
            <a:r>
              <a:rPr lang="en-US" altLang="ko-KR" i="1">
                <a:solidFill>
                  <a:srgbClr val="000000"/>
                </a:solidFill>
              </a:rPr>
              <a:t>Document</a:t>
            </a:r>
            <a:r>
              <a:rPr lang="en-US" altLang="ko-KR">
                <a:solidFill>
                  <a:srgbClr val="000000"/>
                </a:solidFill>
              </a:rPr>
              <a:t> object created by the parser</a:t>
            </a:r>
          </a:p>
          <a:p>
            <a:r>
              <a:rPr lang="en-US" altLang="ko-KR">
                <a:solidFill>
                  <a:srgbClr val="000000"/>
                </a:solidFill>
              </a:rPr>
              <a:t>Pass it the </a:t>
            </a:r>
            <a:r>
              <a:rPr lang="en-US" altLang="ko-KR" i="1">
                <a:solidFill>
                  <a:srgbClr val="000000"/>
                </a:solidFill>
              </a:rPr>
              <a:t>printDOMTree</a:t>
            </a:r>
            <a:r>
              <a:rPr lang="en-US" altLang="ko-KR">
                <a:solidFill>
                  <a:srgbClr val="000000"/>
                </a:solidFill>
              </a:rPr>
              <a:t>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DOM ?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DOM(Document Object Model) </a:t>
            </a:r>
          </a:p>
          <a:p>
            <a:pPr lvl="1"/>
            <a:r>
              <a:rPr lang="en-US" altLang="ko-KR" sz="2000"/>
              <a:t>Was developed  by W3C </a:t>
            </a:r>
          </a:p>
          <a:p>
            <a:pPr lvl="1"/>
            <a:r>
              <a:rPr lang="en-US" altLang="ko-KR" sz="2000"/>
              <a:t>Specify how future Web  browser and embedded scripts should access HTML and XML documents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 </a:t>
            </a:r>
            <a:endParaRPr lang="ko-KR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AA4B-6B92-49B1-B58B-722324F9EC31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Process the DOM tree</a:t>
            </a:r>
          </a:p>
        </p:txBody>
      </p:sp>
      <p:sp>
        <p:nvSpPr>
          <p:cNvPr id="98307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-Bold" charset="0"/>
              </a:rPr>
              <a:t>public void printDOMTree(Node node)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int nodeType = Node.getNodeType();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switch (nodeType)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case DOCUMENT_NODE: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</a:t>
            </a: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printDOMTree(((Document)node).GetDocumentElement());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-Bold" charset="0"/>
              </a:rPr>
              <a:t>  	  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case ELEMENT_NODE: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	 NodeList children =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  node.getChildNodes();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if (children != null)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  for(int i =0;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	i &lt; children.getLength();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	i++)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      </a:t>
            </a: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printDOMTree(children.item(i);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-Bold" charset="0"/>
              </a:rPr>
              <a:t>	 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2A3-FD67-4070-85D5-C060C5C0C3DB}" type="slidenum">
              <a:rPr lang="ko-KR" altLang="en-US"/>
              <a:pPr/>
              <a:t>40</a:t>
            </a:fld>
            <a:endParaRPr lang="ko-KR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6172200"/>
            <a:ext cx="891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Call the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printDOMTree 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recursively for each of the node’s children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Nodes a-plenty</a:t>
            </a:r>
          </a:p>
        </p:txBody>
      </p:sp>
      <p:sp>
        <p:nvSpPr>
          <p:cNvPr id="99331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800" b="1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Document Statistics for sonnet.xml: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	====================================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Document Nodes:		1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Element Nodes:		23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Entity Reference Nodes:	0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CDATA Sections: 		0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Text Nodes:		45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Processing Instructions:	0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				----------Total: 			69 Nodes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19D-74EC-45D6-84DF-2629E819E785}" type="slidenum">
              <a:rPr lang="ko-KR" altLang="en-US"/>
              <a:pPr/>
              <a:t>41</a:t>
            </a:fld>
            <a:endParaRPr lang="ko-KR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09600" y="4495800"/>
            <a:ext cx="838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Just run </a:t>
            </a:r>
            <a:r>
              <a:rPr lang="en-US" altLang="ko-KR" i="1">
                <a:solidFill>
                  <a:srgbClr val="000000"/>
                </a:solidFill>
              </a:rPr>
              <a:t>domCounter </a:t>
            </a:r>
            <a:r>
              <a:rPr lang="en-US" altLang="ko-KR">
                <a:solidFill>
                  <a:srgbClr val="000000"/>
                </a:solidFill>
              </a:rPr>
              <a:t>program that counts the number of nodes</a:t>
            </a:r>
          </a:p>
          <a:p>
            <a:r>
              <a:rPr lang="en-US" altLang="ko-KR">
                <a:solidFill>
                  <a:srgbClr val="000000"/>
                </a:solidFill>
              </a:rPr>
              <a:t>In sonnet.xml, there are twenty-four tags. </a:t>
            </a:r>
          </a:p>
          <a:p>
            <a:r>
              <a:rPr lang="en-US" altLang="ko-KR">
                <a:solidFill>
                  <a:srgbClr val="000000"/>
                </a:solidFill>
              </a:rPr>
              <a:t>Why not twenty-four nodes?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There are actually 69 nodes in sonnet.xml; one document node, 23 element nodes, and 45 text nodes.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Sample node listing</a:t>
            </a:r>
          </a:p>
        </p:txBody>
      </p:sp>
      <p:sp>
        <p:nvSpPr>
          <p:cNvPr id="100355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8000"/>
                </a:solidFill>
                <a:latin typeface="Courier" pitchFamily="49" charset="0"/>
              </a:rPr>
              <a:t>	</a:t>
            </a:r>
            <a:r>
              <a:rPr lang="ko-KR" altLang="en-US" sz="1800" b="1">
                <a:solidFill>
                  <a:srgbClr val="008000"/>
                </a:solidFill>
                <a:latin typeface="Courier" pitchFamily="49" charset="0"/>
              </a:rPr>
              <a:t>&lt;?</a:t>
            </a:r>
            <a:r>
              <a:rPr lang="en-US" altLang="ko-KR" sz="1800" b="1">
                <a:solidFill>
                  <a:srgbClr val="008000"/>
                </a:solidFill>
                <a:latin typeface="Courier" pitchFamily="49" charset="0"/>
              </a:rPr>
              <a:t>xml version="1.0"?&gt;</a:t>
            </a:r>
            <a:br>
              <a:rPr lang="en-US" altLang="ko-KR" sz="18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8000"/>
                </a:solidFill>
                <a:latin typeface="Courier" pitchFamily="49" charset="0"/>
              </a:rPr>
              <a:t>&lt;!DOCTYPE sonnet SYSTEM "sonnet.dtd"&gt;</a:t>
            </a:r>
            <a:br>
              <a:rPr lang="en-US" altLang="ko-KR" sz="18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&lt;sonnet </a:t>
            </a:r>
            <a:r>
              <a:rPr lang="en-US" altLang="ko-KR" sz="1800" b="1">
                <a:solidFill>
                  <a:srgbClr val="800080"/>
                </a:solidFill>
                <a:latin typeface="Courier" pitchFamily="49" charset="0"/>
              </a:rPr>
              <a:t>type="Shakespearean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"&gt;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  &lt;author&gt;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	&lt;last-name&gt;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Shakespear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e&lt;/last-name&gt;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endParaRPr lang="en-US" altLang="ko-KR" sz="1800" b="1">
              <a:solidFill>
                <a:srgbClr val="000000"/>
              </a:solidFill>
              <a:latin typeface="ArialMT" charset="0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AA4-76F3-418F-B791-78A837AFAA02}" type="slidenum">
              <a:rPr lang="ko-KR" altLang="en-US"/>
              <a:pPr/>
              <a:t>42</a:t>
            </a:fld>
            <a:endParaRPr lang="ko-KR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28600" y="37338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2000">
                <a:solidFill>
                  <a:srgbClr val="000000"/>
                </a:solidFill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The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Document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2. The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corresponding to the &lt;sonnet&gt;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3.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Text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containing the carriage return at the end of the &lt;sonnet&gt; tag and the two spaces in front of the &lt;author&gt; tag 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4. The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corresponding to the &lt;author&gt;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5.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Text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containing the carriage return at the end of the &lt;author&gt; tag and the four spaces in front of the &lt;last-name&gt;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6. The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corresponding to the &lt;last-name&gt;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7.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Text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node containing the characters “Shakespeare”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28600" y="33528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solidFill>
                  <a:schemeClr val="accent2"/>
                </a:solidFill>
              </a:rPr>
              <a:t>The nodes returned by the parser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029200" y="3429000"/>
            <a:ext cx="335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CC3300"/>
                </a:solidFill>
              </a:rPr>
              <a:t>All of the blank spaces at the start of the lines at the left are </a:t>
            </a:r>
            <a:r>
              <a:rPr lang="en-US" altLang="ko-KR" sz="1600" i="1">
                <a:solidFill>
                  <a:srgbClr val="CC3300"/>
                </a:solidFill>
              </a:rPr>
              <a:t>Text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 flipH="1" flipV="1">
            <a:off x="2895600" y="2743200"/>
            <a:ext cx="2209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Brief : DOM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Believe it or not, that’s about all you need to know to work with DOM objects. Our domOne code did several things:</a:t>
            </a:r>
          </a:p>
          <a:p>
            <a:pPr lvl="1"/>
            <a:r>
              <a:rPr lang="en-US" altLang="ko-KR"/>
              <a:t> Created a </a:t>
            </a:r>
            <a:r>
              <a:rPr lang="en-US" altLang="ko-KR" i="1"/>
              <a:t>Parser</a:t>
            </a:r>
            <a:r>
              <a:rPr lang="en-US" altLang="ko-KR"/>
              <a:t> object</a:t>
            </a:r>
          </a:p>
          <a:p>
            <a:pPr lvl="1"/>
            <a:r>
              <a:rPr lang="en-US" altLang="ko-KR"/>
              <a:t>Gave the </a:t>
            </a:r>
            <a:r>
              <a:rPr lang="en-US" altLang="ko-KR" i="1"/>
              <a:t>Parser </a:t>
            </a:r>
            <a:r>
              <a:rPr lang="en-US" altLang="ko-KR"/>
              <a:t>an XML document to parse</a:t>
            </a:r>
          </a:p>
          <a:p>
            <a:pPr lvl="1"/>
            <a:r>
              <a:rPr lang="en-US" altLang="ko-KR"/>
              <a:t>Took the </a:t>
            </a:r>
            <a:r>
              <a:rPr lang="en-US" altLang="ko-KR" i="1"/>
              <a:t>Documen</a:t>
            </a:r>
            <a:r>
              <a:rPr lang="en-US" altLang="ko-KR"/>
              <a:t>t object from the Parser and examined it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9482-76E6-4F4E-BE1A-8973DFB764F2}" type="slidenum">
              <a:rPr lang="ko-KR" altLang="en-US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A wee listing of SAX events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startDocument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Signals the start of the document.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 endDocument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Signals the end of the document.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startElement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Signals the start of an element.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endElement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Signals the end of an element.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Characters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Contains character data, similar to a DOM Text node.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994C-6F4F-4601-85E4-E0946904AAFD}" type="slidenum">
              <a:rPr lang="ko-KR" altLang="en-US"/>
              <a:pPr/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SAX interfaces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MT" charset="0"/>
              </a:rPr>
              <a:t>The SAX API actually defines four interfaces for handling events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EntityHandler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TDHandler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DocumentHandler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ErrorHandler</a:t>
            </a:r>
            <a:r>
              <a:rPr lang="en-US" altLang="ko-KR">
                <a:latin typeface="ArialMT" charset="0"/>
              </a:rPr>
              <a:t> </a:t>
            </a:r>
          </a:p>
          <a:p>
            <a:r>
              <a:rPr lang="en-US" altLang="ko-KR">
                <a:latin typeface="ArialMT" charset="0"/>
              </a:rPr>
              <a:t>All of these interfaces are implemented by </a:t>
            </a:r>
            <a:r>
              <a:rPr lang="en-US" altLang="ko-KR" i="1">
                <a:latin typeface="Times New Roman" pitchFamily="18" charset="0"/>
              </a:rPr>
              <a:t>HandlerBase</a:t>
            </a:r>
            <a:r>
              <a:rPr lang="en-US" altLang="ko-KR">
                <a:latin typeface="ArialMT" charset="0"/>
              </a:rPr>
              <a:t>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E769-091A-49CB-A1B2-91FF17A53FA1}" type="slidenum">
              <a:rPr lang="ko-KR" altLang="en-US"/>
              <a:pPr/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Our first SAX Application!</a:t>
            </a:r>
          </a:p>
        </p:txBody>
      </p:sp>
      <p:sp>
        <p:nvSpPr>
          <p:cNvPr id="105475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8000"/>
                </a:solidFill>
                <a:latin typeface="Courier" pitchFamily="49" charset="0"/>
              </a:rPr>
              <a:t>&lt;?</a:t>
            </a:r>
            <a: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  <a:t>xml version="1.0"?&gt;</a:t>
            </a:r>
            <a:b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&lt;sonnet </a:t>
            </a:r>
            <a:r>
              <a:rPr lang="en-US" altLang="ko-KR" sz="1600" b="1">
                <a:solidFill>
                  <a:srgbClr val="800080"/>
                </a:solidFill>
                <a:latin typeface="Courier" pitchFamily="49" charset="0"/>
              </a:rPr>
              <a:t>type="Shakespearean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"&gt;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&lt;author&gt;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&lt;last-name&gt;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Shakespear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e&lt;/last-name&gt;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&lt;first-name&gt;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Willia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m&lt;/first-name&gt;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&lt;nationality&gt;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Britis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h&lt;/nationality&gt;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&lt;year-of-birth&gt;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156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4&lt;/year-of-birth&gt;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&lt;year-of-death&gt;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161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6&lt;/year-of-death&gt;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&lt;/author&gt;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&lt;title&gt;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Sonnet 13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0&lt;/title&gt;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&lt;lines&gt;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  &lt;line&gt; My mistress’s eyes are …</a:t>
            </a:r>
            <a:endParaRPr lang="ko-KR" altLang="en-US" sz="1600" b="1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810E-5150-45DA-8AB2-B610EA33A4DF}" type="slidenum">
              <a:rPr lang="ko-KR" altLang="en-US"/>
              <a:pPr/>
              <a:t>46</a:t>
            </a:fld>
            <a:endParaRPr lang="ko-KR" altLang="en-US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581400" y="4876800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Tahoma" pitchFamily="34" charset="0"/>
              </a:rPr>
              <a:t>Sonnet.xml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28600" y="52578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This application is similar to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, except it uses the SAX API instead of DOM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Parse the sonnet.xml</a:t>
            </a: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SAX method in </a:t>
            </a:r>
            <a:r>
              <a:rPr lang="en-US" altLang="ko-KR" sz="4000" i="1"/>
              <a:t>saxOne.java</a:t>
            </a:r>
          </a:p>
        </p:txBody>
      </p:sp>
      <p:sp>
        <p:nvSpPr>
          <p:cNvPr id="106499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public class saxOne </a:t>
            </a: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extends HandlerBase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{ public void startDocument()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startElement(String name, AttributeList attrs)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characters(char ch[], int start, int length)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ignorableWhitespace(char ch[],int start, int length)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endElement(String name)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endDocument()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warning(SAXParseException ex)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error(SAXParseException ex)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4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400" b="1">
                <a:solidFill>
                  <a:srgbClr val="000000"/>
                </a:solidFill>
                <a:latin typeface="Courier-Bold" charset="0"/>
              </a:rPr>
              <a:t>public void fatalError(SAXParseException ex) throws SAXException</a:t>
            </a:r>
            <a:br>
              <a:rPr lang="en-US" altLang="ko-KR" sz="1400" b="1">
                <a:solidFill>
                  <a:srgbClr val="000000"/>
                </a:solidFill>
                <a:latin typeface="Courier-Bold" charset="0"/>
              </a:rPr>
            </a:br>
            <a:endParaRPr lang="en-US" altLang="ko-KR" sz="1400" b="1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7A88-934A-4720-85FE-8E13357A9CF9}" type="slidenum">
              <a:rPr lang="ko-KR" altLang="en-US"/>
              <a:pPr/>
              <a:t>47</a:t>
            </a:fld>
            <a:endParaRPr lang="ko-KR" altLang="en-US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352800" y="54864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Tahoma" pitchFamily="34" charset="0"/>
              </a:rPr>
              <a:t>saxOne.java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04800" y="58674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SAX methods that handle SAX events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Create a </a:t>
            </a:r>
            <a:r>
              <a:rPr lang="en-US" altLang="ko-KR" sz="4000" i="1"/>
              <a:t>saxOne</a:t>
            </a:r>
            <a:r>
              <a:rPr lang="en-US" altLang="ko-KR" sz="4000"/>
              <a:t> object</a:t>
            </a:r>
          </a:p>
        </p:txBody>
      </p:sp>
      <p:sp>
        <p:nvSpPr>
          <p:cNvPr id="107524" name="Text Box 4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public static void main(String argv[])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if (argv.length == 0)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System.out.println("Usage: ... ");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...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System.exit(1);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saxOne s1 = new saxOne();</a:t>
            </a:r>
            <a:br>
              <a:rPr lang="en-US" altLang="ko-KR" sz="16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600" b="1">
                <a:solidFill>
                  <a:schemeClr val="accent2"/>
                </a:solidFill>
                <a:latin typeface="Courier-Bold" charset="0"/>
              </a:rPr>
              <a:t>s1.parseURI(argv[0]);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0C3-CEDC-43B7-AE97-6EE8F9B01644}" type="slidenum">
              <a:rPr lang="ko-KR" altLang="en-US"/>
              <a:pPr/>
              <a:t>48</a:t>
            </a:fld>
            <a:endParaRPr lang="ko-KR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48006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Create a separate class called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saxOne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The main procedure creates an instance of this class and uses it to parse the XML document</a:t>
            </a:r>
          </a:p>
          <a:p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extends the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HandlerBase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class, we can use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as an event handler for a SAX parser</a:t>
            </a:r>
            <a:endParaRPr lang="en-US" altLang="ko-KR">
              <a:solidFill>
                <a:srgbClr val="000000"/>
              </a:solidFill>
            </a:endParaRP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Create a Parser object</a:t>
            </a:r>
          </a:p>
        </p:txBody>
      </p:sp>
      <p:sp>
        <p:nvSpPr>
          <p:cNvPr id="108548" name="Text Box 4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800" b="1">
                <a:solidFill>
                  <a:srgbClr val="000000"/>
                </a:solidFill>
                <a:latin typeface="Courier-Bold" charset="0"/>
              </a:rPr>
              <a:t>	</a:t>
            </a: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SAXParser parser = new SAXParser();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parser.setDocumentHandler(this);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parser.setErrorHandler(this);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/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try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{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	parser.parse(uri);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085C-6965-49AB-BD47-0F8C0F00E381}" type="slidenum">
              <a:rPr lang="ko-KR" altLang="en-US"/>
              <a:pPr/>
              <a:t>49</a:t>
            </a:fld>
            <a:endParaRPr lang="ko-KR" alt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57200" y="4648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It first creates a new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In this sample, we use the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class instead of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DOMParser</a:t>
            </a:r>
            <a:endParaRPr lang="en-US" altLang="ko-KR" sz="2000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setDocumentHandler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and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setErrorHandler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tell our newly-created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to use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saxOne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to handle events</a:t>
            </a:r>
            <a:endParaRPr lang="en-US" altLang="ko-KR">
              <a:solidFill>
                <a:srgbClr val="000000"/>
              </a:solidFill>
            </a:endParaRP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implementation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SUN provide a class for parsing XML, called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/>
              <a:t>    Xml Document. </a:t>
            </a: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800"/>
              <a:t>Xml Document method parses XML file, build the document tree.</a:t>
            </a:r>
            <a:endParaRPr lang="ko-KR" altLang="ko-KR" sz="2800"/>
          </a:p>
          <a:p>
            <a:pPr>
              <a:lnSpc>
                <a:spcPct val="90000"/>
              </a:lnSpc>
            </a:pPr>
            <a:r>
              <a:rPr lang="en-US" altLang="ko-KR" sz="2800"/>
              <a:t>To use the SUN parser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/>
              <a:t>    =&gt; </a:t>
            </a:r>
            <a:r>
              <a:rPr lang="en-US" altLang="ko-KR" sz="2400"/>
              <a:t>import org.w3c.dom.*;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  import com.sun.xml .tree.*;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  import org.xml.sax.*;</a:t>
            </a:r>
            <a:endParaRPr lang="ko-KR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095D-F6C2-43D3-8342-83C85426A9DF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Parse the XML document</a:t>
            </a:r>
          </a:p>
        </p:txBody>
      </p:sp>
      <p:sp>
        <p:nvSpPr>
          <p:cNvPr id="109572" name="Text Box 4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800" b="1">
                <a:solidFill>
                  <a:srgbClr val="000000"/>
                </a:solidFill>
                <a:latin typeface="Courier-Bold" charset="0"/>
              </a:rPr>
              <a:t>	</a:t>
            </a:r>
            <a:r>
              <a:rPr lang="en-US" altLang="ko-KR" sz="1800" b="1">
                <a:latin typeface="Courier" pitchFamily="49" charset="0"/>
              </a:rPr>
              <a:t>SAXParser parser = new SAXParser();</a:t>
            </a:r>
            <a:br>
              <a:rPr lang="en-US" altLang="ko-KR" sz="1800" b="1">
                <a:latin typeface="Courier" pitchFamily="49" charset="0"/>
              </a:rPr>
            </a:br>
            <a:r>
              <a:rPr lang="en-US" altLang="ko-KR" sz="1800" b="1">
                <a:latin typeface="Courier" pitchFamily="49" charset="0"/>
              </a:rPr>
              <a:t>parser.setDocumentHandler(this);</a:t>
            </a:r>
            <a:br>
              <a:rPr lang="en-US" altLang="ko-KR" sz="1800" b="1">
                <a:latin typeface="Courier" pitchFamily="49" charset="0"/>
              </a:rPr>
            </a:br>
            <a:r>
              <a:rPr lang="en-US" altLang="ko-KR" sz="1800" b="1">
                <a:latin typeface="Courier" pitchFamily="49" charset="0"/>
              </a:rPr>
              <a:t>parser.setErrorHandler(this);</a:t>
            </a:r>
            <a:br>
              <a:rPr lang="en-US" altLang="ko-KR" sz="1800" b="1"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/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try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{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	parser.parse(uri);</a:t>
            </a:r>
            <a:br>
              <a:rPr lang="en-US" altLang="ko-KR" sz="1800" b="1">
                <a:solidFill>
                  <a:schemeClr val="accent2"/>
                </a:solidFill>
                <a:latin typeface="Courier-Bold" charset="0"/>
              </a:rPr>
            </a:br>
            <a:r>
              <a:rPr lang="en-US" altLang="ko-KR" sz="1800" b="1">
                <a:solidFill>
                  <a:schemeClr val="accent2"/>
                </a:solidFill>
                <a:latin typeface="Courier-Bold" charset="0"/>
              </a:rPr>
              <a:t>}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902F-FF78-4741-B180-5F90ECFD3623}" type="slidenum">
              <a:rPr lang="ko-KR" altLang="en-US"/>
              <a:pPr/>
              <a:t>50</a:t>
            </a:fld>
            <a:endParaRPr lang="ko-KR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09600" y="4495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Once our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SAXParser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object is set up, it takes a single line of code to process our document.</a:t>
            </a: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Process SAX events</a:t>
            </a:r>
            <a:endParaRPr lang="en-US" altLang="ko-KR" sz="4000" i="1"/>
          </a:p>
        </p:txBody>
      </p:sp>
      <p:sp>
        <p:nvSpPr>
          <p:cNvPr id="110595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0000"/>
                </a:solidFill>
                <a:latin typeface="Courier-Bold" charset="0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>public void startDocument()</a:t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>public void startElement(String name, AttributeList attrs)</a:t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>public void characters(char ch[], int start, int length)</a:t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-Bold" charset="0"/>
              </a:rPr>
              <a:t>public void ignorableWhitespace(char ch[],int start, int length)</a:t>
            </a:r>
            <a:br>
              <a:rPr lang="en-US" altLang="ko-KR" sz="1800" b="1">
                <a:solidFill>
                  <a:srgbClr val="000000"/>
                </a:solidFill>
                <a:latin typeface="Courier-Bold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endParaRPr lang="en-US" altLang="ko-KR" sz="1800" b="1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7F97-4878-4F87-9C04-65D9CA441E7D}" type="slidenum">
              <a:rPr lang="ko-KR" altLang="en-US"/>
              <a:pPr/>
              <a:t>51</a:t>
            </a:fld>
            <a:endParaRPr lang="ko-KR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57200" y="4267200"/>
            <a:ext cx="838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</a:rPr>
              <a:t>As the </a:t>
            </a:r>
            <a:r>
              <a:rPr lang="en-US" altLang="ko-KR" sz="2000" i="1">
                <a:solidFill>
                  <a:srgbClr val="000000"/>
                </a:solidFill>
              </a:rPr>
              <a:t>SAXParser</a:t>
            </a:r>
            <a:r>
              <a:rPr lang="en-US" altLang="ko-KR" sz="2000">
                <a:solidFill>
                  <a:srgbClr val="000000"/>
                </a:solidFill>
              </a:rPr>
              <a:t> object parses our document, it calls our implementations of the SAX event handlers as the various SAX events occur.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Each event handler writes the appropriate information to System.out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</a:rPr>
              <a:t>Ex) For startElement events, we write the XML 		    syntax of the original tag out to the screen.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A cavalcade of ignorable events</a:t>
            </a:r>
          </a:p>
        </p:txBody>
      </p:sp>
      <p:sp>
        <p:nvSpPr>
          <p:cNvPr id="111619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Document Statistics for sonnet.xml: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====================================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DocumentHandler Events: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startDocument		1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endDocument		1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startElement		23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endElement			23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processingInstruction	0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character			20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ignorableWhitespace		25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ErrorHandler Events: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warning			0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error			0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fatalError			0				----------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Total: 			93 events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AB0-686E-4CA3-A690-F325045476CE}" type="slidenum">
              <a:rPr lang="ko-KR" altLang="en-US"/>
              <a:pPr/>
              <a:t>52</a:t>
            </a:fld>
            <a:endParaRPr lang="ko-KR" alt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3400" y="5181600"/>
            <a:ext cx="838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The SAX interface returns more events than you might think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One advantage of the SAX interface is that the twenty-five </a:t>
            </a:r>
            <a:r>
              <a:rPr lang="en-US" altLang="ko-KR" sz="2000" i="1">
                <a:solidFill>
                  <a:srgbClr val="000000"/>
                </a:solidFill>
                <a:latin typeface="Tahoma" pitchFamily="34" charset="0"/>
              </a:rPr>
              <a:t>ignorableWhitespace</a:t>
            </a:r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 events are simply ignored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We don’t have to write code to handle those events</a:t>
            </a:r>
            <a:endParaRPr lang="ko-KR" altLang="en-US" sz="20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Sample event listing</a:t>
            </a:r>
          </a:p>
        </p:txBody>
      </p:sp>
      <p:sp>
        <p:nvSpPr>
          <p:cNvPr id="112643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8000"/>
                </a:solidFill>
                <a:latin typeface="Courier" pitchFamily="49" charset="0"/>
              </a:rPr>
              <a:t>	&lt;?</a:t>
            </a:r>
            <a: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  <a:t>xml version="1.0"?&gt;</a:t>
            </a:r>
            <a:b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  <a:t>&lt;!DOCTYPE sonnet SYSTEM "sonnet.dtd"&gt;</a:t>
            </a:r>
            <a:br>
              <a:rPr lang="en-US" altLang="ko-KR" sz="1600" b="1">
                <a:solidFill>
                  <a:srgbClr val="008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&lt;sonnet </a:t>
            </a:r>
            <a:r>
              <a:rPr lang="en-US" altLang="ko-KR" sz="1600" b="1">
                <a:solidFill>
                  <a:srgbClr val="800080"/>
                </a:solidFill>
                <a:latin typeface="Courier" pitchFamily="49" charset="0"/>
              </a:rPr>
              <a:t>type="Shakespearean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"&gt;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 &lt;author&gt;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	&lt;last-name&gt;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Shakespear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e&lt;/last-name&gt;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endParaRPr lang="en-US" altLang="ko-KR" sz="1600" b="1">
              <a:solidFill>
                <a:srgbClr val="000000"/>
              </a:solidFill>
              <a:latin typeface="ArialMT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2B22-9461-4D32-A7A7-D915DD2CFD7C}" type="slidenum">
              <a:rPr lang="ko-KR" altLang="en-US"/>
              <a:pPr/>
              <a:t>53</a:t>
            </a:fld>
            <a:endParaRPr lang="ko-KR" alt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57200" y="33528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1800">
                <a:solidFill>
                  <a:srgbClr val="000000"/>
                </a:solidFill>
                <a:latin typeface="Tahoma" pitchFamily="34" charset="0"/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startDocument 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event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2.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startElement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&lt;sonnet&gt; element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3. An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ignorableWhitespace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line break and the two blank spaces in front of the &lt;author&gt;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4. A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 startElement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&lt;author&gt; element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5. An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ignorableWhitespace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line break and the four blank spaces in front of the &lt;last-name&gt;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6.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startElement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&lt;last-name&gt; tag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7. A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character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characters “Shakespeare”</a:t>
            </a:r>
          </a:p>
          <a:p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8. An </a:t>
            </a:r>
            <a:r>
              <a:rPr lang="en-US" altLang="ko-KR" sz="1800" i="1">
                <a:solidFill>
                  <a:srgbClr val="000000"/>
                </a:solidFill>
                <a:latin typeface="Tahoma" pitchFamily="34" charset="0"/>
              </a:rPr>
              <a:t>endElement</a:t>
            </a:r>
            <a:r>
              <a:rPr lang="en-US" altLang="ko-KR" sz="1800">
                <a:solidFill>
                  <a:srgbClr val="000000"/>
                </a:solidFill>
                <a:latin typeface="Tahoma" pitchFamily="34" charset="0"/>
              </a:rPr>
              <a:t> event for the &lt;last-name&gt; tag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248400" y="22860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accent2"/>
                </a:solidFill>
                <a:latin typeface="Tahoma" pitchFamily="34" charset="0"/>
              </a:rPr>
              <a:t>The events returned by the parser</a:t>
            </a:r>
            <a:endParaRPr lang="en-US" altLang="ko-KR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SAX vs DOM – part one</a:t>
            </a:r>
            <a:endParaRPr lang="en-US" altLang="ko-KR" sz="4000" i="1"/>
          </a:p>
        </p:txBody>
      </p:sp>
      <p:sp>
        <p:nvSpPr>
          <p:cNvPr id="113667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000000"/>
                </a:solidFill>
                <a:latin typeface="Courier" pitchFamily="49" charset="0"/>
              </a:rPr>
              <a:t>&lt;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book </a:t>
            </a:r>
            <a:r>
              <a:rPr lang="en-US" altLang="ko-KR" sz="1600" b="1">
                <a:solidFill>
                  <a:srgbClr val="800080"/>
                </a:solidFill>
                <a:latin typeface="Courier" pitchFamily="49" charset="0"/>
              </a:rPr>
              <a:t>id="1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"&gt;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&lt;verse&gt;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Sing, O goddess, the anger of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Achilles son of Peleus, that brought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countless ills upon the Achaeans. Many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 brave soul did it send hurrying down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to Hades, and many a hero did it yield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 prey to dogs and vultures, for so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were the counsels of Jove fulfilled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from the day on which the son of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Atreus, king of men, and great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Achilles, first fell out with one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another.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&lt;/verse&gt;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&lt;verse&gt;</a:t>
            </a:r>
            <a:b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And which of the gods was it that set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them on to quarrel? It was the son of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Jove and Leto; for he was angry with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the king and sent a pestilence upon</a:t>
            </a:r>
            <a:b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</a:br>
            <a:r>
              <a:rPr lang="en-US" altLang="ko-KR" sz="1600" b="1">
                <a:solidFill>
                  <a:srgbClr val="0000FF"/>
                </a:solidFill>
                <a:latin typeface="Courier" pitchFamily="49" charset="0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latin typeface="Courier" pitchFamily="49" charset="0"/>
              </a:rPr>
              <a:t>...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3CE-AC56-4904-A91C-18B0AC76F5DE}" type="slidenum">
              <a:rPr lang="ko-KR" altLang="en-US"/>
              <a:pPr/>
              <a:t>54</a:t>
            </a:fld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019800" y="2057400"/>
            <a:ext cx="2971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SAX API would be much more efficient</a:t>
            </a:r>
          </a:p>
          <a:p>
            <a:r>
              <a:rPr lang="en-US" altLang="ko-KR" sz="2000">
                <a:solidFill>
                  <a:srgbClr val="000000"/>
                </a:solidFill>
                <a:latin typeface="Tahoma" pitchFamily="34" charset="0"/>
              </a:rPr>
              <a:t>Doing this with the DOM would take a lot of memory</a:t>
            </a:r>
            <a:endParaRPr lang="en-US" altLang="ko-KR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SAX vs DOM – part one</a:t>
            </a:r>
            <a:endParaRPr lang="en-US" altLang="ko-KR" sz="4000" i="1"/>
          </a:p>
        </p:txBody>
      </p:sp>
      <p:sp>
        <p:nvSpPr>
          <p:cNvPr id="114691" name="Text Box 3"/>
          <p:cNvSpPr txBox="1">
            <a:spLocks noGrp="1" noChangeArrowheads="1"/>
          </p:cNvSpPr>
          <p:nvPr>
            <p:ph idx="1"/>
          </p:nvPr>
        </p:nvSpPr>
        <p:spPr>
          <a:noFill/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800" b="1">
                <a:solidFill>
                  <a:srgbClr val="000000"/>
                </a:solidFill>
                <a:latin typeface="Courier" pitchFamily="49" charset="0"/>
              </a:rPr>
              <a:t>&lt;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address&gt;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&lt;name&gt;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  &lt;title&gt;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Mrs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.&lt;/title&gt;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  &lt;first-name&gt;</a:t>
            </a:r>
            <a:r>
              <a:rPr lang="en-US" altLang="ko-KR" sz="1800" b="1">
                <a:solidFill>
                  <a:schemeClr val="folHlink"/>
                </a:solidFill>
                <a:latin typeface="Courier" pitchFamily="49" charset="0"/>
              </a:rPr>
              <a:t>Mary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&lt;/first-name&gt;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  &lt;last-name&gt;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McGoo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n&lt;/last-name&gt;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&lt;/name&gt;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&lt;street&gt;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1401 Main Stree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t&lt;/street&gt;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&lt;city&gt;</a:t>
            </a:r>
            <a:r>
              <a:rPr lang="en-US" altLang="ko-KR" sz="1800" b="1">
                <a:solidFill>
                  <a:schemeClr val="folHlink"/>
                </a:solidFill>
                <a:latin typeface="Courier" pitchFamily="49" charset="0"/>
              </a:rPr>
              <a:t>Anytown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&lt;/city&gt;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&lt;state&gt;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N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C&lt;/state&gt;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&lt;zip&gt;</a:t>
            </a:r>
            <a:r>
              <a:rPr lang="en-US" altLang="ko-KR" sz="1800" b="1">
                <a:solidFill>
                  <a:srgbClr val="0000FF"/>
                </a:solidFill>
                <a:latin typeface="Courier" pitchFamily="49" charset="0"/>
              </a:rPr>
              <a:t>3482</a:t>
            </a: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9&lt;/zip&gt;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&lt;/address&gt;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&lt;address&gt;</a:t>
            </a:r>
            <a:b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&lt;name&gt;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" pitchFamily="49" charset="0"/>
              </a:rPr>
              <a:t>...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9B97-2EC4-4F56-8358-562F31D84B0D}" type="slidenum">
              <a:rPr lang="ko-KR" altLang="en-US"/>
              <a:pPr/>
              <a:t>55</a:t>
            </a:fld>
            <a:endParaRPr lang="ko-KR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867400" y="1981200"/>
            <a:ext cx="3276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</a:rPr>
              <a:t>If we were parsing an XML document containing 10,000 address, and we wanted to sort them by last name??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DOM would automatically store all of the data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We could use DOM functions to move the nodes n the DOM tree</a:t>
            </a:r>
          </a:p>
          <a:p>
            <a:endParaRPr lang="ko-KR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Brief : SAX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At this point, we’ve covered the two major APIs for working with XML documents</a:t>
            </a:r>
          </a:p>
          <a:p>
            <a:r>
              <a:rPr lang="en-US" altLang="ko-KR" sz="2800"/>
              <a:t>We’ve also discussed when you might want to use each one</a:t>
            </a:r>
          </a:p>
          <a:p>
            <a:r>
              <a:rPr lang="en-US" altLang="ko-KR" sz="2800"/>
              <a:t>Thinks some advanced parser functions that you might need as you build an XML application</a:t>
            </a:r>
            <a:endParaRPr lang="en-US" altLang="ko-KR">
              <a:latin typeface="ArialMT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031-ECEE-4A66-9F25-7277C8F4076E}" type="slidenum">
              <a:rPr lang="ko-KR" altLang="en-US"/>
              <a:pPr/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Nodes (1/4)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Nodes </a:t>
            </a:r>
          </a:p>
          <a:p>
            <a:pPr lvl="1"/>
            <a:r>
              <a:rPr lang="en-US" altLang="ko-KR" sz="2000"/>
              <a:t>describe elements, text, comments, processing instructions, CDATA section, entity references ...</a:t>
            </a:r>
          </a:p>
          <a:p>
            <a:r>
              <a:rPr lang="en-US" altLang="ko-KR" sz="2400"/>
              <a:t>The Node interface itself defines a number of methods.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       1. Each node has characteristics (type, name, value)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       2. Having a contextual location in the document tree.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       3. Capability to modify its contents.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6B7A-3E68-4CB1-8E5F-824C2AB51410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Nodes (2/4)</a:t>
            </a:r>
            <a:endParaRPr lang="en-US" altLang="ko-KR" sz="3600"/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Node characteristics </a:t>
            </a:r>
          </a:p>
          <a:p>
            <a:pPr lvl="1"/>
            <a:r>
              <a:rPr lang="en-US" altLang="ko-KR"/>
              <a:t>getNodeType    =&gt; </a:t>
            </a:r>
            <a:r>
              <a:rPr lang="en-US" altLang="ko-KR" sz="2000"/>
              <a:t>determining its type</a:t>
            </a:r>
          </a:p>
          <a:p>
            <a:pPr lvl="1"/>
            <a:r>
              <a:rPr lang="en-US" altLang="ko-KR"/>
              <a:t>getNodeName  =&gt; </a:t>
            </a:r>
            <a:r>
              <a:rPr lang="en-US" altLang="ko-KR" sz="2000"/>
              <a:t>returning the name of the node</a:t>
            </a:r>
          </a:p>
          <a:p>
            <a:pPr lvl="1"/>
            <a:r>
              <a:rPr lang="en-US" altLang="ko-KR"/>
              <a:t>setNodeValue   =&gt; </a:t>
            </a:r>
            <a:r>
              <a:rPr lang="en-US" altLang="ko-KR" sz="2000"/>
              <a:t>replacing the value of node</a:t>
            </a:r>
            <a:endParaRPr lang="en-US" altLang="ko-KR" sz="2400"/>
          </a:p>
          <a:p>
            <a:pPr lvl="1"/>
            <a:r>
              <a:rPr lang="en-US" altLang="ko-KR"/>
              <a:t>hasChildNodes =&gt; </a:t>
            </a:r>
            <a:r>
              <a:rPr lang="en-US" altLang="ko-KR" sz="2000"/>
              <a:t>whether node has children or not</a:t>
            </a:r>
          </a:p>
          <a:p>
            <a:pPr lvl="1"/>
            <a:r>
              <a:rPr lang="en-US" altLang="ko-KR"/>
              <a:t>getAttributes    </a:t>
            </a:r>
            <a:r>
              <a:rPr lang="en-US" altLang="ko-KR" sz="2400"/>
              <a:t> =&gt; </a:t>
            </a:r>
            <a:r>
              <a:rPr lang="en-US" altLang="ko-KR" sz="2000"/>
              <a:t>accessing attribute</a:t>
            </a:r>
            <a:r>
              <a:rPr lang="en-US" altLang="ko-KR" sz="2400"/>
              <a:t>  </a:t>
            </a:r>
            <a:endParaRPr lang="en-US" altLang="ko-KR" i="1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064-EE28-4FF1-A09B-A44251B938D0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Nodes </a:t>
            </a:r>
            <a:r>
              <a:rPr lang="en-US" altLang="ko-KR" sz="4000"/>
              <a:t>(3/4)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Node navigation </a:t>
            </a:r>
          </a:p>
          <a:p>
            <a:pPr lvl="1"/>
            <a:r>
              <a:rPr lang="en-US" altLang="ko-KR" sz="2400"/>
              <a:t>When processing a document via the DOM interface, it is to use node as a stepping-stones</a:t>
            </a:r>
            <a:r>
              <a:rPr lang="en-US" altLang="ko-KR"/>
              <a:t>.</a:t>
            </a:r>
          </a:p>
          <a:p>
            <a:pPr lvl="1"/>
            <a:r>
              <a:rPr lang="en-US" altLang="ko-KR" sz="2400"/>
              <a:t>Each node has methods that return references to surrounding nodes.</a:t>
            </a:r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endParaRPr lang="ko-KR" altLang="ko-KR" i="1"/>
          </a:p>
        </p:txBody>
      </p:sp>
      <p:sp>
        <p:nvSpPr>
          <p:cNvPr id="2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4561-BCAF-44FF-AD97-93A7BD77E742}" type="slidenum">
              <a:rPr lang="ko-KR" altLang="en-US"/>
              <a:pPr/>
              <a:t>8</a:t>
            </a:fld>
            <a:endParaRPr lang="ko-KR" altLang="en-US"/>
          </a:p>
        </p:txBody>
      </p:sp>
      <p:sp>
        <p:nvSpPr>
          <p:cNvPr id="52228" name="Oval 1028"/>
          <p:cNvSpPr>
            <a:spLocks noChangeArrowheads="1"/>
          </p:cNvSpPr>
          <p:nvPr/>
        </p:nvSpPr>
        <p:spPr bwMode="auto">
          <a:xfrm>
            <a:off x="1219200" y="45720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Oval 1029"/>
          <p:cNvSpPr>
            <a:spLocks noChangeArrowheads="1"/>
          </p:cNvSpPr>
          <p:nvPr/>
        </p:nvSpPr>
        <p:spPr bwMode="auto">
          <a:xfrm>
            <a:off x="2819400" y="57912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Oval 1030"/>
          <p:cNvSpPr>
            <a:spLocks noChangeArrowheads="1"/>
          </p:cNvSpPr>
          <p:nvPr/>
        </p:nvSpPr>
        <p:spPr bwMode="auto">
          <a:xfrm>
            <a:off x="2819400" y="45720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Oval 1031"/>
          <p:cNvSpPr>
            <a:spLocks noChangeArrowheads="1"/>
          </p:cNvSpPr>
          <p:nvPr/>
        </p:nvSpPr>
        <p:spPr bwMode="auto">
          <a:xfrm>
            <a:off x="4419600" y="48006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Oval 1032"/>
          <p:cNvSpPr>
            <a:spLocks noChangeArrowheads="1"/>
          </p:cNvSpPr>
          <p:nvPr/>
        </p:nvSpPr>
        <p:spPr bwMode="auto">
          <a:xfrm>
            <a:off x="4419600" y="56388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Oval 1033"/>
          <p:cNvSpPr>
            <a:spLocks noChangeArrowheads="1"/>
          </p:cNvSpPr>
          <p:nvPr/>
        </p:nvSpPr>
        <p:spPr bwMode="auto">
          <a:xfrm>
            <a:off x="2819400" y="5181600"/>
            <a:ext cx="609600" cy="533400"/>
          </a:xfrm>
          <a:prstGeom prst="ellipse">
            <a:avLst/>
          </a:prstGeom>
          <a:solidFill>
            <a:srgbClr val="000080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1034"/>
          <p:cNvSpPr>
            <a:spLocks noChangeShapeType="1"/>
          </p:cNvSpPr>
          <p:nvPr/>
        </p:nvSpPr>
        <p:spPr bwMode="auto">
          <a:xfrm>
            <a:off x="1600200" y="4800600"/>
            <a:ext cx="1371600" cy="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5" name="Line 1035"/>
          <p:cNvSpPr>
            <a:spLocks noChangeShapeType="1"/>
          </p:cNvSpPr>
          <p:nvPr/>
        </p:nvSpPr>
        <p:spPr bwMode="auto">
          <a:xfrm>
            <a:off x="1600200" y="4876800"/>
            <a:ext cx="1219200" cy="5334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1036"/>
          <p:cNvSpPr>
            <a:spLocks noChangeShapeType="1"/>
          </p:cNvSpPr>
          <p:nvPr/>
        </p:nvSpPr>
        <p:spPr bwMode="auto">
          <a:xfrm>
            <a:off x="1600200" y="4876800"/>
            <a:ext cx="1371600" cy="11430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037"/>
          <p:cNvSpPr>
            <a:spLocks noChangeShapeType="1"/>
          </p:cNvSpPr>
          <p:nvPr/>
        </p:nvSpPr>
        <p:spPr bwMode="auto">
          <a:xfrm>
            <a:off x="3429000" y="5562600"/>
            <a:ext cx="1143000" cy="3810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038"/>
          <p:cNvSpPr>
            <a:spLocks noChangeShapeType="1"/>
          </p:cNvSpPr>
          <p:nvPr/>
        </p:nvSpPr>
        <p:spPr bwMode="auto">
          <a:xfrm flipV="1">
            <a:off x="3429000" y="5029200"/>
            <a:ext cx="1143000" cy="4572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Text Box 1039"/>
          <p:cNvSpPr txBox="1">
            <a:spLocks noChangeArrowheads="1"/>
          </p:cNvSpPr>
          <p:nvPr/>
        </p:nvSpPr>
        <p:spPr bwMode="auto">
          <a:xfrm>
            <a:off x="2133600" y="41910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getParentNode( )               getPreviousSibling( )</a:t>
            </a:r>
          </a:p>
        </p:txBody>
      </p:sp>
      <p:sp>
        <p:nvSpPr>
          <p:cNvPr id="52240" name="Line 1040"/>
          <p:cNvSpPr>
            <a:spLocks noChangeShapeType="1"/>
          </p:cNvSpPr>
          <p:nvPr/>
        </p:nvSpPr>
        <p:spPr bwMode="auto">
          <a:xfrm flipH="1">
            <a:off x="1828800" y="4419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041"/>
          <p:cNvSpPr>
            <a:spLocks noChangeShapeType="1"/>
          </p:cNvSpPr>
          <p:nvPr/>
        </p:nvSpPr>
        <p:spPr bwMode="auto">
          <a:xfrm flipH="1">
            <a:off x="3429000" y="4495800"/>
            <a:ext cx="1219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042"/>
          <p:cNvSpPr txBox="1">
            <a:spLocks noChangeArrowheads="1"/>
          </p:cNvSpPr>
          <p:nvPr/>
        </p:nvSpPr>
        <p:spPr bwMode="auto">
          <a:xfrm>
            <a:off x="5410200" y="4876800"/>
            <a:ext cx="2286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getFirstChild( )</a:t>
            </a:r>
          </a:p>
          <a:p>
            <a:pPr>
              <a:spcBef>
                <a:spcPct val="50000"/>
              </a:spcBef>
            </a:pPr>
            <a:r>
              <a:rPr lang="en-US" altLang="ko-KR" sz="1800" b="1"/>
              <a:t>getChildNodes( )</a:t>
            </a:r>
          </a:p>
          <a:p>
            <a:pPr>
              <a:spcBef>
                <a:spcPct val="50000"/>
              </a:spcBef>
            </a:pPr>
            <a:r>
              <a:rPr lang="en-US" altLang="ko-KR" sz="1800" b="1"/>
              <a:t>getLastChild( )</a:t>
            </a:r>
          </a:p>
          <a:p>
            <a:pPr>
              <a:spcBef>
                <a:spcPct val="50000"/>
              </a:spcBef>
            </a:pPr>
            <a:r>
              <a:rPr lang="en-US" altLang="ko-KR" sz="1800" b="1"/>
              <a:t>getNextSibling( )</a:t>
            </a:r>
          </a:p>
        </p:txBody>
      </p:sp>
      <p:sp>
        <p:nvSpPr>
          <p:cNvPr id="52243" name="Line 1043"/>
          <p:cNvSpPr>
            <a:spLocks noChangeShapeType="1"/>
          </p:cNvSpPr>
          <p:nvPr/>
        </p:nvSpPr>
        <p:spPr bwMode="auto">
          <a:xfrm flipH="1" flipV="1">
            <a:off x="5029200" y="5029200"/>
            <a:ext cx="3810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1044"/>
          <p:cNvSpPr>
            <a:spLocks noChangeShapeType="1"/>
          </p:cNvSpPr>
          <p:nvPr/>
        </p:nvSpPr>
        <p:spPr bwMode="auto">
          <a:xfrm flipH="1" flipV="1">
            <a:off x="4953000" y="5257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1045"/>
          <p:cNvSpPr>
            <a:spLocks noChangeShapeType="1"/>
          </p:cNvSpPr>
          <p:nvPr/>
        </p:nvSpPr>
        <p:spPr bwMode="auto">
          <a:xfrm flipH="1">
            <a:off x="5029200" y="5562600"/>
            <a:ext cx="457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1046"/>
          <p:cNvSpPr>
            <a:spLocks noChangeShapeType="1"/>
          </p:cNvSpPr>
          <p:nvPr/>
        </p:nvSpPr>
        <p:spPr bwMode="auto">
          <a:xfrm flipH="1">
            <a:off x="5105400" y="5943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1047"/>
          <p:cNvSpPr>
            <a:spLocks noChangeShapeType="1"/>
          </p:cNvSpPr>
          <p:nvPr/>
        </p:nvSpPr>
        <p:spPr bwMode="auto">
          <a:xfrm flipH="1" flipV="1">
            <a:off x="3429000" y="6172200"/>
            <a:ext cx="2057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Nodes </a:t>
            </a:r>
            <a:r>
              <a:rPr lang="en-US" altLang="ko-KR" sz="4000"/>
              <a:t>(4/4)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Node manipulation </a:t>
            </a:r>
          </a:p>
          <a:p>
            <a:pPr lvl="1"/>
            <a:r>
              <a:rPr lang="en-US" altLang="ko-KR" sz="2400"/>
              <a:t>remove child method</a:t>
            </a:r>
            <a:r>
              <a:rPr lang="en-US" altLang="ko-KR"/>
              <a:t>.</a:t>
            </a:r>
          </a:p>
          <a:p>
            <a:pPr lvl="1"/>
            <a:r>
              <a:rPr lang="en-US" altLang="ko-KR" sz="2400"/>
              <a:t>appendChild method</a:t>
            </a:r>
          </a:p>
          <a:p>
            <a:pPr lvl="1"/>
            <a:r>
              <a:rPr lang="en-US" altLang="ko-KR" sz="2400"/>
              <a:t>insertbefore method</a:t>
            </a:r>
          </a:p>
          <a:p>
            <a:pPr lvl="1"/>
            <a:r>
              <a:rPr lang="en-US" altLang="ko-KR" sz="2400"/>
              <a:t>replaceChild method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/>
              <a:t>Ex)</a:t>
            </a:r>
          </a:p>
        </p:txBody>
      </p:sp>
      <p:sp>
        <p:nvSpPr>
          <p:cNvPr id="2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14D3-8AFA-4A56-9F11-8208160D649F}" type="slidenum">
              <a:rPr lang="ko-KR" altLang="en-US"/>
              <a:pPr/>
              <a:t>9</a:t>
            </a:fld>
            <a:endParaRPr lang="ko-KR" alt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219200" y="45720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819400" y="57912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819400" y="45720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4419600" y="48006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7162800" y="51816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819400" y="5181600"/>
            <a:ext cx="609600" cy="533400"/>
          </a:xfrm>
          <a:prstGeom prst="ellipse">
            <a:avLst/>
          </a:prstGeom>
          <a:solidFill>
            <a:srgbClr val="CC3300"/>
          </a:solidFill>
          <a:ln w="12700" cap="sq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600200" y="4800600"/>
            <a:ext cx="1371600" cy="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600200" y="4876800"/>
            <a:ext cx="1219200" cy="5334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600200" y="4876800"/>
            <a:ext cx="1371600" cy="11430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429000" y="5562600"/>
            <a:ext cx="1143000" cy="3810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3429000" y="5029200"/>
            <a:ext cx="1143000" cy="457200"/>
          </a:xfrm>
          <a:prstGeom prst="line">
            <a:avLst/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648200" y="44037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Old Child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467600" y="4800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/>
              <a:t>New Child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4572000" y="5791200"/>
            <a:ext cx="6096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5181600" y="5029200"/>
            <a:ext cx="1981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4419600" y="4724400"/>
            <a:ext cx="609600" cy="6858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4343400" y="4800600"/>
            <a:ext cx="762000" cy="6096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2550</TotalTime>
  <Words>6339</Words>
  <Application>Microsoft Office PowerPoint</Application>
  <PresentationFormat>화면 슬라이드 쇼(4:3)</PresentationFormat>
  <Paragraphs>824</Paragraphs>
  <Slides>56</Slides>
  <Notes>56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SNU IDB Lab.</vt:lpstr>
      <vt:lpstr>DOM/SAX Applications</vt:lpstr>
      <vt:lpstr>DOM/SAX Applications</vt:lpstr>
      <vt:lpstr>Contents of DOM</vt:lpstr>
      <vt:lpstr>What is DOM ? </vt:lpstr>
      <vt:lpstr>Java implementation </vt:lpstr>
      <vt:lpstr>Nodes (1/4) </vt:lpstr>
      <vt:lpstr>Nodes (2/4)</vt:lpstr>
      <vt:lpstr>Nodes (3/4)</vt:lpstr>
      <vt:lpstr>Nodes (4/4)</vt:lpstr>
      <vt:lpstr>Documents</vt:lpstr>
      <vt:lpstr>Elements</vt:lpstr>
      <vt:lpstr>Attributes</vt:lpstr>
      <vt:lpstr>Node lists</vt:lpstr>
      <vt:lpstr>Named node maps</vt:lpstr>
      <vt:lpstr>DOM/SAX Applications</vt:lpstr>
      <vt:lpstr>Contents of SAX</vt:lpstr>
      <vt:lpstr>What is SAX?</vt:lpstr>
      <vt:lpstr>Call-backs and interfaces</vt:lpstr>
      <vt:lpstr>The Parser</vt:lpstr>
      <vt:lpstr>Document handlers</vt:lpstr>
      <vt:lpstr>Attribute lists</vt:lpstr>
      <vt:lpstr>Error handlers</vt:lpstr>
      <vt:lpstr>Locators</vt:lpstr>
      <vt:lpstr>Handler bases</vt:lpstr>
      <vt:lpstr>DOM/SAX Applications</vt:lpstr>
      <vt:lpstr>Contents</vt:lpstr>
      <vt:lpstr>XML Application Architecture</vt:lpstr>
      <vt:lpstr>Parser Basics</vt:lpstr>
      <vt:lpstr>Kinds of Parsers</vt:lpstr>
      <vt:lpstr>DOM Parser</vt:lpstr>
      <vt:lpstr>SAX Parser</vt:lpstr>
      <vt:lpstr>DOM vs SAX</vt:lpstr>
      <vt:lpstr>DOM</vt:lpstr>
      <vt:lpstr>Common DOM methods</vt:lpstr>
      <vt:lpstr>Our first DOM Application!</vt:lpstr>
      <vt:lpstr>domOne to Watch Over Me</vt:lpstr>
      <vt:lpstr>Create a domOne object</vt:lpstr>
      <vt:lpstr>Create a parser object</vt:lpstr>
      <vt:lpstr>Parse the XML document</vt:lpstr>
      <vt:lpstr>Process the DOM tree</vt:lpstr>
      <vt:lpstr>Nodes a-plenty</vt:lpstr>
      <vt:lpstr>Sample node listing</vt:lpstr>
      <vt:lpstr>Brief : DOM</vt:lpstr>
      <vt:lpstr>A wee listing of SAX events</vt:lpstr>
      <vt:lpstr>SAX interfaces</vt:lpstr>
      <vt:lpstr>Our first SAX Application!</vt:lpstr>
      <vt:lpstr>SAX method in saxOne.java</vt:lpstr>
      <vt:lpstr>Create a saxOne object</vt:lpstr>
      <vt:lpstr>Create a Parser object</vt:lpstr>
      <vt:lpstr>Parse the XML document</vt:lpstr>
      <vt:lpstr>Process SAX events</vt:lpstr>
      <vt:lpstr>A cavalcade of ignorable events</vt:lpstr>
      <vt:lpstr>Sample event listing</vt:lpstr>
      <vt:lpstr>SAX vs DOM – part one</vt:lpstr>
      <vt:lpstr>SAX vs DOM – part one</vt:lpstr>
      <vt:lpstr>Brief : SAX</vt:lpstr>
    </vt:vector>
  </TitlesOfParts>
  <Company>oopsla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DOM/SAX Applications</dc:title>
  <dc:creator>solo1</dc:creator>
  <cp:lastModifiedBy>Ruud</cp:lastModifiedBy>
  <cp:revision>61</cp:revision>
  <cp:lastPrinted>1997-02-26T15:00:00Z</cp:lastPrinted>
  <dcterms:created xsi:type="dcterms:W3CDTF">2001-03-31T06:26:42Z</dcterms:created>
  <dcterms:modified xsi:type="dcterms:W3CDTF">2011-06-24T04:37:41Z</dcterms:modified>
</cp:coreProperties>
</file>