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37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256" r:id="rId14"/>
    <p:sldId id="326" r:id="rId15"/>
    <p:sldId id="327" r:id="rId16"/>
    <p:sldId id="328" r:id="rId17"/>
    <p:sldId id="332" r:id="rId18"/>
    <p:sldId id="329" r:id="rId19"/>
    <p:sldId id="333" r:id="rId20"/>
    <p:sldId id="334" r:id="rId21"/>
    <p:sldId id="335" r:id="rId22"/>
    <p:sldId id="336" r:id="rId23"/>
    <p:sldId id="331" r:id="rId2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00CC"/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5522" autoAdjust="0"/>
  </p:normalViewPr>
  <p:slideViewPr>
    <p:cSldViewPr snapToGrid="0">
      <p:cViewPr varScale="1">
        <p:scale>
          <a:sx n="88" d="100"/>
          <a:sy n="88" d="100"/>
        </p:scale>
        <p:origin x="21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16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22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75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6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15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57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017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350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7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77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83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68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0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71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92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6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7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79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9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8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6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20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/14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Comparative Study of Anomaly Detection Schemes in Network Intrusion Detection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735336" cy="189330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Aleksandar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Lazarevic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Aysel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Ozgur</a:t>
            </a:r>
            <a:endParaRPr lang="en-US" altLang="ko-KR" dirty="0"/>
          </a:p>
          <a:p>
            <a:r>
              <a:rPr lang="en-US" altLang="ko-KR" dirty="0" smtClean="0"/>
              <a:t>,</a:t>
            </a:r>
            <a:r>
              <a:rPr lang="en-US" altLang="ko-KR" dirty="0" err="1" smtClean="0"/>
              <a:t>Levent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Ertoz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Jaideep</a:t>
            </a:r>
            <a:r>
              <a:rPr lang="en-US" altLang="ko-KR" dirty="0" smtClean="0"/>
              <a:t> Srivastava, </a:t>
            </a:r>
            <a:r>
              <a:rPr lang="en-US" altLang="ko-KR" dirty="0" err="1" smtClean="0"/>
              <a:t>Vipin</a:t>
            </a:r>
            <a:r>
              <a:rPr lang="en-US" altLang="ko-KR" dirty="0" smtClean="0"/>
              <a:t> Kumar</a:t>
            </a:r>
            <a:endParaRPr lang="en-US" altLang="ko-KR" dirty="0"/>
          </a:p>
          <a:p>
            <a:r>
              <a:rPr lang="en-US" altLang="ko-KR" dirty="0" smtClean="0"/>
              <a:t>University of Minnesota, </a:t>
            </a:r>
            <a:r>
              <a:rPr lang="en-US" altLang="ko-KR" dirty="0"/>
              <a:t>SDM, 2003 - SIAM</a:t>
            </a:r>
            <a:endParaRPr lang="en-US" altLang="ko-KR" dirty="0" smtClean="0"/>
          </a:p>
          <a:p>
            <a:r>
              <a:rPr lang="en-US" altLang="ko-KR" dirty="0" smtClean="0"/>
              <a:t>(679</a:t>
            </a:r>
            <a:r>
              <a:rPr lang="ko-KR" altLang="en-US" dirty="0" smtClean="0"/>
              <a:t>회 인용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 err="1" smtClean="0"/>
              <a:t>DongHyo</a:t>
            </a:r>
            <a:r>
              <a:rPr lang="en-US" altLang="ko-KR" dirty="0" smtClean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5756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766"/>
            <a:ext cx="9144000" cy="56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(2)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7" y="1687285"/>
            <a:ext cx="4034664" cy="37008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06" y="1687285"/>
            <a:ext cx="4176813" cy="383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(3)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52" y="1045031"/>
            <a:ext cx="6173507" cy="31335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3019"/>
            <a:ext cx="9144000" cy="20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(Network) Traffic </a:t>
            </a:r>
            <a:r>
              <a:rPr lang="en-US" altLang="ko-KR" dirty="0"/>
              <a:t>Anomaly Detection Using </a:t>
            </a:r>
            <a:br>
              <a:rPr lang="en-US" altLang="ko-KR" dirty="0"/>
            </a:br>
            <a:r>
              <a:rPr lang="en-US" altLang="ko-KR" dirty="0"/>
              <a:t>K-Means Clustering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735336" cy="189330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Gerhard </a:t>
            </a:r>
            <a:r>
              <a:rPr lang="en-US" altLang="ko-KR" dirty="0" err="1"/>
              <a:t>Munz</a:t>
            </a:r>
            <a:r>
              <a:rPr lang="en-US" altLang="ko-KR" dirty="0"/>
              <a:t>, Sa Li, Georg Carle</a:t>
            </a:r>
          </a:p>
          <a:p>
            <a:r>
              <a:rPr lang="en-US" altLang="ko-KR" dirty="0"/>
              <a:t>University of </a:t>
            </a:r>
            <a:r>
              <a:rPr lang="en-US" altLang="ko-KR" dirty="0" err="1"/>
              <a:t>Tuebingen</a:t>
            </a:r>
            <a:r>
              <a:rPr lang="en-US" altLang="ko-KR" dirty="0"/>
              <a:t>, Germany</a:t>
            </a:r>
          </a:p>
          <a:p>
            <a:r>
              <a:rPr lang="en-US" altLang="ko-KR" dirty="0"/>
              <a:t>GI/ITG Workshop </a:t>
            </a:r>
            <a:r>
              <a:rPr lang="en-US" altLang="ko-KR" dirty="0" err="1"/>
              <a:t>MMBnet</a:t>
            </a:r>
            <a:r>
              <a:rPr lang="en-US" altLang="ko-KR" dirty="0"/>
              <a:t>, 2007 </a:t>
            </a:r>
            <a:endParaRPr lang="en-US" altLang="ko-KR" dirty="0" smtClean="0"/>
          </a:p>
          <a:p>
            <a:r>
              <a:rPr lang="en-US" altLang="ko-KR" dirty="0" smtClean="0"/>
              <a:t>(124</a:t>
            </a:r>
            <a:r>
              <a:rPr lang="ko-KR" altLang="en-US" dirty="0" smtClean="0"/>
              <a:t>회 인용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 err="1" smtClean="0"/>
              <a:t>DongHyo</a:t>
            </a:r>
            <a:r>
              <a:rPr lang="en-US" altLang="ko-KR" dirty="0" smtClean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Network-based IDS(Intrusion detection systems)</a:t>
            </a:r>
          </a:p>
          <a:p>
            <a:pPr lvl="1"/>
            <a:r>
              <a:rPr lang="en-US" altLang="ko-KR" dirty="0" smtClean="0"/>
              <a:t>Searches network monitoring data for harmful packets or packet flows</a:t>
            </a:r>
          </a:p>
          <a:p>
            <a:pPr lvl="1"/>
            <a:r>
              <a:rPr lang="en-US" altLang="ko-KR" dirty="0" smtClean="0"/>
              <a:t>Presenting a novel flow-based anomaly detection scheme based on the K-mean clustering algorithm</a:t>
            </a:r>
            <a:br>
              <a:rPr lang="en-US" altLang="ko-KR" dirty="0" smtClean="0"/>
            </a:br>
            <a:r>
              <a:rPr lang="en-US" altLang="ko-KR" dirty="0" smtClean="0"/>
              <a:t>(Generating additional clusters for anomalous traffic)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sz="2200" dirty="0" smtClean="0"/>
              <a:t>Goal : Identify time intervals showing anomalous traffic behavior</a:t>
            </a:r>
          </a:p>
          <a:p>
            <a:r>
              <a:rPr lang="en-US" altLang="ko-KR" dirty="0" smtClean="0"/>
              <a:t>Processing steps</a:t>
            </a:r>
          </a:p>
          <a:p>
            <a:pPr marL="914400" lvl="1" indent="-457200">
              <a:buAutoNum type="arabicParenR"/>
            </a:pPr>
            <a:r>
              <a:rPr lang="en-US" altLang="ko-KR" dirty="0" smtClean="0"/>
              <a:t>Training data containing flow records of both normal and anomalous </a:t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traffic are transformed into feature datasets</a:t>
            </a:r>
          </a:p>
          <a:p>
            <a:pPr marL="914400" lvl="1" indent="-457200">
              <a:buAutoNum type="arabicParenR"/>
            </a:pPr>
            <a:r>
              <a:rPr lang="en-US" altLang="ko-KR" dirty="0" smtClean="0"/>
              <a:t>Datasets are divided into different clusters for normal and anomalous traffic using the K-means clustering algorithm</a:t>
            </a:r>
          </a:p>
          <a:p>
            <a:pPr marL="914400" lvl="1" indent="-457200">
              <a:buAutoNum type="arabicParenR"/>
            </a:pPr>
            <a:r>
              <a:rPr lang="en-US" altLang="ko-KR" dirty="0" smtClean="0"/>
              <a:t>Resulting cluster centroids are deployed for fast detection of anomalies in new monitoring data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7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Data Mining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981"/>
            <a:ext cx="9144000" cy="516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Raw Data and Extracted </a:t>
            </a:r>
            <a:r>
              <a:rPr lang="en-US" altLang="ko-KR" dirty="0" smtClean="0"/>
              <a:t>Features (1)</a:t>
            </a:r>
            <a:endParaRPr lang="ko-KR" altLang="en-US" dirty="0"/>
          </a:p>
        </p:txBody>
      </p:sp>
      <p:sp>
        <p:nvSpPr>
          <p:cNvPr id="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Cisco </a:t>
            </a:r>
            <a:r>
              <a:rPr lang="en-US" altLang="ko-KR" dirty="0" err="1" smtClean="0"/>
              <a:t>Netflow</a:t>
            </a:r>
            <a:r>
              <a:rPr lang="en-US" altLang="ko-KR" dirty="0" smtClean="0"/>
              <a:t> flow records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Protocol type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Source IP address, Destination IP address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Source port, Destination port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Statistical information  </a:t>
            </a:r>
            <a:endParaRPr lang="en-US" altLang="ko-KR" sz="1700" dirty="0"/>
          </a:p>
          <a:p>
            <a:endParaRPr lang="en-US" altLang="ko-KR" dirty="0" smtClean="0"/>
          </a:p>
          <a:p>
            <a:r>
              <a:rPr lang="en-US" altLang="ko-KR" dirty="0" smtClean="0"/>
              <a:t>Transforming Raw data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Classifying transport protocol and predefined port number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>
                <a:latin typeface="Bauhaus 93" panose="04030905020B02020C02" pitchFamily="82" charset="0"/>
              </a:rPr>
              <a:t> </a:t>
            </a:r>
            <a:r>
              <a:rPr lang="en-US" altLang="ko-KR" sz="1700" dirty="0" smtClean="0">
                <a:latin typeface="Bauhaus 93" panose="04030905020B02020C02" pitchFamily="82" charset="0"/>
              </a:rPr>
              <a:t>    • </a:t>
            </a:r>
            <a:r>
              <a:rPr lang="en-US" altLang="ko-KR" sz="1700" dirty="0"/>
              <a:t>N</a:t>
            </a:r>
            <a:r>
              <a:rPr lang="en-US" altLang="ko-KR" sz="1700" dirty="0" smtClean="0"/>
              <a:t>ormal traffic looks very different depending on the service or application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/>
              <a:t>     </a:t>
            </a:r>
            <a:r>
              <a:rPr lang="en-US" altLang="ko-KR" sz="1700" dirty="0" smtClean="0">
                <a:latin typeface="Bauhaus 93" panose="04030905020B02020C02" pitchFamily="82" charset="0"/>
              </a:rPr>
              <a:t>• </a:t>
            </a:r>
            <a:r>
              <a:rPr lang="en-US" altLang="ko-KR" sz="1700" dirty="0" err="1" smtClean="0"/>
              <a:t>Motiv</a:t>
            </a:r>
            <a:r>
              <a:rPr lang="en-US" altLang="ko-KR" sz="1700" dirty="0" smtClean="0"/>
              <a:t>. : Applying </a:t>
            </a:r>
            <a:r>
              <a:rPr lang="en-US" altLang="ko-KR" sz="1700" dirty="0"/>
              <a:t>K-means separately for different services </a:t>
            </a:r>
            <a:r>
              <a:rPr lang="en-US" altLang="ko-KR" sz="1700" i="1" dirty="0"/>
              <a:t>(protocol, port)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/>
              <a:t>     </a:t>
            </a:r>
            <a:r>
              <a:rPr lang="en-US" altLang="ko-KR" sz="1700" dirty="0" smtClean="0">
                <a:latin typeface="Bauhaus 93" panose="04030905020B02020C02" pitchFamily="82" charset="0"/>
              </a:rPr>
              <a:t>•</a:t>
            </a:r>
            <a:r>
              <a:rPr lang="en-US" altLang="ko-KR" sz="1700" dirty="0" smtClean="0"/>
              <a:t> Flow records don’t fit into any of the predefined service classes =&gt; </a:t>
            </a:r>
            <a:r>
              <a:rPr lang="en-US" altLang="ko-KR" sz="1700" i="1" dirty="0" smtClean="0"/>
              <a:t>default class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 smtClean="0"/>
          </a:p>
          <a:p>
            <a:pPr lvl="1"/>
            <a:r>
              <a:rPr lang="en-US" altLang="ko-KR" sz="1700" dirty="0" smtClean="0"/>
              <a:t>Aggregating flow records for equally spaced time intervals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8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Raw Data and Extracted </a:t>
            </a:r>
            <a:r>
              <a:rPr lang="en-US" altLang="ko-KR" dirty="0" smtClean="0"/>
              <a:t>Features (2)</a:t>
            </a:r>
            <a:endParaRPr lang="ko-KR" altLang="en-US" dirty="0"/>
          </a:p>
        </p:txBody>
      </p:sp>
      <p:sp>
        <p:nvSpPr>
          <p:cNvPr id="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03600" y="1345581"/>
            <a:ext cx="9040400" cy="52280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Transformed dataset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Each dataset contains the following features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>
                <a:latin typeface="Bauhaus 93" panose="04030905020B02020C02" pitchFamily="82" charset="0"/>
              </a:rPr>
              <a:t>     • </a:t>
            </a:r>
            <a:r>
              <a:rPr lang="en-US" altLang="ko-KR" sz="1700" dirty="0" smtClean="0">
                <a:solidFill>
                  <a:srgbClr val="FF0000"/>
                </a:solidFill>
              </a:rPr>
              <a:t>Total number of packets </a:t>
            </a:r>
            <a:r>
              <a:rPr lang="en-US" altLang="ko-KR" sz="1700" dirty="0" smtClean="0"/>
              <a:t>sent from and to the given port in the considered time interval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>
                <a:latin typeface="Bauhaus 93" panose="04030905020B02020C02" pitchFamily="82" charset="0"/>
              </a:rPr>
              <a:t>     • </a:t>
            </a:r>
            <a:r>
              <a:rPr lang="en-US" altLang="ko-KR" sz="1700" dirty="0" smtClean="0">
                <a:solidFill>
                  <a:srgbClr val="FF0000"/>
                </a:solidFill>
              </a:rPr>
              <a:t>Total number of  bytes </a:t>
            </a:r>
            <a:r>
              <a:rPr lang="en-US" altLang="ko-KR" sz="1700" dirty="0" smtClean="0"/>
              <a:t>sent from and to the given port in the considered time interval</a:t>
            </a:r>
            <a:br>
              <a:rPr lang="en-US" altLang="ko-KR" sz="1700" dirty="0" smtClean="0"/>
            </a:br>
            <a:r>
              <a:rPr lang="en-US" altLang="ko-KR" sz="1700" dirty="0" smtClean="0"/>
              <a:t>     </a:t>
            </a:r>
            <a:r>
              <a:rPr lang="en-US" altLang="ko-KR" sz="1700" dirty="0" smtClean="0">
                <a:latin typeface="Bauhaus 93" panose="04030905020B02020C02" pitchFamily="82" charset="0"/>
              </a:rPr>
              <a:t>• </a:t>
            </a:r>
            <a:r>
              <a:rPr lang="en-US" altLang="ko-KR" sz="1700" dirty="0" smtClean="0">
                <a:solidFill>
                  <a:srgbClr val="FF0000"/>
                </a:solidFill>
              </a:rPr>
              <a:t>Number of different source-destination pairs </a:t>
            </a:r>
            <a:r>
              <a:rPr lang="en-US" altLang="ko-KR" sz="1700" dirty="0" smtClean="0"/>
              <a:t>matching the given service-specific port</a:t>
            </a:r>
            <a:br>
              <a:rPr lang="en-US" altLang="ko-KR" sz="1700" dirty="0" smtClean="0"/>
            </a:br>
            <a:r>
              <a:rPr lang="en-US" altLang="ko-KR" sz="1700" dirty="0" smtClean="0"/>
              <a:t>         and protocol and being observed in the considered time interval</a:t>
            </a:r>
            <a:endParaRPr lang="en-US" altLang="ko-KR" sz="1700" dirty="0"/>
          </a:p>
          <a:p>
            <a:pPr lvl="1">
              <a:lnSpc>
                <a:spcPct val="120000"/>
              </a:lnSpc>
            </a:pP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Idea : The number of packets and bytes allows detecting anomalies in traffic volume,</a:t>
            </a:r>
            <a:br>
              <a:rPr lang="en-US" altLang="ko-KR" sz="1700" dirty="0" smtClean="0"/>
            </a:br>
            <a:r>
              <a:rPr lang="en-US" altLang="ko-KR" sz="1700" dirty="0" smtClean="0"/>
              <a:t>           while the third features helps detecting port scans, distributed attacks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1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K-means Clustering (1)</a:t>
            </a:r>
            <a:endParaRPr lang="ko-KR" altLang="en-US" dirty="0"/>
          </a:p>
        </p:txBody>
      </p:sp>
      <p:sp>
        <p:nvSpPr>
          <p:cNvPr id="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047964"/>
            <a:ext cx="8302213" cy="56199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K-means Clustering algorithm</a:t>
            </a:r>
          </a:p>
          <a:p>
            <a:pPr marL="800100" lvl="1" indent="-342900">
              <a:lnSpc>
                <a:spcPct val="120000"/>
              </a:lnSpc>
              <a:buAutoNum type="arabicParenR"/>
            </a:pPr>
            <a:r>
              <a:rPr lang="en-US" altLang="ko-KR" sz="1700" dirty="0" smtClean="0"/>
              <a:t>Define the number of clusters K</a:t>
            </a:r>
          </a:p>
          <a:p>
            <a:pPr marL="800100" lvl="1" indent="-342900">
              <a:lnSpc>
                <a:spcPct val="120000"/>
              </a:lnSpc>
              <a:buAutoNum type="arabicParenR"/>
            </a:pPr>
            <a:r>
              <a:rPr lang="en-US" altLang="ko-KR" sz="1700" dirty="0" smtClean="0"/>
              <a:t>Initialize the K cluster centroids</a:t>
            </a:r>
          </a:p>
          <a:p>
            <a:pPr marL="800100" lvl="1" indent="-342900">
              <a:lnSpc>
                <a:spcPct val="120000"/>
              </a:lnSpc>
              <a:buAutoNum type="arabicParenR"/>
            </a:pPr>
            <a:r>
              <a:rPr lang="en-US" altLang="ko-KR" sz="1700" dirty="0" smtClean="0"/>
              <a:t>Iterate over all objects and compute the distances to the centroids of all clusters</a:t>
            </a:r>
            <a:br>
              <a:rPr lang="en-US" altLang="ko-KR" sz="1700" dirty="0" smtClean="0"/>
            </a:br>
            <a:r>
              <a:rPr lang="en-US" altLang="ko-KR" sz="1700" dirty="0" smtClean="0"/>
              <a:t>Assign each object to the cluster with the nearest centroid</a:t>
            </a:r>
          </a:p>
          <a:p>
            <a:pPr marL="800100" lvl="1" indent="-342900">
              <a:lnSpc>
                <a:spcPct val="120000"/>
              </a:lnSpc>
              <a:buAutoNum type="arabicParenR"/>
            </a:pPr>
            <a:r>
              <a:rPr lang="en-US" altLang="ko-KR" sz="1700" dirty="0" smtClean="0"/>
              <a:t>Recalculate the centroids of both modified clusters</a:t>
            </a:r>
          </a:p>
          <a:p>
            <a:pPr marL="800100" lvl="1" indent="-342900">
              <a:lnSpc>
                <a:spcPct val="120000"/>
              </a:lnSpc>
              <a:buAutoNum type="arabicParenR"/>
            </a:pPr>
            <a:r>
              <a:rPr lang="en-US" altLang="ko-KR" sz="1700" dirty="0" smtClean="0"/>
              <a:t>Repeat step 3~4 until the centroids do not change anymore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Training datasets without being labeled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Assumption that normal and anomalous traffic form different clusters in the feature space</a:t>
            </a:r>
            <a:endParaRPr lang="en-US" altLang="ko-KR" sz="1700" dirty="0"/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Clustering individually for the predefined services identified by </a:t>
            </a:r>
            <a:r>
              <a:rPr lang="en-US" altLang="ko-KR" sz="1700" i="1" dirty="0" smtClean="0"/>
              <a:t>(protocol, port) </a:t>
            </a:r>
            <a:r>
              <a:rPr lang="en-US" altLang="ko-KR" sz="1700" dirty="0" smtClean="0"/>
              <a:t>pair</a:t>
            </a:r>
            <a:endParaRPr lang="en-US" altLang="ko-KR" sz="1700" dirty="0"/>
          </a:p>
          <a:p>
            <a:pPr lvl="1">
              <a:lnSpc>
                <a:spcPct val="120000"/>
              </a:lnSpc>
            </a:pPr>
            <a:r>
              <a:rPr lang="en-US" altLang="ko-KR" sz="1700" i="1" dirty="0" smtClean="0"/>
              <a:t>Default class </a:t>
            </a:r>
            <a:r>
              <a:rPr lang="en-US" altLang="ko-KR" sz="1700" dirty="0" smtClean="0"/>
              <a:t>that cover the remaining flows distinguished by the protocol value only</a:t>
            </a: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81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K-means Clustering 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2400" y="544529"/>
                <a:ext cx="8302213" cy="6215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en-US" altLang="ko-KR" dirty="0" smtClean="0"/>
                  <a:t>Distance metrics</a:t>
                </a:r>
              </a:p>
              <a:p>
                <a:pPr marL="0" indent="0">
                  <a:buNone/>
                </a:pPr>
                <a:r>
                  <a:rPr lang="en-US" altLang="ko-KR" sz="1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   1)  </a:t>
                </a:r>
                <a:r>
                  <a:rPr lang="en-US" altLang="ko-KR" sz="1700" dirty="0" smtClean="0"/>
                  <a:t>Euclidean distance</a:t>
                </a:r>
              </a:p>
              <a:p>
                <a:pPr marL="0" indent="0">
                  <a:buNone/>
                </a:pPr>
                <a:r>
                  <a:rPr lang="en-US" altLang="ko-KR" sz="17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  2)  </a:t>
                </a:r>
                <a:r>
                  <a:rPr lang="en-US" altLang="ko-KR" sz="1700" dirty="0" err="1" smtClean="0"/>
                  <a:t>Mahalanobis</a:t>
                </a:r>
                <a:r>
                  <a:rPr lang="en-US" altLang="ko-KR" sz="1700" dirty="0" smtClean="0"/>
                  <a:t> distance </a:t>
                </a:r>
              </a:p>
              <a:p>
                <a:pPr marL="0" indent="0">
                  <a:buNone/>
                </a:pPr>
                <a:r>
                  <a:rPr lang="en-US" altLang="ko-KR" sz="1700" dirty="0"/>
                  <a:t> </a:t>
                </a:r>
                <a:r>
                  <a:rPr lang="en-US" altLang="ko-KR" sz="1700" dirty="0" smtClean="0"/>
                  <a:t>            </a:t>
                </a:r>
                <a:r>
                  <a:rPr lang="en-US" altLang="ko-KR" sz="1700" dirty="0">
                    <a:cs typeface="Arial" panose="020B0604020202020204" pitchFamily="34" charset="0"/>
                  </a:rPr>
                  <a:t>̶   </a:t>
                </a:r>
                <a:r>
                  <a:rPr lang="en-US" altLang="ko-KR" sz="1700" dirty="0" smtClean="0">
                    <a:cs typeface="Arial" panose="020B0604020202020204" pitchFamily="34" charset="0"/>
                  </a:rPr>
                  <a:t>Using inverse covariance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ko-KR" sz="1700" dirty="0"/>
              </a:p>
              <a:p>
                <a:pPr marL="0" indent="0">
                  <a:buNone/>
                </a:pPr>
                <a:r>
                  <a:rPr lang="en-US" altLang="ko-KR" sz="17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7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700" dirty="0" smtClean="0"/>
                  <a:t>          </a:t>
                </a:r>
                <a:r>
                  <a:rPr lang="en-US" altLang="ko-KR" sz="1700" dirty="0" smtClean="0">
                    <a:cs typeface="Arial" panose="020B0604020202020204" pitchFamily="34" charset="0"/>
                  </a:rPr>
                  <a:t>̶   Reflect statistical correlations between different features</a:t>
                </a:r>
              </a:p>
              <a:p>
                <a:pPr marL="0" indent="0">
                  <a:buNone/>
                </a:pPr>
                <a:r>
                  <a:rPr lang="en-US" altLang="ko-KR" sz="1700" dirty="0" smtClean="0"/>
                  <a:t>             </a:t>
                </a:r>
                <a:r>
                  <a:rPr lang="en-US" altLang="ko-KR" sz="1700" dirty="0">
                    <a:cs typeface="Arial" panose="020B0604020202020204" pitchFamily="34" charset="0"/>
                  </a:rPr>
                  <a:t>̶   </a:t>
                </a:r>
                <a:r>
                  <a:rPr lang="ko-KR" altLang="en-US" sz="1700" dirty="0" smtClean="0">
                    <a:cs typeface="Arial" panose="020B0604020202020204" pitchFamily="34" charset="0"/>
                  </a:rPr>
                  <a:t>단점</a:t>
                </a:r>
                <a:r>
                  <a:rPr lang="en-US" altLang="ko-KR" sz="1700" dirty="0" smtClean="0">
                    <a:cs typeface="Arial" panose="020B0604020202020204" pitchFamily="34" charset="0"/>
                  </a:rPr>
                  <a:t>:  Calculating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altLang="ko-K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1700" dirty="0" smtClean="0">
                    <a:cs typeface="Arial" panose="020B0604020202020204" pitchFamily="34" charset="0"/>
                  </a:rPr>
                  <a:t> is computationally demanding for large feature dimensions</a:t>
                </a:r>
              </a:p>
              <a:p>
                <a:pPr marL="0" indent="0">
                  <a:buNone/>
                </a:pPr>
                <a:endParaRPr lang="en-US" altLang="ko-KR" sz="1700" dirty="0" smtClean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ko-KR" sz="17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ko-KR" sz="1700" dirty="0" smtClean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   3)  </a:t>
                </a:r>
                <a:r>
                  <a:rPr lang="en-US" altLang="ko-KR" sz="1700" dirty="0" smtClean="0"/>
                  <a:t>Weighted Euclidean </a:t>
                </a:r>
                <a:endParaRPr lang="en-US" altLang="ko-KR" sz="1700" dirty="0"/>
              </a:p>
              <a:p>
                <a:pPr marL="0" indent="0">
                  <a:buNone/>
                </a:pPr>
                <a:r>
                  <a:rPr lang="en-US" altLang="ko-KR" sz="1700" dirty="0"/>
                  <a:t>             </a:t>
                </a:r>
                <a:r>
                  <a:rPr lang="en-US" altLang="ko-KR" sz="1700" dirty="0">
                    <a:cs typeface="Arial" panose="020B0604020202020204" pitchFamily="34" charset="0"/>
                  </a:rPr>
                  <a:t>̶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700" dirty="0" smtClean="0"/>
                  <a:t>: empirical normalization and weighing factor of the </a:t>
                </a:r>
                <a:r>
                  <a:rPr lang="en-US" altLang="ko-KR" sz="1700" dirty="0" err="1" smtClean="0"/>
                  <a:t>i-th</a:t>
                </a:r>
                <a:r>
                  <a:rPr lang="en-US" altLang="ko-KR" sz="1700" dirty="0" smtClean="0"/>
                  <a:t> features</a:t>
                </a:r>
              </a:p>
              <a:p>
                <a:pPr marL="0" indent="0">
                  <a:buNone/>
                </a:pPr>
                <a:r>
                  <a:rPr lang="en-US" altLang="ko-KR" sz="1700" dirty="0" smtClean="0"/>
                  <a:t>             </a:t>
                </a:r>
                <a:r>
                  <a:rPr lang="en-US" altLang="ko-KR" sz="1700" dirty="0">
                    <a:cs typeface="Arial" panose="020B0604020202020204" pitchFamily="34" charset="0"/>
                  </a:rPr>
                  <a:t>̶  </a:t>
                </a:r>
                <a:r>
                  <a:rPr lang="en-US" altLang="ko-KR" sz="1700" dirty="0" smtClean="0">
                    <a:cs typeface="Arial" panose="020B0604020202020204" pitchFamily="34" charset="0"/>
                  </a:rPr>
                  <a:t> The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700" dirty="0" smtClean="0"/>
                  <a:t>, the smaller influence of the </a:t>
                </a:r>
                <a:r>
                  <a:rPr lang="en-US" altLang="ko-KR" sz="1700" dirty="0" err="1" smtClean="0"/>
                  <a:t>i-th</a:t>
                </a:r>
                <a:r>
                  <a:rPr lang="en-US" altLang="ko-KR" sz="1700" dirty="0" smtClean="0"/>
                  <a:t> feature on the distance</a:t>
                </a:r>
                <a:endParaRPr lang="en-US" altLang="ko-KR" sz="1700" dirty="0"/>
              </a:p>
              <a:p>
                <a:pPr marL="0" indent="0">
                  <a:buNone/>
                </a:pPr>
                <a:r>
                  <a:rPr lang="en-US" altLang="ko-KR" sz="17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17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700" dirty="0"/>
                  <a:t>          </a:t>
                </a:r>
                <a:r>
                  <a:rPr lang="en-US" altLang="ko-KR" sz="1700" dirty="0">
                    <a:cs typeface="Arial" panose="020B0604020202020204" pitchFamily="34" charset="0"/>
                  </a:rPr>
                  <a:t>̶   </a:t>
                </a:r>
                <a:r>
                  <a:rPr lang="en-US" altLang="ko-KR" sz="1700" dirty="0" smtClean="0">
                    <a:cs typeface="Arial" panose="020B0604020202020204" pitchFamily="34" charset="0"/>
                  </a:rPr>
                  <a:t>Good coefficients for the features 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𝑝𝑎𝑐𝑘𝑒𝑡𝑠</m:t>
                        </m:r>
                      </m:sub>
                    </m:sSub>
                  </m:oMath>
                </a14:m>
                <a:r>
                  <a:rPr lang="en-US" altLang="ko-KR" sz="170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𝑏𝑦𝑡𝑒𝑠</m:t>
                        </m:r>
                      </m:sub>
                    </m:sSub>
                  </m:oMath>
                </a14:m>
                <a:r>
                  <a:rPr lang="en-US" altLang="ko-KR" sz="170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= 5 </a:t>
                </a:r>
                <a:r>
                  <a:rPr lang="en-US" altLang="ko-KR" sz="1700" dirty="0" smtClean="0">
                    <a:cs typeface="Arial" panose="020B0604020202020204" pitchFamily="34" charset="0"/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𝑠𝑟𝑐</m:t>
                        </m:r>
                        <m:r>
                          <a:rPr lang="en-US" altLang="ko-KR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𝑑𝑠𝑡</m:t>
                        </m:r>
                      </m:sub>
                    </m:sSub>
                  </m:oMath>
                </a14:m>
                <a:r>
                  <a:rPr lang="en-US" altLang="ko-KR" sz="170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=1</a:t>
                </a:r>
                <a:endParaRPr lang="en-US" altLang="ko-KR" sz="1700" dirty="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700" dirty="0"/>
                  <a:t>             </a:t>
                </a:r>
                <a:endParaRPr lang="en-US" altLang="ko-KR" sz="17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2400" y="544529"/>
                <a:ext cx="8302213" cy="6215867"/>
              </a:xfrm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307" y="3250504"/>
            <a:ext cx="3839111" cy="638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307" y="5838683"/>
            <a:ext cx="3296110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20886" y="1062552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Signature-based detection techniques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Widely </a:t>
            </a:r>
            <a:r>
              <a:rPr lang="en-US" altLang="ko-KR" sz="1800" dirty="0"/>
              <a:t>deployed methods for detecting cyber attack   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Detecting only previously known attacks corresponding signature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Signature database has to be manually revised for each new type of attack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Motivates intrusion detection techniques based on Data Mining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Intrusion detection techniques Based on Data Mining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 smtClean="0"/>
              <a:t>1)</a:t>
            </a:r>
            <a:r>
              <a:rPr lang="en-US" altLang="ko-KR" dirty="0">
                <a:latin typeface="Bauhaus 93" panose="04030905020B02020C02" pitchFamily="82" charset="0"/>
              </a:rPr>
              <a:t> </a:t>
            </a:r>
            <a:r>
              <a:rPr lang="en-US" altLang="ko-KR" dirty="0" smtClean="0">
                <a:latin typeface="Bauhaus 93" panose="04030905020B02020C02" pitchFamily="82" charset="0"/>
              </a:rPr>
              <a:t>  </a:t>
            </a:r>
            <a:r>
              <a:rPr lang="en-US" altLang="ko-KR" dirty="0" smtClean="0"/>
              <a:t>Misuse detection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</a:t>
            </a:r>
            <a:r>
              <a:rPr lang="en-US" altLang="ko-KR" sz="1800" dirty="0"/>
              <a:t> </a:t>
            </a:r>
            <a:r>
              <a:rPr lang="en-US" altLang="ko-KR" sz="1800" dirty="0">
                <a:cs typeface="Arial" panose="020B0604020202020204" pitchFamily="34" charset="0"/>
              </a:rPr>
              <a:t>̶ </a:t>
            </a:r>
            <a:r>
              <a:rPr lang="en-US" altLang="ko-KR" sz="1800" dirty="0" smtClean="0">
                <a:cs typeface="Arial" panose="020B0604020202020204" pitchFamily="34" charset="0"/>
              </a:rPr>
              <a:t>   Each instance in a  dataset is labeled as normal or intrusion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</a:t>
            </a:r>
            <a:r>
              <a:rPr lang="en-US" altLang="ko-KR" sz="1800" dirty="0">
                <a:cs typeface="Arial" panose="020B0604020202020204" pitchFamily="34" charset="0"/>
              </a:rPr>
              <a:t>̶ </a:t>
            </a:r>
            <a:r>
              <a:rPr lang="en-US" altLang="ko-KR" sz="1800" dirty="0" smtClean="0">
                <a:cs typeface="Arial" panose="020B0604020202020204" pitchFamily="34" charset="0"/>
              </a:rPr>
              <a:t>   Able to automatically retrain intrusion detection models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800" dirty="0">
                <a:cs typeface="Arial" panose="020B0604020202020204" pitchFamily="34" charset="0"/>
              </a:rPr>
              <a:t>	 </a:t>
            </a:r>
            <a:r>
              <a:rPr lang="en-US" altLang="ko-KR" sz="1800" dirty="0" smtClean="0"/>
              <a:t>  </a:t>
            </a:r>
            <a:r>
              <a:rPr lang="en-US" altLang="ko-KR" sz="1800" dirty="0">
                <a:cs typeface="Arial" panose="020B0604020202020204" pitchFamily="34" charset="0"/>
              </a:rPr>
              <a:t>̶ </a:t>
            </a:r>
            <a:r>
              <a:rPr lang="en-US" altLang="ko-KR" sz="1800" dirty="0" smtClean="0">
                <a:cs typeface="Arial" panose="020B0604020202020204" pitchFamily="34" charset="0"/>
              </a:rPr>
              <a:t>   Accurately detect known attacks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800" dirty="0"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cs typeface="Arial" panose="020B0604020202020204" pitchFamily="34" charset="0"/>
              </a:rPr>
              <a:t>      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cs typeface="Arial" panose="020B0604020202020204" pitchFamily="34" charset="0"/>
              </a:rPr>
              <a:t>̶    Drawback : Inability to detect novel, previously unseen attacks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3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K-means Clustering (3)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24" y="963622"/>
            <a:ext cx="3664563" cy="3625495"/>
          </a:xfrm>
          <a:prstGeom prst="rect">
            <a:avLst/>
          </a:prstGeom>
        </p:spPr>
      </p:pic>
      <p:sp>
        <p:nvSpPr>
          <p:cNvPr id="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4335695"/>
            <a:ext cx="8302213" cy="21678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cs typeface="Arial" panose="020B0604020202020204" pitchFamily="34" charset="0"/>
              </a:rPr>
              <a:t> ̶   </a:t>
            </a:r>
            <a:r>
              <a:rPr lang="ko-KR" altLang="en-US" sz="1800" dirty="0" smtClean="0">
                <a:cs typeface="Arial" panose="020B0604020202020204" pitchFamily="34" charset="0"/>
              </a:rPr>
              <a:t>전체 서비스를 포함하는 데이터셋에서</a:t>
            </a:r>
            <a:r>
              <a:rPr lang="en-US" altLang="ko-KR" sz="1800" dirty="0" smtClean="0">
                <a:cs typeface="Arial" panose="020B0604020202020204" pitchFamily="34" charset="0"/>
              </a:rPr>
              <a:t> K-means </a:t>
            </a:r>
            <a:r>
              <a:rPr lang="ko-KR" altLang="en-US" sz="1800" dirty="0" smtClean="0">
                <a:cs typeface="Arial" panose="020B0604020202020204" pitchFamily="34" charset="0"/>
              </a:rPr>
              <a:t>를 돌리지 않고</a:t>
            </a:r>
            <a:r>
              <a:rPr lang="en-US" altLang="ko-KR" sz="1800" dirty="0" smtClean="0">
                <a:cs typeface="Arial" panose="020B0604020202020204" pitchFamily="34" charset="0"/>
              </a:rPr>
              <a:t>, </a:t>
            </a:r>
            <a:r>
              <a:rPr lang="ko-KR" altLang="en-US" sz="1800" dirty="0" smtClean="0">
                <a:cs typeface="Arial" panose="020B0604020202020204" pitchFamily="34" charset="0"/>
              </a:rPr>
              <a:t>각 서비스마다          </a:t>
            </a:r>
            <a:r>
              <a:rPr lang="en-US" altLang="ko-KR" sz="1800" dirty="0" smtClean="0">
                <a:cs typeface="Arial" panose="020B0604020202020204" pitchFamily="34" charset="0"/>
              </a:rPr>
              <a:t/>
            </a:r>
            <a:br>
              <a:rPr lang="en-US" altLang="ko-KR" sz="1800" dirty="0" smtClean="0">
                <a:cs typeface="Arial" panose="020B0604020202020204" pitchFamily="34" charset="0"/>
              </a:rPr>
            </a:br>
            <a:r>
              <a:rPr lang="en-US" altLang="ko-KR" sz="1800" dirty="0" smtClean="0">
                <a:cs typeface="Arial" panose="020B0604020202020204" pitchFamily="34" charset="0"/>
              </a:rPr>
              <a:t>    K=2</a:t>
            </a:r>
            <a:r>
              <a:rPr lang="ko-KR" altLang="en-US" sz="1800" dirty="0" smtClean="0">
                <a:cs typeface="Arial" panose="020B0604020202020204" pitchFamily="34" charset="0"/>
              </a:rPr>
              <a:t>인</a:t>
            </a:r>
            <a:r>
              <a:rPr lang="en-US" altLang="ko-KR" sz="1800" dirty="0" smtClean="0">
                <a:cs typeface="Arial" panose="020B0604020202020204" pitchFamily="34" charset="0"/>
              </a:rPr>
              <a:t> k-means </a:t>
            </a:r>
            <a:r>
              <a:rPr lang="ko-KR" altLang="en-US" sz="1800" dirty="0" smtClean="0">
                <a:cs typeface="Arial" panose="020B0604020202020204" pitchFamily="34" charset="0"/>
              </a:rPr>
              <a:t>클러스터링을 함으로써 정확도와 성능 모두 향상시킴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>
                <a:cs typeface="Arial" panose="020B0604020202020204" pitchFamily="34" charset="0"/>
              </a:rPr>
              <a:t>̶  </a:t>
            </a:r>
            <a:r>
              <a:rPr lang="en-US" altLang="ko-KR" sz="1800" dirty="0" smtClean="0">
                <a:cs typeface="Arial" panose="020B0604020202020204" pitchFamily="34" charset="0"/>
              </a:rPr>
              <a:t> Input traffic class are calculated using the weighted Euclidean distance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>
                <a:cs typeface="Arial" panose="020B0604020202020204" pitchFamily="34" charset="0"/>
              </a:rPr>
              <a:t>̶   </a:t>
            </a:r>
            <a:r>
              <a:rPr lang="ko-KR" altLang="en-US" sz="1800" dirty="0" smtClean="0">
                <a:cs typeface="Arial" panose="020B0604020202020204" pitchFamily="34" charset="0"/>
              </a:rPr>
              <a:t>강점 </a:t>
            </a:r>
            <a:r>
              <a:rPr lang="en-US" altLang="ko-KR" sz="1800" dirty="0" smtClean="0">
                <a:cs typeface="Arial" panose="020B0604020202020204" pitchFamily="34" charset="0"/>
              </a:rPr>
              <a:t>: Detecting known kinds of anomalies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>
                <a:cs typeface="Arial" panose="020B0604020202020204" pitchFamily="34" charset="0"/>
              </a:rPr>
              <a:t>̶   </a:t>
            </a:r>
            <a:r>
              <a:rPr lang="ko-KR" altLang="en-US" sz="1800" dirty="0">
                <a:cs typeface="Arial" panose="020B0604020202020204" pitchFamily="34" charset="0"/>
              </a:rPr>
              <a:t>약</a:t>
            </a:r>
            <a:r>
              <a:rPr lang="ko-KR" altLang="en-US" sz="1800" dirty="0" smtClean="0">
                <a:cs typeface="Arial" panose="020B0604020202020204" pitchFamily="34" charset="0"/>
              </a:rPr>
              <a:t>점</a:t>
            </a:r>
            <a:r>
              <a:rPr lang="en-US" altLang="ko-KR" sz="1800" dirty="0" smtClean="0">
                <a:cs typeface="Arial" panose="020B0604020202020204" pitchFamily="34" charset="0"/>
              </a:rPr>
              <a:t> : </a:t>
            </a:r>
            <a:r>
              <a:rPr lang="en-US" altLang="ko-KR" sz="1800" dirty="0">
                <a:cs typeface="Arial" panose="020B0604020202020204" pitchFamily="34" charset="0"/>
              </a:rPr>
              <a:t>D</a:t>
            </a:r>
            <a:r>
              <a:rPr lang="en-US" altLang="ko-KR" sz="1800" dirty="0" smtClean="0">
                <a:cs typeface="Arial" panose="020B0604020202020204" pitchFamily="34" charset="0"/>
              </a:rPr>
              <a:t>etecting new anomalies</a:t>
            </a:r>
            <a:endParaRPr lang="en-US" altLang="ko-KR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1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K-means Clustering (4)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2400" y="4740567"/>
                <a:ext cx="8302213" cy="18167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800" dirty="0" smtClean="0"/>
                  <a:t> </a:t>
                </a:r>
                <a:r>
                  <a:rPr lang="en-US" altLang="ko-KR" sz="1800" dirty="0">
                    <a:cs typeface="Arial" panose="020B0604020202020204" pitchFamily="34" charset="0"/>
                  </a:rPr>
                  <a:t>̶   </a:t>
                </a:r>
                <a:r>
                  <a:rPr lang="en-US" altLang="ko-KR" sz="1800" dirty="0" smtClean="0">
                    <a:cs typeface="Arial" panose="020B0604020202020204" pitchFamily="34" charset="0"/>
                  </a:rPr>
                  <a:t>An outlier is an object that differs from most other objects significantly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 </a:t>
                </a:r>
                <a:r>
                  <a:rPr lang="en-US" altLang="ko-KR" sz="1800" dirty="0">
                    <a:cs typeface="Arial" panose="020B0604020202020204" pitchFamily="34" charset="0"/>
                  </a:rPr>
                  <a:t>̶   P</a:t>
                </a:r>
                <a:r>
                  <a:rPr lang="en-US" altLang="ko-KR" sz="1800" dirty="0" smtClean="0">
                    <a:cs typeface="Arial" panose="020B0604020202020204" pitchFamily="34" charset="0"/>
                  </a:rPr>
                  <a:t>redefined threshold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 </a:t>
                </a:r>
                <a:r>
                  <a:rPr lang="en-US" altLang="ko-KR" sz="1800" dirty="0" smtClean="0">
                    <a:cs typeface="Arial" panose="020B0604020202020204" pitchFamily="34" charset="0"/>
                  </a:rPr>
                  <a:t>̶   </a:t>
                </a:r>
                <a:r>
                  <a:rPr lang="ko-KR" altLang="en-US" sz="1800" dirty="0">
                    <a:cs typeface="Arial" panose="020B0604020202020204" pitchFamily="34" charset="0"/>
                  </a:rPr>
                  <a:t>강</a:t>
                </a:r>
                <a:r>
                  <a:rPr lang="ko-KR" altLang="en-US" sz="1800" dirty="0" smtClean="0">
                    <a:cs typeface="Arial" panose="020B0604020202020204" pitchFamily="34" charset="0"/>
                  </a:rPr>
                  <a:t>점</a:t>
                </a:r>
                <a:r>
                  <a:rPr lang="en-US" altLang="ko-KR" sz="1800" dirty="0" smtClean="0">
                    <a:cs typeface="Arial" panose="020B0604020202020204" pitchFamily="34" charset="0"/>
                  </a:rPr>
                  <a:t>: Detecting new anomalies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 </a:t>
                </a:r>
                <a:r>
                  <a:rPr lang="en-US" altLang="ko-KR" sz="1800" dirty="0">
                    <a:cs typeface="Arial" panose="020B0604020202020204" pitchFamily="34" charset="0"/>
                  </a:rPr>
                  <a:t>̶   </a:t>
                </a:r>
                <a:r>
                  <a:rPr lang="ko-KR" altLang="en-US" sz="1800" dirty="0">
                    <a:cs typeface="Arial" panose="020B0604020202020204" pitchFamily="34" charset="0"/>
                  </a:rPr>
                  <a:t>약</a:t>
                </a:r>
                <a:r>
                  <a:rPr lang="ko-KR" altLang="en-US" sz="1800" dirty="0" smtClean="0">
                    <a:cs typeface="Arial" panose="020B0604020202020204" pitchFamily="34" charset="0"/>
                  </a:rPr>
                  <a:t>점</a:t>
                </a:r>
                <a:r>
                  <a:rPr lang="en-US" altLang="ko-KR" sz="1800" dirty="0" smtClean="0">
                    <a:cs typeface="Arial" panose="020B0604020202020204" pitchFamily="34" charset="0"/>
                  </a:rPr>
                  <a:t>: Detecting </a:t>
                </a:r>
                <a:r>
                  <a:rPr lang="en-US" altLang="ko-KR" sz="1800" dirty="0">
                    <a:cs typeface="Arial" panose="020B0604020202020204" pitchFamily="34" charset="0"/>
                  </a:rPr>
                  <a:t>known kinds of anomalies</a:t>
                </a:r>
                <a:endParaRPr lang="en-US" altLang="ko-KR" sz="1800" dirty="0" smtClean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2400" y="4740567"/>
                <a:ext cx="8302213" cy="1816709"/>
              </a:xfrm>
              <a:blipFill>
                <a:blip r:embed="rId3"/>
                <a:stretch>
                  <a:fillRect t="-3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75" y="945926"/>
            <a:ext cx="3604061" cy="36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K-means Clustering (5)</a:t>
            </a:r>
            <a:endParaRPr lang="ko-KR" altLang="en-US" dirty="0"/>
          </a:p>
        </p:txBody>
      </p:sp>
      <p:sp>
        <p:nvSpPr>
          <p:cNvPr id="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4886601"/>
            <a:ext cx="8302213" cy="1971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>
                <a:cs typeface="Arial" panose="020B0604020202020204" pitchFamily="34" charset="0"/>
              </a:rPr>
              <a:t>̶   </a:t>
            </a:r>
            <a:r>
              <a:rPr lang="en-US" altLang="ko-KR" sz="1800" dirty="0" smtClean="0">
                <a:cs typeface="Arial" panose="020B0604020202020204" pitchFamily="34" charset="0"/>
              </a:rPr>
              <a:t>Combined way in order to overcome the limitations of each previous method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>
                <a:cs typeface="Arial" panose="020B0604020202020204" pitchFamily="34" charset="0"/>
              </a:rPr>
              <a:t>̶  </a:t>
            </a:r>
            <a:r>
              <a:rPr lang="en-US" altLang="ko-KR" sz="1800" dirty="0" smtClean="0">
                <a:cs typeface="Arial" panose="020B0604020202020204" pitchFamily="34" charset="0"/>
              </a:rPr>
              <a:t> Anomaly object :  if it is closer to anomalous cluster or </a:t>
            </a:r>
          </a:p>
          <a:p>
            <a:pPr marL="0" indent="0">
              <a:buNone/>
            </a:pPr>
            <a:r>
              <a:rPr lang="en-US" altLang="ko-KR" sz="1800" dirty="0"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cs typeface="Arial" panose="020B0604020202020204" pitchFamily="34" charset="0"/>
              </a:rPr>
              <a:t>                                 if its distance to normal cluster centroid is larger than threshold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>
                <a:cs typeface="Arial" panose="020B0604020202020204" pitchFamily="34" charset="0"/>
              </a:rPr>
              <a:t>̶   </a:t>
            </a:r>
            <a:r>
              <a:rPr lang="en-US" altLang="ko-KR" sz="1800" dirty="0" smtClean="0">
                <a:cs typeface="Arial" panose="020B0604020202020204" pitchFamily="34" charset="0"/>
              </a:rPr>
              <a:t>Relatively more accurate in detecting known kinds and new </a:t>
            </a:r>
            <a:r>
              <a:rPr lang="en-US" altLang="ko-KR" sz="1800" dirty="0">
                <a:cs typeface="Arial" panose="020B0604020202020204" pitchFamily="34" charset="0"/>
              </a:rPr>
              <a:t>anomalies</a:t>
            </a:r>
          </a:p>
          <a:p>
            <a:pPr marL="0" indent="0">
              <a:buNone/>
            </a:pPr>
            <a:r>
              <a:rPr lang="en-US" altLang="ko-KR" sz="1800" dirty="0" smtClean="0"/>
              <a:t>   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70" y="850607"/>
            <a:ext cx="4622472" cy="40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05" y="1222521"/>
            <a:ext cx="4477695" cy="56354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1"/>
              <p:cNvSpPr txBox="1">
                <a:spLocks/>
              </p:cNvSpPr>
              <p:nvPr/>
            </p:nvSpPr>
            <p:spPr>
              <a:xfrm>
                <a:off x="84031" y="1225718"/>
                <a:ext cx="9164548" cy="52603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57188" indent="-357188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83E88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3275" indent="-346075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83E88"/>
                  </a:buClr>
                  <a:buFont typeface="Calibri" panose="020F0502020204030204" pitchFamily="34" charset="0"/>
                  <a:buChar char="‒"/>
                  <a:tabLst>
                    <a:tab pos="720725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83E88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83E88"/>
                  </a:buClr>
                  <a:buFont typeface="Calibri" panose="020F0502020204030204" pitchFamily="34" charset="0"/>
                  <a:buChar char="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83E88"/>
                  </a:buClr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smtClean="0"/>
                  <a:t>Environments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800" dirty="0" smtClean="0">
                    <a:cs typeface="Arial" panose="020B0604020202020204" pitchFamily="34" charset="0"/>
                  </a:rPr>
                  <a:t>Generating </a:t>
                </a:r>
                <a:r>
                  <a:rPr lang="en-US" altLang="ko-KR" sz="1800" dirty="0">
                    <a:cs typeface="Arial" panose="020B0604020202020204" pitchFamily="34" charset="0"/>
                  </a:rPr>
                  <a:t>traffic in a local testbed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800" dirty="0" smtClean="0">
                    <a:cs typeface="Arial" panose="020B0604020202020204" pitchFamily="34" charset="0"/>
                  </a:rPr>
                  <a:t>Played </a:t>
                </a:r>
                <a:r>
                  <a:rPr lang="en-US" altLang="ko-KR" sz="1800" dirty="0">
                    <a:cs typeface="Arial" panose="020B0604020202020204" pitchFamily="34" charset="0"/>
                  </a:rPr>
                  <a:t>back </a:t>
                </a:r>
                <a:r>
                  <a:rPr lang="en-US" altLang="ko-KR" sz="1800" dirty="0" err="1" smtClean="0">
                    <a:cs typeface="Arial" panose="020B0604020202020204" pitchFamily="34" charset="0"/>
                  </a:rPr>
                  <a:t>tcpdump</a:t>
                </a:r>
                <a:r>
                  <a:rPr lang="en-US" altLang="ko-KR" sz="18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>
                    <a:cs typeface="Arial" panose="020B0604020202020204" pitchFamily="34" charset="0"/>
                  </a:rPr>
                  <a:t>traces </a:t>
                </a:r>
                <a:r>
                  <a:rPr lang="en-US" altLang="ko-KR" sz="1800" dirty="0" smtClean="0">
                    <a:cs typeface="Arial" panose="020B0604020202020204" pitchFamily="34" charset="0"/>
                  </a:rPr>
                  <a:t>in a real </a:t>
                </a:r>
                <a:br>
                  <a:rPr lang="en-US" altLang="ko-KR" sz="1800" dirty="0" smtClean="0">
                    <a:cs typeface="Arial" panose="020B0604020202020204" pitchFamily="34" charset="0"/>
                  </a:rPr>
                </a:br>
                <a:r>
                  <a:rPr lang="en-US" altLang="ko-KR" sz="1800" dirty="0" smtClean="0">
                    <a:cs typeface="Arial" panose="020B0604020202020204" pitchFamily="34" charset="0"/>
                  </a:rPr>
                  <a:t>network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800" dirty="0" smtClean="0">
                    <a:cs typeface="Arial" panose="020B0604020202020204" pitchFamily="34" charset="0"/>
                  </a:rPr>
                  <a:t>Ping flood starts at </a:t>
                </a:r>
                <a:r>
                  <a:rPr lang="en-US" altLang="ko-KR" sz="1800" i="1" dirty="0" smtClean="0">
                    <a:cs typeface="Arial" panose="020B0604020202020204" pitchFamily="34" charset="0"/>
                  </a:rPr>
                  <a:t>t = 70</a:t>
                </a:r>
                <a:r>
                  <a:rPr lang="en-US" altLang="ko-KR" sz="1800" dirty="0" smtClean="0">
                    <a:cs typeface="Arial" panose="020B0604020202020204" pitchFamily="34" charset="0"/>
                  </a:rPr>
                  <a:t> min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altLang="ko-KR" dirty="0" smtClean="0"/>
              </a:p>
              <a:p>
                <a:r>
                  <a:rPr lang="en-US" altLang="ko-KR" dirty="0" smtClean="0"/>
                  <a:t>Evaluation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700" dirty="0" smtClean="0"/>
                  <a:t>Evaluating the capability to detect </a:t>
                </a:r>
                <a:br>
                  <a:rPr lang="en-US" altLang="ko-KR" sz="1700" dirty="0" smtClean="0"/>
                </a:br>
                <a:r>
                  <a:rPr lang="en-US" altLang="ko-KR" sz="1700" dirty="0" smtClean="0"/>
                  <a:t>port scans and </a:t>
                </a:r>
                <a:r>
                  <a:rPr lang="en-US" altLang="ko-KR" sz="1700" dirty="0" err="1" smtClean="0"/>
                  <a:t>DoS</a:t>
                </a:r>
                <a:r>
                  <a:rPr lang="en-US" altLang="ko-KR" sz="1700" dirty="0" smtClean="0"/>
                  <a:t> attack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700" dirty="0" smtClean="0"/>
                  <a:t>Anomaly detected </a:t>
                </a:r>
                <a:r>
                  <a:rPr lang="en-US" altLang="ko-KR" sz="1700" i="1" dirty="0" smtClean="0"/>
                  <a:t>at t = 71 ~ 84 </a:t>
                </a:r>
                <a:r>
                  <a:rPr lang="en-US" altLang="ko-KR" sz="1700" dirty="0" smtClean="0"/>
                  <a:t>min</a:t>
                </a:r>
              </a:p>
              <a:p>
                <a:pPr lvl="1"/>
                <a:r>
                  <a:rPr lang="en-US" altLang="ko-KR" sz="1700" dirty="0" smtClean="0"/>
                  <a:t>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sz="1700" dirty="0" smtClean="0"/>
                  <a:t> = 7  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1" y="1225718"/>
                <a:ext cx="9164548" cy="5260368"/>
              </a:xfrm>
              <a:prstGeom prst="rect">
                <a:avLst/>
              </a:prstGeom>
              <a:blipFill>
                <a:blip r:embed="rId4"/>
                <a:stretch>
                  <a:fillRect l="-931" t="-1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 (2)</a:t>
            </a:r>
            <a:endParaRPr lang="ko-KR" altLang="en-US" dirty="0"/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499114" y="1062552"/>
            <a:ext cx="8302213" cy="52280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7188" indent="-3571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460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Intrusion detection techniques Based on Data Mining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)   (</a:t>
            </a:r>
            <a:r>
              <a:rPr lang="en-US" altLang="ko-KR" dirty="0"/>
              <a:t>Traditional) Anomaly detection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/>
              <a:t>	   </a:t>
            </a:r>
            <a:r>
              <a:rPr lang="en-US" altLang="ko-KR" sz="1700" dirty="0">
                <a:cs typeface="Arial" panose="020B0604020202020204" pitchFamily="34" charset="0"/>
              </a:rPr>
              <a:t>̶ </a:t>
            </a:r>
            <a:r>
              <a:rPr lang="en-US" altLang="ko-KR" sz="1700" dirty="0" smtClean="0">
                <a:cs typeface="Arial" panose="020B0604020202020204" pitchFamily="34" charset="0"/>
              </a:rPr>
              <a:t>   Build </a:t>
            </a:r>
            <a:r>
              <a:rPr lang="en-US" altLang="ko-KR" sz="1700" dirty="0">
                <a:cs typeface="Arial" panose="020B0604020202020204" pitchFamily="34" charset="0"/>
              </a:rPr>
              <a:t>models of normal data and detect deviations from the normal model</a:t>
            </a:r>
            <a:r>
              <a:rPr lang="en-US" altLang="ko-KR" sz="1700" dirty="0"/>
              <a:t>       </a:t>
            </a:r>
            <a:r>
              <a:rPr lang="en-US" altLang="ko-KR" sz="1700" dirty="0" smtClean="0"/>
              <a:t>    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</a:t>
            </a:r>
            <a:r>
              <a:rPr lang="en-US" altLang="ko-KR" sz="1700" dirty="0" smtClean="0">
                <a:latin typeface="Bauhaus 93" panose="04030905020B02020C02" pitchFamily="82" charset="0"/>
              </a:rPr>
              <a:t>• </a:t>
            </a:r>
            <a:r>
              <a:rPr lang="en-US" altLang="ko-KR" dirty="0"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cs typeface="Arial" panose="020B0604020202020204" pitchFamily="34" charset="0"/>
              </a:rPr>
              <a:t>Supervised Anomaly detection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>
                <a:cs typeface="Arial" panose="020B0604020202020204" pitchFamily="34" charset="0"/>
              </a:rPr>
              <a:t>           </a:t>
            </a:r>
            <a:r>
              <a:rPr lang="en-US" altLang="ko-KR" sz="1700" dirty="0" smtClean="0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☞</a:t>
            </a:r>
            <a:r>
              <a:rPr lang="en-US" altLang="ko-KR" sz="1700" dirty="0" smtClean="0">
                <a:cs typeface="Arial" panose="020B0604020202020204" pitchFamily="34" charset="0"/>
              </a:rPr>
              <a:t>   Detect new types of intrusions as deviations form normal usage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/>
              <a:t>           </a:t>
            </a:r>
            <a:r>
              <a:rPr lang="en-US" altLang="ko-KR" sz="1700" dirty="0" smtClean="0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☞</a:t>
            </a:r>
            <a:r>
              <a:rPr lang="en-US" altLang="ko-KR" sz="1700" dirty="0" smtClean="0">
                <a:cs typeface="Arial" panose="020B0604020202020204" pitchFamily="34" charset="0"/>
              </a:rPr>
              <a:t>  Determine whether the test data belong to “normal” or not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cs typeface="Arial" panose="020B0604020202020204" pitchFamily="34" charset="0"/>
              </a:rPr>
              <a:t>Unsupervised </a:t>
            </a:r>
            <a:r>
              <a:rPr lang="en-US" altLang="ko-KR" dirty="0">
                <a:cs typeface="Arial" panose="020B0604020202020204" pitchFamily="34" charset="0"/>
              </a:rPr>
              <a:t>Anomaly </a:t>
            </a:r>
            <a:r>
              <a:rPr lang="en-US" altLang="ko-KR" dirty="0" smtClean="0">
                <a:cs typeface="Arial" panose="020B0604020202020204" pitchFamily="34" charset="0"/>
              </a:rPr>
              <a:t>detection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/>
              <a:t>           </a:t>
            </a:r>
            <a:r>
              <a:rPr lang="en-US" altLang="ko-KR" sz="1700" dirty="0" smtClean="0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☞</a:t>
            </a:r>
            <a:r>
              <a:rPr lang="en-US" altLang="ko-KR" sz="1700" dirty="0" smtClean="0">
                <a:cs typeface="Arial" panose="020B0604020202020204" pitchFamily="34" charset="0"/>
              </a:rPr>
              <a:t>  Detecting anomalous behavior without using any knowledge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>
                <a:cs typeface="Arial" panose="020B0604020202020204" pitchFamily="34" charset="0"/>
              </a:rPr>
              <a:t> </a:t>
            </a:r>
            <a:r>
              <a:rPr lang="en-US" altLang="ko-KR" sz="1700" dirty="0" smtClean="0">
                <a:cs typeface="Arial" panose="020B0604020202020204" pitchFamily="34" charset="0"/>
              </a:rPr>
              <a:t>     </a:t>
            </a:r>
            <a:r>
              <a:rPr lang="en-US" altLang="ko-KR" sz="1700" dirty="0" smtClean="0"/>
              <a:t> </a:t>
            </a:r>
            <a:r>
              <a:rPr lang="en-US" altLang="ko-KR" sz="1700" b="1" dirty="0">
                <a:cs typeface="Arial" panose="020B0604020202020204" pitchFamily="34" charset="0"/>
              </a:rPr>
              <a:t>̶  </a:t>
            </a:r>
            <a:r>
              <a:rPr lang="en-US" altLang="ko-KR" sz="1700" b="1" dirty="0" smtClean="0">
                <a:cs typeface="Arial" panose="020B0604020202020204" pitchFamily="34" charset="0"/>
              </a:rPr>
              <a:t>  </a:t>
            </a:r>
            <a:r>
              <a:rPr lang="en-US" altLang="ko-KR" sz="1700" dirty="0" smtClean="0">
                <a:solidFill>
                  <a:srgbClr val="FF0000"/>
                </a:solidFill>
                <a:cs typeface="Arial" panose="020B0604020202020204" pitchFamily="34" charset="0"/>
              </a:rPr>
              <a:t>However, both detection schemes suffer from a high rate of false alarm </a:t>
            </a:r>
            <a:br>
              <a:rPr lang="en-US" altLang="ko-KR" sz="1700" dirty="0" smtClean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sz="1700" dirty="0" smtClean="0">
                <a:solidFill>
                  <a:srgbClr val="FF0000"/>
                </a:solidFill>
                <a:cs typeface="Arial" panose="020B0604020202020204" pitchFamily="34" charset="0"/>
              </a:rPr>
              <a:t>           </a:t>
            </a:r>
            <a:r>
              <a:rPr lang="en-US" altLang="ko-KR" sz="1700" dirty="0" smtClean="0">
                <a:solidFill>
                  <a:srgbClr val="FF0000"/>
                </a:solidFill>
              </a:rPr>
              <a:t>because  of previously unseen (yet legitimate) system behaviors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♦ </a:t>
            </a:r>
            <a:r>
              <a:rPr lang="en-US" altLang="ko-KR" sz="1700" dirty="0" smtClean="0"/>
              <a:t>This paper focuses on a detailed comparative study of several anomaly detection         </a:t>
            </a:r>
            <a:br>
              <a:rPr lang="en-US" altLang="ko-KR" sz="1700" dirty="0" smtClean="0"/>
            </a:br>
            <a:r>
              <a:rPr lang="en-US" altLang="ko-KR" sz="1700" dirty="0" smtClean="0"/>
              <a:t>    schemes</a:t>
            </a:r>
            <a:endParaRPr lang="en-US" altLang="ko-KR" sz="17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♦</a:t>
            </a:r>
            <a:r>
              <a:rPr lang="en-US" altLang="ko-KR" sz="1700" dirty="0" smtClean="0"/>
              <a:t> Several existing supervised and unsupervised anomaly detection schemes and their </a:t>
            </a:r>
            <a:br>
              <a:rPr lang="en-US" altLang="ko-KR" sz="1700" dirty="0" smtClean="0"/>
            </a:br>
            <a:r>
              <a:rPr lang="en-US" altLang="ko-KR" sz="1700" dirty="0" smtClean="0"/>
              <a:t>    variations are evaluated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1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000" dirty="0" smtClean="0"/>
              <a:t>Evaluation of Intrusion Detection Systems (1)</a:t>
            </a:r>
            <a:endParaRPr lang="ko-KR" altLang="en-US" sz="3000" dirty="0"/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499114" y="1062552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460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Difficulty in IDS</a:t>
            </a:r>
          </a:p>
          <a:p>
            <a:pPr marL="914400" lvl="1" indent="-457200">
              <a:lnSpc>
                <a:spcPct val="120000"/>
              </a:lnSpc>
              <a:buAutoNum type="arabicParenR"/>
            </a:pPr>
            <a:r>
              <a:rPr lang="en-US" altLang="ko-KR" dirty="0" smtClean="0"/>
              <a:t>Problematic to get high-quality data</a:t>
            </a:r>
          </a:p>
          <a:p>
            <a:pPr marL="914400" lvl="1" indent="-457200">
              <a:lnSpc>
                <a:spcPct val="120000"/>
              </a:lnSpc>
              <a:buAutoNum type="arabicParenR"/>
            </a:pPr>
            <a:r>
              <a:rPr lang="en-US" altLang="ko-KR" dirty="0" smtClean="0"/>
              <a:t>Labeling requires enormous amount of time for many human experts</a:t>
            </a:r>
          </a:p>
          <a:p>
            <a:pPr marL="914400" lvl="1" indent="-457200">
              <a:lnSpc>
                <a:spcPct val="120000"/>
              </a:lnSpc>
              <a:buAutoNum type="arabicParenR"/>
            </a:pPr>
            <a:r>
              <a:rPr lang="en-US" altLang="ko-KR" dirty="0" smtClean="0">
                <a:solidFill>
                  <a:srgbClr val="FF0000"/>
                </a:solidFill>
              </a:rPr>
              <a:t>Need to measuring not only detection rate, but also the false alarm rate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323649" y="3197456"/>
            <a:ext cx="4477678" cy="3169358"/>
            <a:chOff x="248735" y="3437098"/>
            <a:chExt cx="4477678" cy="31693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35" y="3437098"/>
              <a:ext cx="4283976" cy="192956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99114" y="5406127"/>
              <a:ext cx="42272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>
                  <a:cs typeface="Arial" panose="020B0604020202020204" pitchFamily="34" charset="0"/>
                </a:rPr>
                <a:t>̶  Detection rate 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>
                  <a:cs typeface="Arial" panose="020B0604020202020204" pitchFamily="34" charset="0"/>
                </a:rPr>
                <a:t>̶ </a:t>
              </a:r>
              <a:r>
                <a:rPr lang="en-US" altLang="ko-KR" dirty="0" smtClean="0">
                  <a:cs typeface="Arial" panose="020B0604020202020204" pitchFamily="34" charset="0"/>
                </a:rPr>
                <a:t> False alarm rate</a:t>
              </a:r>
            </a:p>
            <a:p>
              <a:r>
                <a:rPr lang="en-US" altLang="ko-KR" dirty="0" smtClean="0"/>
                <a:t> </a:t>
              </a:r>
              <a:r>
                <a:rPr lang="en-US" altLang="ko-KR" dirty="0">
                  <a:cs typeface="Arial" panose="020B0604020202020204" pitchFamily="34" charset="0"/>
                </a:rPr>
                <a:t>̶ </a:t>
              </a:r>
              <a:r>
                <a:rPr lang="en-US" altLang="ko-KR" dirty="0" smtClean="0">
                  <a:cs typeface="Arial" panose="020B0604020202020204" pitchFamily="34" charset="0"/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Do not capture information about the </a:t>
              </a:r>
              <a:br>
                <a:rPr lang="en-US" altLang="ko-KR" dirty="0" smtClean="0">
                  <a:solidFill>
                    <a:srgbClr val="FF0000"/>
                  </a:solidFill>
                  <a:cs typeface="Arial" panose="020B0604020202020204" pitchFamily="34" charset="0"/>
                </a:rPr>
              </a:br>
              <a:r>
                <a:rPr lang="en-US" altLang="ko-KR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   number of connections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95477" y="3002595"/>
            <a:ext cx="3512418" cy="3364219"/>
            <a:chOff x="5032868" y="3040487"/>
            <a:chExt cx="3512418" cy="336421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868" y="3437098"/>
              <a:ext cx="3512418" cy="296760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738605" y="3040487"/>
              <a:ext cx="2100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</a:rPr>
                <a:t>Two types of attacks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직선 화살표 연결선 16"/>
          <p:cNvCxnSpPr>
            <a:endCxn id="18" idx="1"/>
          </p:cNvCxnSpPr>
          <p:nvPr/>
        </p:nvCxnSpPr>
        <p:spPr>
          <a:xfrm flipV="1">
            <a:off x="3548743" y="4782136"/>
            <a:ext cx="685800" cy="90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234543" y="3197457"/>
            <a:ext cx="4373082" cy="31693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000" dirty="0" smtClean="0"/>
              <a:t>Evaluation of Intrusion Detection </a:t>
            </a:r>
            <a:r>
              <a:rPr lang="en-US" altLang="ko-KR" sz="3000" smtClean="0"/>
              <a:t>Systems (2)</a:t>
            </a:r>
            <a:endParaRPr lang="ko-KR" altLang="en-US" sz="3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04334" y="921805"/>
            <a:ext cx="3512418" cy="3364219"/>
            <a:chOff x="5032868" y="3040487"/>
            <a:chExt cx="3512418" cy="336421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868" y="3437098"/>
              <a:ext cx="3512418" cy="296760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738605" y="3040487"/>
              <a:ext cx="2100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</a:rPr>
                <a:t>Two types of attacks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74" y="1218189"/>
            <a:ext cx="4569797" cy="30678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362200" y="1817914"/>
            <a:ext cx="196197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4" y="4744927"/>
            <a:ext cx="3884533" cy="1826310"/>
          </a:xfrm>
          <a:prstGeom prst="rect">
            <a:avLst/>
          </a:prstGeom>
          <a:ln>
            <a:noFill/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1088571" y="3842657"/>
            <a:ext cx="5083629" cy="90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74" y="4785522"/>
            <a:ext cx="3972746" cy="171911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04334" y="4744927"/>
            <a:ext cx="8101479" cy="1826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1334" y="4408895"/>
            <a:ext cx="421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Burst Detection rate    2. Response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6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20886" y="1062552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Outlier Detection Schemes for Anomaly Detection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Most anomaly detection algorithms require a set of purely normal data</a:t>
            </a:r>
            <a:br>
              <a:rPr lang="en-US" altLang="ko-KR" sz="1800" dirty="0" smtClean="0"/>
            </a:br>
            <a:r>
              <a:rPr lang="en-US" altLang="ko-KR" sz="1800" dirty="0" smtClean="0"/>
              <a:t>to train the model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Outlier may be defined as a data point which is very different </a:t>
            </a:r>
            <a:br>
              <a:rPr lang="en-US" altLang="ko-KR" sz="1800" dirty="0" smtClean="0"/>
            </a:br>
            <a:r>
              <a:rPr lang="en-US" altLang="ko-KR" sz="1800" dirty="0" smtClean="0"/>
              <a:t>from the rest of the data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Nearest Neighbor (NN) Approach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>
                <a:solidFill>
                  <a:srgbClr val="FF0000"/>
                </a:solidFill>
              </a:rPr>
              <a:t>Outlier threshold </a:t>
            </a:r>
            <a:r>
              <a:rPr lang="en-US" altLang="ko-KR" sz="1800" dirty="0" smtClean="0"/>
              <a:t>: determine whether the point is an outlier or not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Threshold is based only on the training data and it is set to 2%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In order to compute the threshold, for all data points from training data distances to their nearest neighbors are computed and then sorted</a:t>
            </a:r>
            <a:endParaRPr lang="en-US" altLang="ko-KR" sz="1800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Anomaly Detection Techniques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9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20886" y="1062552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Mahalanobis</a:t>
            </a:r>
            <a:r>
              <a:rPr lang="en-US" altLang="ko-KR" dirty="0" smtClean="0"/>
              <a:t>-distance Based Outlier Detection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Training data corresponds to “normal behavior”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Compute the mean, standard deviation, covariance matrix of the normal data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All test data points that have distances to the mean of the training normal data </a:t>
            </a:r>
            <a:br>
              <a:rPr lang="en-US" altLang="ko-KR" sz="1800" dirty="0" smtClean="0"/>
            </a:br>
            <a:r>
              <a:rPr lang="en-US" altLang="ko-KR" sz="1800" dirty="0" smtClean="0"/>
              <a:t>greater than the threshold are detected as outliers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Anomaly Detection Techniques 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82" y="3280058"/>
            <a:ext cx="3743847" cy="581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85" y="3861164"/>
            <a:ext cx="4066239" cy="27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20886" y="1062552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Density Based Local Outliers (LOF approach)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Assigning to each data example a degree of being outlier (LOF)</a:t>
            </a:r>
          </a:p>
          <a:p>
            <a:pPr marL="457200" lvl="1" indent="0">
              <a:buNone/>
            </a:pPr>
            <a:r>
              <a:rPr lang="en-US" altLang="ko-KR" sz="1700" dirty="0" smtClean="0"/>
              <a:t>1.     For each data example O compute k-distance and k-distance neighborhood</a:t>
            </a:r>
          </a:p>
          <a:p>
            <a:pPr marL="457200" lvl="1" indent="0">
              <a:buNone/>
            </a:pPr>
            <a:endParaRPr lang="en-US" altLang="ko-KR" sz="1700" dirty="0" smtClean="0"/>
          </a:p>
          <a:p>
            <a:pPr marL="457200" lvl="1" indent="0">
              <a:buNone/>
            </a:pPr>
            <a:r>
              <a:rPr lang="en-US" altLang="ko-KR" sz="1700" dirty="0" smtClean="0"/>
              <a:t>2.     Compute </a:t>
            </a:r>
            <a:r>
              <a:rPr lang="en-US" altLang="ko-KR" sz="1700" dirty="0" smtClean="0">
                <a:solidFill>
                  <a:srgbClr val="FF0000"/>
                </a:solidFill>
              </a:rPr>
              <a:t>reachability distance </a:t>
            </a:r>
            <a:r>
              <a:rPr lang="en-US" altLang="ko-KR" sz="1700" dirty="0" smtClean="0"/>
              <a:t>for each data example O with</a:t>
            </a:r>
            <a:br>
              <a:rPr lang="en-US" altLang="ko-KR" sz="1700" dirty="0" smtClean="0"/>
            </a:br>
            <a:r>
              <a:rPr lang="en-US" altLang="ko-KR" sz="1700" dirty="0" smtClean="0"/>
              <a:t>        respect to data example p as : </a:t>
            </a:r>
            <a:br>
              <a:rPr lang="en-US" altLang="ko-KR" sz="1700" dirty="0" smtClean="0"/>
            </a:br>
            <a:r>
              <a:rPr lang="en-US" altLang="ko-KR" sz="1700" dirty="0" smtClean="0"/>
              <a:t>              reach-</a:t>
            </a:r>
            <a:r>
              <a:rPr lang="en-US" altLang="ko-KR" sz="1700" dirty="0" err="1" smtClean="0"/>
              <a:t>dist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O,p</a:t>
            </a:r>
            <a:r>
              <a:rPr lang="en-US" altLang="ko-KR" sz="1700" dirty="0" smtClean="0"/>
              <a:t>) = max{k-distance(p), d(</a:t>
            </a:r>
            <a:r>
              <a:rPr lang="en-US" altLang="ko-KR" sz="1700" dirty="0" err="1" smtClean="0"/>
              <a:t>O,p</a:t>
            </a:r>
            <a:r>
              <a:rPr lang="en-US" altLang="ko-KR" sz="1700" dirty="0" smtClean="0"/>
              <a:t>)}</a:t>
            </a:r>
          </a:p>
          <a:p>
            <a:pPr marL="457200" lvl="1" indent="0">
              <a:buNone/>
            </a:pPr>
            <a:r>
              <a:rPr lang="en-US" altLang="ko-KR" sz="1700" dirty="0" smtClean="0"/>
              <a:t>              d(</a:t>
            </a:r>
            <a:r>
              <a:rPr lang="en-US" altLang="ko-KR" sz="1700" dirty="0" err="1" smtClean="0"/>
              <a:t>O,p</a:t>
            </a:r>
            <a:r>
              <a:rPr lang="en-US" altLang="ko-KR" sz="1700" dirty="0" smtClean="0"/>
              <a:t>) : distance from data example O to data example p</a:t>
            </a:r>
          </a:p>
          <a:p>
            <a:pPr marL="457200" lvl="1" indent="0">
              <a:buNone/>
            </a:pPr>
            <a:endParaRPr lang="en-US" altLang="ko-KR" sz="1700" dirty="0" smtClean="0"/>
          </a:p>
          <a:p>
            <a:pPr marL="457200" lvl="1" indent="0">
              <a:buNone/>
            </a:pPr>
            <a:r>
              <a:rPr lang="en-US" altLang="ko-KR" sz="1700" dirty="0" smtClean="0"/>
              <a:t>3.     Compute </a:t>
            </a:r>
            <a:r>
              <a:rPr lang="en-US" altLang="ko-KR" sz="1700" dirty="0" smtClean="0">
                <a:solidFill>
                  <a:srgbClr val="FF0000"/>
                </a:solidFill>
              </a:rPr>
              <a:t>local reachability density </a:t>
            </a:r>
            <a:r>
              <a:rPr lang="en-US" altLang="ko-KR" sz="1700" dirty="0" smtClean="0"/>
              <a:t>of data example O</a:t>
            </a:r>
          </a:p>
          <a:p>
            <a:pPr marL="457200" lvl="1" indent="0">
              <a:buNone/>
            </a:pPr>
            <a:r>
              <a:rPr lang="en-US" altLang="ko-KR" sz="1700" dirty="0" smtClean="0"/>
              <a:t>  (local reachability :  inverse of the average reachability distance </a:t>
            </a:r>
            <a:br>
              <a:rPr lang="en-US" altLang="ko-KR" sz="1700" dirty="0" smtClean="0"/>
            </a:br>
            <a:r>
              <a:rPr lang="en-US" altLang="ko-KR" sz="1700" dirty="0" smtClean="0"/>
              <a:t>                                   based on the </a:t>
            </a:r>
            <a:r>
              <a:rPr lang="en-US" altLang="ko-KR" sz="1700" dirty="0" err="1" smtClean="0"/>
              <a:t>MinPts</a:t>
            </a:r>
            <a:r>
              <a:rPr lang="en-US" altLang="ko-KR" sz="1700" dirty="0" smtClean="0"/>
              <a:t> NN of data example O)</a:t>
            </a:r>
          </a:p>
          <a:p>
            <a:pPr marL="457200" lvl="1" indent="0">
              <a:buNone/>
            </a:pPr>
            <a:endParaRPr lang="en-US" altLang="ko-KR" sz="1700" dirty="0"/>
          </a:p>
          <a:p>
            <a:pPr marL="457200" lvl="1" indent="0">
              <a:buNone/>
            </a:pPr>
            <a:r>
              <a:rPr lang="en-US" altLang="ko-KR" sz="1700" dirty="0" smtClean="0"/>
              <a:t>4.     Compute the </a:t>
            </a:r>
            <a:r>
              <a:rPr lang="en-US" altLang="ko-KR" sz="1700" dirty="0" smtClean="0">
                <a:solidFill>
                  <a:srgbClr val="FF0000"/>
                </a:solidFill>
              </a:rPr>
              <a:t>LOF</a:t>
            </a:r>
            <a:r>
              <a:rPr lang="en-US" altLang="ko-KR" sz="1700" dirty="0" smtClean="0"/>
              <a:t> of data example O </a:t>
            </a:r>
            <a:br>
              <a:rPr lang="en-US" altLang="ko-KR" sz="1700" dirty="0" smtClean="0"/>
            </a:br>
            <a:r>
              <a:rPr lang="en-US" altLang="ko-KR" sz="1700" dirty="0" smtClean="0"/>
              <a:t>  (local outlier factor :  Average of the ratios of the local reachability density of</a:t>
            </a:r>
            <a:br>
              <a:rPr lang="en-US" altLang="ko-KR" sz="1700" dirty="0" smtClean="0"/>
            </a:br>
            <a:r>
              <a:rPr lang="en-US" altLang="ko-KR" sz="1700" dirty="0" smtClean="0"/>
              <a:t>                                     example O and local reachability density of O’s </a:t>
            </a:r>
            <a:r>
              <a:rPr lang="en-US" altLang="ko-KR" sz="1700" dirty="0" err="1" smtClean="0"/>
              <a:t>MinPts</a:t>
            </a:r>
            <a:r>
              <a:rPr lang="en-US" altLang="ko-KR" sz="1700" dirty="0" smtClean="0"/>
              <a:t> NN)</a:t>
            </a:r>
            <a:br>
              <a:rPr lang="en-US" altLang="ko-KR" sz="1700" dirty="0" smtClean="0"/>
            </a:br>
            <a:r>
              <a:rPr lang="en-US" altLang="ko-KR" sz="1700" dirty="0" smtClean="0"/>
              <a:t>                                    </a:t>
            </a:r>
          </a:p>
          <a:p>
            <a:pPr marL="457200" lvl="1" indent="0">
              <a:buNone/>
            </a:pPr>
            <a:r>
              <a:rPr lang="en-US" altLang="ko-KR" sz="1700" dirty="0" smtClean="0"/>
              <a:t> </a:t>
            </a:r>
          </a:p>
          <a:p>
            <a:pPr marL="457200" lvl="1" indent="0">
              <a:buNone/>
            </a:pPr>
            <a:endParaRPr lang="en-US" altLang="ko-KR" sz="1700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Anomaly Detection Techniques 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7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20886" y="1062552"/>
            <a:ext cx="8302213" cy="5228062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Density Based Local Outliers (LOF approach)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Unsupervised Support Vector Machines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Attempts to separate the entire set of training data from the origin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Finding a small region where most data lies and label data points in this region</a:t>
            </a:r>
            <a:br>
              <a:rPr lang="en-US" altLang="ko-KR" sz="1700" dirty="0" smtClean="0"/>
            </a:br>
            <a:r>
              <a:rPr lang="en-US" altLang="ko-KR" sz="1700" dirty="0" smtClean="0"/>
              <a:t>as one class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RBF kernel with smaller variance </a:t>
            </a:r>
            <a:r>
              <a:rPr lang="en-US" altLang="ko-KR" sz="1700" smtClean="0"/>
              <a:t>: High </a:t>
            </a:r>
            <a:r>
              <a:rPr lang="en-US" altLang="ko-KR" sz="1700" dirty="0" smtClean="0"/>
              <a:t>detection rate but very high false alarm rate</a:t>
            </a:r>
          </a:p>
          <a:p>
            <a:pPr marL="457200" lvl="1" indent="0">
              <a:buNone/>
            </a:pPr>
            <a:endParaRPr lang="en-US" altLang="ko-KR" sz="1700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Anomaly Detection Techniques (3)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1622594"/>
            <a:ext cx="2872400" cy="25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4042</TotalTime>
  <Words>783</Words>
  <Application>Microsoft Office PowerPoint</Application>
  <PresentationFormat>화면 슬라이드 쇼(4:3)</PresentationFormat>
  <Paragraphs>233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맑은 고딕</vt:lpstr>
      <vt:lpstr>바탕</vt:lpstr>
      <vt:lpstr>Arial</vt:lpstr>
      <vt:lpstr>Bauhaus 93</vt:lpstr>
      <vt:lpstr>Calibri</vt:lpstr>
      <vt:lpstr>Cambria Math</vt:lpstr>
      <vt:lpstr>Times New Roman</vt:lpstr>
      <vt:lpstr>Wingdings</vt:lpstr>
      <vt:lpstr>Office 테마</vt:lpstr>
      <vt:lpstr>Comparative Study of Anomaly Detection Schemes in Network Intrusion Detection</vt:lpstr>
      <vt:lpstr>Introduction (1)</vt:lpstr>
      <vt:lpstr>Introduction (2)</vt:lpstr>
      <vt:lpstr>Evaluation of Intrusion Detection Systems (1)</vt:lpstr>
      <vt:lpstr>Evaluation of Intrusion Detection Systems (2)</vt:lpstr>
      <vt:lpstr>Anomaly Detection Techniques (1)</vt:lpstr>
      <vt:lpstr>Anomaly Detection Techniques (2)</vt:lpstr>
      <vt:lpstr>Anomaly Detection Techniques (3)</vt:lpstr>
      <vt:lpstr>Anomaly Detection Techniques (3)</vt:lpstr>
      <vt:lpstr>Experiments (1)</vt:lpstr>
      <vt:lpstr>Experiments (2)</vt:lpstr>
      <vt:lpstr>Experiments (3)</vt:lpstr>
      <vt:lpstr>(Network) Traffic Anomaly Detection Using  K-Means Clustering</vt:lpstr>
      <vt:lpstr>Introduction</vt:lpstr>
      <vt:lpstr>Network Data Mining</vt:lpstr>
      <vt:lpstr>Raw Data and Extracted Features (1)</vt:lpstr>
      <vt:lpstr>Raw Data and Extracted Features (2)</vt:lpstr>
      <vt:lpstr>K-means Clustering (1)</vt:lpstr>
      <vt:lpstr>K-means Clustering (2)</vt:lpstr>
      <vt:lpstr>K-means Clustering (3)</vt:lpstr>
      <vt:lpstr>K-means Clustering (4)</vt:lpstr>
      <vt:lpstr>K-means Clustering (5)</vt:lpstr>
      <vt:lpstr>Experimental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Discriminative User Profiles for Large-scale Content Recommendation</dc:title>
  <dc:creator>Hyesung Oh</dc:creator>
  <cp:lastModifiedBy>x note</cp:lastModifiedBy>
  <cp:revision>538</cp:revision>
  <dcterms:created xsi:type="dcterms:W3CDTF">2015-03-16T04:19:06Z</dcterms:created>
  <dcterms:modified xsi:type="dcterms:W3CDTF">2016-12-21T00:57:44Z</dcterms:modified>
</cp:coreProperties>
</file>